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56" r:id="rId4"/>
    <p:sldId id="267" r:id="rId5"/>
    <p:sldId id="257" r:id="rId6"/>
    <p:sldId id="258" r:id="rId7"/>
    <p:sldId id="271" r:id="rId8"/>
    <p:sldId id="259" r:id="rId9"/>
    <p:sldId id="270" r:id="rId10"/>
    <p:sldId id="260" r:id="rId11"/>
    <p:sldId id="268" r:id="rId12"/>
    <p:sldId id="262" r:id="rId13"/>
    <p:sldId id="261" r:id="rId14"/>
    <p:sldId id="264" r:id="rId15"/>
    <p:sldId id="263" r:id="rId16"/>
    <p:sldId id="269" r:id="rId17"/>
    <p:sldId id="272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74" autoAdjust="0"/>
    <p:restoredTop sz="94660"/>
  </p:normalViewPr>
  <p:slideViewPr>
    <p:cSldViewPr>
      <p:cViewPr varScale="1">
        <p:scale>
          <a:sx n="82" d="100"/>
          <a:sy n="82" d="100"/>
        </p:scale>
        <p:origin x="-102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CD4BF-3616-4027-914E-0BDF940EA289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9E065-DC37-4010-9AE6-BECC2F70F1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CCF78-60A6-4A8B-817A-9E0BC21E4204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C2B8F-BC75-48CD-AAB4-3FF7A16F99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28DB9-9250-4A13-9756-AAD4594F8902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6A224-79DA-47C3-B390-E8A85FE45C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7F283-A1CA-4E19-8843-A59C7547ABF6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C644B-903D-499B-9386-3F560B28CD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440B7-6B9A-4F66-80A1-063CA8F659BA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0DFBC-9837-4B6D-B420-35008A61C3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C7089-3752-4383-82CB-8F30295A5FA3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76C4C-EED0-4881-898C-20EDADEA74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86676-7553-4FA9-A9B3-545A878391F9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87E01-6F62-496E-8D3C-AFEE24444E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38C31-38DD-4C20-92E5-20D347D715BB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C1622-941D-4D1A-B734-3AC197E11C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F644-2221-446D-95D9-EB1EF3EC118F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437EB-35A4-41EB-B8CA-4E78EDEF72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C6173-17F7-4C70-BA72-6F8034F97A9F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82142-4B61-47F4-ACDD-55C3A7005C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07BB5-182E-4B4F-8E65-4D3C71927C32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37266-0CA4-4A26-9051-16DD9FCD9F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689FE57-2F9C-4D24-9B44-DFF8E0D13755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ED0FDB-1AF5-4EA0-B956-F4C5212EAD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79925" y="2967038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13314" name="TextBox 2"/>
          <p:cNvSpPr txBox="1">
            <a:spLocks noChangeArrowheads="1"/>
          </p:cNvSpPr>
          <p:nvPr/>
        </p:nvSpPr>
        <p:spPr bwMode="auto">
          <a:xfrm>
            <a:off x="1547813" y="12684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15" name="Прямоугольник 3"/>
          <p:cNvSpPr>
            <a:spLocks noChangeArrowheads="1"/>
          </p:cNvSpPr>
          <p:nvPr/>
        </p:nvSpPr>
        <p:spPr bwMode="auto">
          <a:xfrm>
            <a:off x="1762125" y="542925"/>
            <a:ext cx="60309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 Г. Б. О.У. Д. О. Д. ДДТ  «СОВРЕМЕННИК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ОБЪЕДИНЕНИЕ «НАРОДНОЕ ТВОРЧЕСТВО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2822575" y="2973388"/>
            <a:ext cx="3643313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400" b="1">
                <a:latin typeface="Calibri" pitchFamily="34" charset="0"/>
              </a:rPr>
              <a:t>МАТРЕШКА</a:t>
            </a:r>
          </a:p>
        </p:txBody>
      </p:sp>
      <p:sp>
        <p:nvSpPr>
          <p:cNvPr id="13317" name="Прямоугольник 6"/>
          <p:cNvSpPr>
            <a:spLocks noChangeArrowheads="1"/>
          </p:cNvSpPr>
          <p:nvPr/>
        </p:nvSpPr>
        <p:spPr bwMode="auto">
          <a:xfrm>
            <a:off x="1581150" y="5305425"/>
            <a:ext cx="6392863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ПЕДАГОГ ДОПОЛНИТЕЛЬНОГО ОБРАЗОВАНИЯ</a:t>
            </a:r>
          </a:p>
          <a:p>
            <a:pPr algn="ctr"/>
            <a:endParaRPr lang="ru-RU" b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АЛЕКСЕЕВА МАРГАРИТА АЛЕКСЕЕВНА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http://www.webartplus.narod.ru/mt/mt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3789363"/>
            <a:ext cx="4354513" cy="276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0" name="Picture 3" descr="G:\матрёшки\mt2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3800" y="3783013"/>
            <a:ext cx="3914775" cy="277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Box 1"/>
          <p:cNvSpPr txBox="1">
            <a:spLocks noChangeArrowheads="1"/>
          </p:cNvSpPr>
          <p:nvPr/>
        </p:nvSpPr>
        <p:spPr bwMode="auto">
          <a:xfrm>
            <a:off x="2428875" y="1239838"/>
            <a:ext cx="3638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ВЯТСКАЯ МАТРЕШКА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Прямоугольник 1"/>
          <p:cNvSpPr>
            <a:spLocks noChangeArrowheads="1"/>
          </p:cNvSpPr>
          <p:nvPr/>
        </p:nvSpPr>
        <p:spPr bwMode="auto">
          <a:xfrm>
            <a:off x="0" y="25400"/>
            <a:ext cx="9144000" cy="637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 b="1">
                <a:latin typeface="Times New Roman" pitchFamily="18" charset="0"/>
                <a:cs typeface="Times New Roman" pitchFamily="18" charset="0"/>
              </a:rPr>
              <a:t>Жители Вятки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и окрестных деревень издавна занимались производством игрушек. В деревне Луговое расписывать матрёшку начали ещё в 30-е годы. Но особое своеобразие вятская расписная деревянная кукла получает в 60-е годы, когда матрёшку стали не только расписывать анилиновыми красителями, но и инкрустировать соломкой. Инкрустация соломкой художественных изделий из дерева на столярной основе, главным образом коробок и шкатулок, известна в этих краях давно. Для инкрустации используется ржаная соломка, которая выращивается на специальных участках и аккуратно срезается серпом вручную. Одна часть соломы для получения декоративного эффекта проваривается в растворе соды до золотистого цвета, другая остаётся белой. Затем солому разрезают, приглаживают, штампом  выбивают детали нужного рисунка. Наклеивают соломку по сырому нитроцеллюлозному лаку. Расписанную анилиновыми красителями и инкрустированную соломкой матрёшку покрывают масляным лаком.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C:\Users\Маргарита\Desktop\матрешки\DSC_02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697163"/>
            <a:ext cx="2617787" cy="392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3" descr="C:\Users\Маргарита\Desktop\матрешки\DSC_026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2697163"/>
            <a:ext cx="2619375" cy="392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5" descr="C:\Users\Маргарита\Desktop\матрешки\DSC_026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62663" y="2697163"/>
            <a:ext cx="2617787" cy="392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extBox 1"/>
          <p:cNvSpPr txBox="1">
            <a:spLocks noChangeArrowheads="1"/>
          </p:cNvSpPr>
          <p:nvPr/>
        </p:nvSpPr>
        <p:spPr bwMode="auto">
          <a:xfrm>
            <a:off x="1593850" y="238125"/>
            <a:ext cx="58435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  <a:cs typeface="Times New Roman" pitchFamily="18" charset="0"/>
              </a:rPr>
              <a:t>РАБОТА НАД ЭСКИЗОМ  НА БУМАГЕ</a:t>
            </a:r>
          </a:p>
          <a:p>
            <a:pPr algn="ctr"/>
            <a:r>
              <a:rPr lang="ru-RU" sz="2400" b="1">
                <a:latin typeface="Times New Roman" pitchFamily="18" charset="0"/>
                <a:cs typeface="Times New Roman" pitchFamily="18" charset="0"/>
              </a:rPr>
              <a:t> ПО ОБРАЗЦАМ  МАСТЕРОВ</a:t>
            </a:r>
          </a:p>
          <a:p>
            <a:pPr algn="ctr"/>
            <a:r>
              <a:rPr lang="ru-RU" sz="2400" b="1">
                <a:latin typeface="Times New Roman" pitchFamily="18" charset="0"/>
                <a:cs typeface="Times New Roman" pitchFamily="18" charset="0"/>
              </a:rPr>
              <a:t> СЕРГИЕВО ПОСАДА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 descr="C:\Users\Маргарита\Desktop\матрешки\DSC_027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492375"/>
            <a:ext cx="2663825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3" descr="C:\Users\Маргарита\Desktop\матрешки\DSC_027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32138" y="2492375"/>
            <a:ext cx="2673350" cy="401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4" descr="C:\Users\Маргарита\Desktop\матрешки\DSC_028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21413" y="2492375"/>
            <a:ext cx="2663825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extBox 1"/>
          <p:cNvSpPr txBox="1">
            <a:spLocks noChangeArrowheads="1"/>
          </p:cNvSpPr>
          <p:nvPr/>
        </p:nvSpPr>
        <p:spPr bwMode="auto">
          <a:xfrm>
            <a:off x="1042988" y="260350"/>
            <a:ext cx="716121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  <a:cs typeface="Times New Roman" pitchFamily="18" charset="0"/>
              </a:rPr>
              <a:t>ЭСКИЗЫ ГОТОВЫ, </a:t>
            </a:r>
          </a:p>
          <a:p>
            <a:pPr algn="ctr"/>
            <a:r>
              <a:rPr lang="ru-RU" sz="2400" b="1">
                <a:latin typeface="Times New Roman" pitchFamily="18" charset="0"/>
                <a:cs typeface="Times New Roman" pitchFamily="18" charset="0"/>
              </a:rPr>
              <a:t>МОЖНО НАЧИНАТЬ РИСОВАТЬ НА ИЗДЕЛИИ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 descr="C:\Users\Маргарита\Desktop\матрешки\DSC_028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997200"/>
            <a:ext cx="24003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3" descr="C:\Users\Маргарита\Desktop\матрешки\DSC_028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8038" y="3059113"/>
            <a:ext cx="2386012" cy="357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4" descr="C:\Users\Маргарита\Desktop\матрешки\DSC_028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81763" y="2984500"/>
            <a:ext cx="2379662" cy="357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TextBox 1"/>
          <p:cNvSpPr txBox="1">
            <a:spLocks noChangeArrowheads="1"/>
          </p:cNvSpPr>
          <p:nvPr/>
        </p:nvSpPr>
        <p:spPr bwMode="auto">
          <a:xfrm>
            <a:off x="1984375" y="711200"/>
            <a:ext cx="5111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  <a:cs typeface="Times New Roman" pitchFamily="18" charset="0"/>
              </a:rPr>
              <a:t>ЭСКИЗЫ НА ИЗДЕЛИИ ГОТОВЫ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2" descr="C:\Users\Маргарита\Desktop\матрешки\DSC_029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852738"/>
            <a:ext cx="2516188" cy="377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0" name="Picture 3" descr="C:\Users\Маргарита\Desktop\матрешки\DSC_02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00" y="2921000"/>
            <a:ext cx="2443163" cy="366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4" descr="C:\Users\Маргарита\Desktop\матрешки\DSC_029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75450" y="3427413"/>
            <a:ext cx="213201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6" descr="C:\Users\Маргарита\Desktop\матрешки\DSC_029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78638" y="473075"/>
            <a:ext cx="1925637" cy="288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TextBox 1"/>
          <p:cNvSpPr txBox="1">
            <a:spLocks noChangeArrowheads="1"/>
          </p:cNvSpPr>
          <p:nvPr/>
        </p:nvSpPr>
        <p:spPr bwMode="auto">
          <a:xfrm>
            <a:off x="93663" y="30163"/>
            <a:ext cx="80454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ПОДМАЛЕВОК НА ИЗДЕЛИИ  В ЦВЕТОВОЙ ГАММЕ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 descr="F:\рисование\DSC_017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035050"/>
            <a:ext cx="8488363" cy="56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TextBox 6"/>
          <p:cNvSpPr txBox="1">
            <a:spLocks noChangeArrowheads="1"/>
          </p:cNvSpPr>
          <p:nvPr/>
        </p:nvSpPr>
        <p:spPr bwMode="auto">
          <a:xfrm>
            <a:off x="2268538" y="246063"/>
            <a:ext cx="39608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А ВОТ И НАШИ РАБОТЫ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F:\рисование\DSC_034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5113" y="981075"/>
            <a:ext cx="8567737" cy="571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TextBox 1"/>
          <p:cNvSpPr txBox="1">
            <a:spLocks noChangeArrowheads="1"/>
          </p:cNvSpPr>
          <p:nvPr/>
        </p:nvSpPr>
        <p:spPr bwMode="auto">
          <a:xfrm>
            <a:off x="2455863" y="142875"/>
            <a:ext cx="3378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ВЕСЕЛЫЙ ХОРОВОД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рямоугольник 1"/>
          <p:cNvSpPr>
            <a:spLocks noChangeArrowheads="1"/>
          </p:cNvSpPr>
          <p:nvPr/>
        </p:nvSpPr>
        <p:spPr bwMode="auto">
          <a:xfrm>
            <a:off x="0" y="58738"/>
            <a:ext cx="9144000" cy="618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 i="1" u="sng">
                <a:latin typeface="Times New Roman" pitchFamily="18" charset="0"/>
                <a:cs typeface="Times New Roman" pitchFamily="18" charset="0"/>
              </a:rPr>
              <a:t>Матрёшка</a:t>
            </a:r>
            <a:r>
              <a:rPr lang="ru-RU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>
                <a:latin typeface="Times New Roman" pitchFamily="18" charset="0"/>
                <a:cs typeface="Times New Roman" pitchFamily="18" charset="0"/>
              </a:rPr>
              <a:t>- наиболее известный и любимый всеми российский сувенир, она снискала небывалое признание, как один из всеобъемлющих образов России, символ русского народного искусства явление мирового масштаба. Первая русская матрёшка появилась в конце XIX века, тем не менее</a:t>
            </a:r>
            <a:br>
              <a:rPr lang="ru-RU" sz="2200">
                <a:latin typeface="Times New Roman" pitchFamily="18" charset="0"/>
                <a:cs typeface="Times New Roman" pitchFamily="18" charset="0"/>
              </a:rPr>
            </a:br>
            <a:r>
              <a:rPr lang="ru-RU" sz="2200">
                <a:latin typeface="Times New Roman" pitchFamily="18" charset="0"/>
                <a:cs typeface="Times New Roman" pitchFamily="18" charset="0"/>
              </a:rPr>
              <a:t>предшественницей  и прообразом  русской матрёшки стала фигурка добродушного лысого старика, буддийского мудреца  Фукурумы, в которой находилось ещё несколько фигурок, вложенных одна в другую, завезённого с острова Хонсю. Японцы, кстати, утверждают, что первым на острове Хонсю такую игрушку выточил русский монах. Шли годы. Матрёшки заняли твёрдое место в жизни России. Мастерские по изготовлению игрушек открывались в Нижегородской губернии, Московской, городе Семенове, Полховском Майдане, Крутце. Матрёшками стали украшать предметы обихода, кухонную утварь, копилки.</a:t>
            </a:r>
          </a:p>
          <a:p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>
                <a:latin typeface="Times New Roman" pitchFamily="18" charset="0"/>
                <a:cs typeface="Times New Roman" pitchFamily="18" charset="0"/>
              </a:rPr>
              <a:t> http://www.webartplus.narod.ru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G:\матрёшки\202_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3068638"/>
            <a:ext cx="1812925" cy="3452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3" descr="G:\матрёшки\41815_o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1950" y="3068638"/>
            <a:ext cx="2198688" cy="3452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4" descr="G:\матрёшки\0036-086-Matrjoshki-Sergiev-Posa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39975" y="3716338"/>
            <a:ext cx="4157663" cy="277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Box 1"/>
          <p:cNvSpPr txBox="1">
            <a:spLocks noChangeArrowheads="1"/>
          </p:cNvSpPr>
          <p:nvPr/>
        </p:nvSpPr>
        <p:spPr bwMode="auto">
          <a:xfrm>
            <a:off x="1625600" y="973138"/>
            <a:ext cx="5921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СЕРГИЕВО ПОСАДСКАЯ МАТРЕШКА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Прямоугольник 1"/>
          <p:cNvSpPr>
            <a:spLocks noChangeArrowheads="1"/>
          </p:cNvSpPr>
          <p:nvPr/>
        </p:nvSpPr>
        <p:spPr bwMode="auto">
          <a:xfrm>
            <a:off x="179388" y="0"/>
            <a:ext cx="8569325" cy="729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 </a:t>
            </a:r>
            <a:endParaRPr lang="ru-RU"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 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Город Сергиев посад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, расположенный в 73 км от Москвы, обязан своим происхождением знаменитой Троице-Сергиевской лавре. В 1340 году монах Сергий Радонежский основал маленькую, затерянную в лесах обитель, которая с течением времени превратилась в крупнейший монастырь Российского государства. </a:t>
            </a:r>
          </a:p>
          <a:p>
            <a:pPr algn="just"/>
            <a:r>
              <a:rPr lang="ru-RU" sz="2400">
                <a:latin typeface="Times New Roman" pitchFamily="18" charset="0"/>
                <a:cs typeface="Times New Roman" pitchFamily="18" charset="0"/>
              </a:rPr>
              <a:t>       В слободах и сёлах, окружавших лавру, процветало множество ремёсел. Особенно выделялось производство деревянной игрушки, получившей название «троицкой». По преданию, первую «троицкую» игрушку вырезал настоятель Троице-Сергиева монастыря Сергий Радонежский. Он лично одаривал игрушками детей. Богомольцы, стекавшиеся в лавру со всех концов России, покупали здесь игрушки для своих детей. Даже среди игрушек царских детей были деревянные троицкие («потешные возки» с конями, братинки, «красные» ложки). Их покупали в Сергиевом Посаде, когда на Богомолье в Троице-Сергиев монастырь приезжали русские цари.</a:t>
            </a:r>
          </a:p>
          <a:p>
            <a:pPr algn="just"/>
            <a:r>
              <a:rPr lang="ru-RU" sz="240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3" descr="G:\матрёшки\p1140066_2_400_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898775"/>
            <a:ext cx="32004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4" descr="G:\матрёшки\p1140088_2_1024_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158750"/>
            <a:ext cx="3319462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5" descr="G:\матрёшки\73807642_44599467_Matreshka_1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95788" y="3883025"/>
            <a:ext cx="4738687" cy="295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http://www.webartplus.narod.ru/mt/mt1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449513"/>
            <a:ext cx="3095625" cy="417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6" descr="http://www.webartplus.narod.ru/mt/mt11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7900" y="2449513"/>
            <a:ext cx="3730625" cy="401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1"/>
          <p:cNvSpPr txBox="1">
            <a:spLocks noChangeArrowheads="1"/>
          </p:cNvSpPr>
          <p:nvPr/>
        </p:nvSpPr>
        <p:spPr bwMode="auto">
          <a:xfrm>
            <a:off x="1187450" y="981075"/>
            <a:ext cx="6326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ПОЛХОВ МОЙДАНОВСКАЯ МАТРЕШКА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1"/>
          <p:cNvSpPr>
            <a:spLocks noChangeArrowheads="1"/>
          </p:cNvSpPr>
          <p:nvPr/>
        </p:nvSpPr>
        <p:spPr bwMode="auto">
          <a:xfrm>
            <a:off x="250825" y="620713"/>
            <a:ext cx="835342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>
                <a:latin typeface="Times New Roman" pitchFamily="18" charset="0"/>
                <a:cs typeface="Times New Roman" pitchFamily="18" charset="0"/>
              </a:rPr>
              <a:t>Своей формой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полховская матрёшка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заметно отличается от своих Сергиевских и семёновских матрёшек. Кроме того, удивляет ее необыкновенное многообразие от многоместных, подчёркнуто вытянутых по вертикали матрёшек с маленькой, жёстко очерченной головкой до примитивных одноместных матрёшек - столбиков и толстеньких, похожих на грибки, куколок. Роспись полховских матрёшек строится на сочетании малиново - красного, зелёного и чёрного цветов по предварительно нанесённому тушью контуру. “Цветы с наводкой” - наиболее типичная и любимая в Полховском Майдане роспись матрёшки, более близкая и “пестрёные” - украшение при помощи отдельных мазков, “тычков” и точек.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http://www.webartplus.narod.ru/mt/mt8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982913"/>
            <a:ext cx="3332163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Picture 4" descr="http://www.webartplus.narod.ru/mt/mt2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08700" y="2992438"/>
            <a:ext cx="2744788" cy="365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1"/>
          <p:cNvSpPr txBox="1">
            <a:spLocks noChangeArrowheads="1"/>
          </p:cNvSpPr>
          <p:nvPr/>
        </p:nvSpPr>
        <p:spPr bwMode="auto">
          <a:xfrm>
            <a:off x="2268538" y="795338"/>
            <a:ext cx="46259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СЕМЕНОВСКАЯ МАТРЕШКА</a:t>
            </a:r>
          </a:p>
        </p:txBody>
      </p:sp>
      <p:pic>
        <p:nvPicPr>
          <p:cNvPr id="20484" name="Picture 6" descr="http://www.webartplus.narod.ru/mt/mt2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82988" y="2992438"/>
            <a:ext cx="2744787" cy="365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1"/>
          <p:cNvSpPr>
            <a:spLocks noChangeArrowheads="1"/>
          </p:cNvSpPr>
          <p:nvPr/>
        </p:nvSpPr>
        <p:spPr bwMode="auto">
          <a:xfrm>
            <a:off x="684213" y="692150"/>
            <a:ext cx="7848600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>
                <a:latin typeface="Times New Roman" pitchFamily="18" charset="0"/>
                <a:cs typeface="Times New Roman" pitchFamily="18" charset="0"/>
              </a:rPr>
              <a:t> Истоки росписи 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семёновской матрёшки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связывают также с потомственными мастерами-игрушечниками Майоровыми (из деревни Мериново). Однажды глава семейства Арсентий Федорович привёз с Нижегородской ярмарки нераскрашенную куклу-болвашку, которую расписала его старшая дочь Любовь. Гусиным пером она сделала на кукле рисунок и расписала ее кисточкой анилиновыми красками, расположив в центре ярко-алый цветок, напоминающий ромашку, голову же матрёшки она увенчала старинным русским головным убором-кокошником.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B2E389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543</Words>
  <Application>Microsoft Office PowerPoint</Application>
  <PresentationFormat>Экран (4:3)</PresentationFormat>
  <Paragraphs>30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Calibri</vt:lpstr>
      <vt:lpstr>Arial</vt:lpstr>
      <vt:lpstr>Times New Roman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Маргарита</dc:creator>
  <cp:lastModifiedBy>User</cp:lastModifiedBy>
  <cp:revision>24</cp:revision>
  <dcterms:created xsi:type="dcterms:W3CDTF">2012-12-08T08:53:38Z</dcterms:created>
  <dcterms:modified xsi:type="dcterms:W3CDTF">2013-03-14T18:04:29Z</dcterms:modified>
</cp:coreProperties>
</file>