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0" r:id="rId4"/>
    <p:sldId id="260" r:id="rId5"/>
    <p:sldId id="262" r:id="rId6"/>
    <p:sldId id="258" r:id="rId7"/>
    <p:sldId id="263" r:id="rId8"/>
    <p:sldId id="268" r:id="rId9"/>
    <p:sldId id="267" r:id="rId10"/>
    <p:sldId id="266" r:id="rId11"/>
    <p:sldId id="264" r:id="rId12"/>
    <p:sldId id="261" r:id="rId13"/>
    <p:sldId id="271" r:id="rId14"/>
    <p:sldId id="259" r:id="rId15"/>
    <p:sldId id="257" r:id="rId16"/>
    <p:sldId id="273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1052736"/>
            <a:ext cx="5112568" cy="54006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Софрон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Петрович Данилов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(1922-1993)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Народный писатель РС(Я), заслуженный работник культуры России, лауреат Государственных премий РСФСР им.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М.Горького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 РС(Я) им.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П.Ойунского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премии комсомола Якутии,  Союза писателей СССР и КГБ СССР. Кавалер ордена Дружбы народов, Трудового Крас</a:t>
            </a:r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ного </a:t>
            </a:r>
            <a:r>
              <a:rPr lang="ru-RU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Знамени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Марианна\Pictures\Изобр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2590800" cy="36766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74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Дни якутской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литературы и искусства. 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А.Т.Твардовским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Марианна\Pictures\Изобр\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11" y="1916832"/>
            <a:ext cx="6029325" cy="3962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6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645024"/>
            <a:ext cx="7560839" cy="2376264"/>
          </a:xfrm>
        </p:spPr>
        <p:txBody>
          <a:bodyPr/>
          <a:lstStyle/>
          <a:p>
            <a:pPr marL="0" indent="0" algn="l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писателями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П.Проскуриным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(1984),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Ю.Бондаревым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съезде писателей РСФСР 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(1990).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Софрон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Данилов – выдающийся писатель… выдающийся гуманист и выдающийся человек».   							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Ю.Бондарев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Марианна\Pictures\Изобр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45885"/>
            <a:ext cx="3429000" cy="20097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Марианна\Pictures\Изобр\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638949"/>
            <a:ext cx="3228975" cy="19431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99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99992" y="1484784"/>
            <a:ext cx="4176464" cy="390676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Вместе с супругой 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Марией Егоровной,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Отличником образования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РСФСР, заслуженным 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учителем РС(Я), членом 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Союза журналистов России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Марианна\Pictures\Изобр\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066" y="1477279"/>
            <a:ext cx="2933700" cy="3524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30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128792" cy="25922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детей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 доктор философских наук, профессор</a:t>
            </a: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Люба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 кандидат биологических наук</a:t>
            </a:r>
          </a:p>
          <a:p>
            <a:pPr marL="45720" lvl="0" indent="0">
              <a:buClr>
                <a:srgbClr val="05E0DB">
                  <a:lumMod val="75000"/>
                </a:srgbClr>
              </a:buClr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доктор 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биологических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наук, профессор</a:t>
            </a: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Володя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 кандидат технических наук</a:t>
            </a: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Маша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– кандидат сельскохозяйственных наук</a:t>
            </a: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Наташа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экономист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Марианна\Pictures\Изобр\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877" y="2797646"/>
            <a:ext cx="4972050" cy="32956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53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Марианна\Pictures\Изобр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679" y="1124744"/>
            <a:ext cx="4162425" cy="4648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9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22878" y="1916832"/>
            <a:ext cx="7128792" cy="42484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64704"/>
            <a:ext cx="7344816" cy="54006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Синтаксическая трансформация (преобразования)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b="1" dirty="0" err="1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этии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тутулун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уларытыы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algn="ctr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Синтаксические средства выразительности: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Анафора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Эпифора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Параллелизм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Парцелляция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Градация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Ряды однородных членов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Инверсия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Риторическое обращение</a:t>
            </a:r>
          </a:p>
          <a:p>
            <a:pPr marL="45720" lvl="0" indent="0" algn="ctr">
              <a:buClr>
                <a:srgbClr val="05E0DB">
                  <a:lumMod val="75000"/>
                </a:srgbClr>
              </a:buClr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Риторическое обращение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Риторический вопрос</a:t>
            </a:r>
          </a:p>
          <a:p>
            <a:pPr marL="45720" indent="0" algn="ctr"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74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C:\Users\Марианна\Pictures\Изобр\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09997"/>
            <a:ext cx="6400800" cy="48672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36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560840" cy="347472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Дьоллоох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буолун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бар </a:t>
            </a: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дьонум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45720" indent="0"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Будьте счастливы, люди!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C:\Users\Марианна\Pictures\Изобр\1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10"/>
          <a:stretch/>
        </p:blipFill>
        <p:spPr bwMode="auto">
          <a:xfrm>
            <a:off x="2411760" y="1998616"/>
            <a:ext cx="4333875" cy="41534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9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908720"/>
            <a:ext cx="6885384" cy="500173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</a:p>
          <a:p>
            <a:pPr marL="45720" indent="0" algn="ctr">
              <a:buNone/>
            </a:pPr>
            <a:endParaRPr lang="ru-RU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Перевод рассказа 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С.П.Данилова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Кыысчаан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кулэр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его перевода  на русский язык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Синтаксическая трансформация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переводе 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68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704856" cy="5649808"/>
          </a:xfrm>
        </p:spPr>
        <p:txBody>
          <a:bodyPr>
            <a:normAutofit fontScale="85000" lnSpcReduction="10000"/>
          </a:bodyPr>
          <a:lstStyle/>
          <a:p>
            <a:pPr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800" b="1" i="1" u="sng" dirty="0" smtClean="0">
                <a:solidFill>
                  <a:srgbClr val="FF0000"/>
                </a:solidFill>
                <a:latin typeface="Times New Roman"/>
                <a:ea typeface="Times New Roman"/>
              </a:rPr>
              <a:t>Цели урока:</a:t>
            </a:r>
          </a:p>
          <a:p>
            <a:pPr marL="57150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знакомиться с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рассказом 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С.П.Данилова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«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Кыысчаан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кулэр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», с его переводом на русский язык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С.Виленского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;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(выявить, сохранена ли авторская идея в переводе 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рассказа);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закрепить знание термина </a:t>
            </a: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</a:rPr>
              <a:t>трансформация при переводе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на 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практике, умение находить в тексте синтаксические средства выразительности, определять их роль; выяснить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, какова роль переводческой деятельности в развитии литературы.</a:t>
            </a:r>
          </a:p>
          <a:p>
            <a:pPr marL="57150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Развивать исследовательские навыки, совершенствовать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навыки сопоставительного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анализа,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умение чувствовать слово. </a:t>
            </a:r>
          </a:p>
          <a:p>
            <a:pPr marL="45720" indent="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6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557780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marL="45720" lvl="0" indent="0">
              <a:buClr>
                <a:srgbClr val="05E0DB">
                  <a:lumMod val="75000"/>
                </a:srgbClr>
              </a:buCl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</a:t>
            </a:r>
          </a:p>
          <a:p>
            <a:pPr marL="45720" lvl="0" indent="0">
              <a:buClr>
                <a:srgbClr val="05E0DB">
                  <a:lumMod val="75000"/>
                </a:srgbClr>
              </a:buCl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  </a:t>
            </a:r>
          </a:p>
          <a:p>
            <a:pPr marL="45720" lvl="0" indent="0">
              <a:buClr>
                <a:srgbClr val="05E0DB">
                  <a:lumMod val="75000"/>
                </a:srgbClr>
              </a:buClr>
              <a:buNone/>
            </a:pP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           В </a:t>
            </a:r>
            <a:r>
              <a:rPr lang="ru-RU" sz="1800" b="1" dirty="0">
                <a:solidFill>
                  <a:srgbClr val="002060"/>
                </a:solidFill>
              </a:rPr>
              <a:t>1932 г.</a:t>
            </a:r>
          </a:p>
          <a:p>
            <a:pPr marL="45720" indent="0"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marL="45720" indent="0">
              <a:lnSpc>
                <a:spcPct val="110000"/>
              </a:lnSpc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45720" indent="0">
              <a:lnSpc>
                <a:spcPct val="110000"/>
              </a:lnSpc>
              <a:buNone/>
            </a:pPr>
            <a:endParaRPr lang="ru-RU" sz="1800" b="1" dirty="0">
              <a:solidFill>
                <a:srgbClr val="002060"/>
              </a:solidFill>
            </a:endParaRPr>
          </a:p>
          <a:p>
            <a:pPr marL="45720" lvl="0" indent="0">
              <a:lnSpc>
                <a:spcPct val="110000"/>
              </a:lnSpc>
              <a:buClr>
                <a:srgbClr val="05E0DB">
                  <a:lumMod val="75000"/>
                </a:srgbClr>
              </a:buCl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endParaRPr lang="ru-RU" sz="1800" b="1" dirty="0">
              <a:solidFill>
                <a:srgbClr val="002060"/>
              </a:solidFill>
            </a:endParaRPr>
          </a:p>
          <a:p>
            <a:pPr marL="45720" lvl="0" indent="0">
              <a:lnSpc>
                <a:spcPct val="110000"/>
              </a:lnSpc>
              <a:buClr>
                <a:srgbClr val="05E0DB">
                  <a:lumMod val="75000"/>
                </a:srgbClr>
              </a:buCl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		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     </a:t>
            </a:r>
          </a:p>
          <a:p>
            <a:pPr marL="45720" lvl="0" indent="0">
              <a:lnSpc>
                <a:spcPct val="110000"/>
              </a:lnSpc>
              <a:buClr>
                <a:srgbClr val="05E0DB">
                  <a:lumMod val="75000"/>
                </a:srgbClr>
              </a:buClr>
              <a:buNone/>
            </a:pPr>
            <a:r>
              <a:rPr lang="ru-RU" sz="1800" b="1" dirty="0">
                <a:solidFill>
                  <a:srgbClr val="002060"/>
                </a:solidFill>
              </a:rPr>
              <a:t>	</a:t>
            </a:r>
            <a:r>
              <a:rPr lang="ru-RU" sz="1800" b="1" dirty="0" smtClean="0">
                <a:solidFill>
                  <a:srgbClr val="002060"/>
                </a:solidFill>
              </a:rPr>
              <a:t>	      В </a:t>
            </a:r>
            <a:r>
              <a:rPr lang="ru-RU" sz="1800" b="1" dirty="0">
                <a:solidFill>
                  <a:srgbClr val="002060"/>
                </a:solidFill>
              </a:rPr>
              <a:t>армии. </a:t>
            </a:r>
          </a:p>
          <a:p>
            <a:pPr marL="45720" lvl="0" indent="0">
              <a:lnSpc>
                <a:spcPct val="110000"/>
              </a:lnSpc>
              <a:buClr>
                <a:srgbClr val="05E0DB">
                  <a:lumMod val="75000"/>
                </a:srgbClr>
              </a:buCl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		      1943 </a:t>
            </a:r>
            <a:r>
              <a:rPr lang="ru-RU" sz="1800" b="1" dirty="0">
                <a:solidFill>
                  <a:srgbClr val="002060"/>
                </a:solidFill>
              </a:rPr>
              <a:t>г. </a:t>
            </a:r>
          </a:p>
          <a:p>
            <a:pPr marL="45720" indent="0">
              <a:lnSpc>
                <a:spcPct val="110000"/>
              </a:lnSpc>
              <a:buNone/>
            </a:pP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95936" y="1510238"/>
            <a:ext cx="40324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1934 </a:t>
            </a:r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г.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– дебют в газете «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Кыым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» (12 лет). </a:t>
            </a:r>
            <a:endParaRPr lang="ru-RU" sz="24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1937 </a:t>
            </a:r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г.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окончил 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Бердигестяхскую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семилетнюю школу. </a:t>
            </a:r>
            <a:endParaRPr lang="ru-RU" sz="24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1938 г. 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- литературный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дебют 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(рассказ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«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Мууска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» </a:t>
            </a:r>
            <a:endParaRPr lang="ru-RU" sz="24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газете «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Бэлэм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буол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»).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1940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– окончил 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пед.рабфаг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Users\Марианна\Pictures\Изобр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71" y="608548"/>
            <a:ext cx="1695450" cy="2609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Марианна\Pictures\Изобр\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71" y="3693070"/>
            <a:ext cx="1695451" cy="2466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49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813376" cy="3474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Братья Семеновы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анна\Pictures\Изобр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79508"/>
            <a:ext cx="2619375" cy="4286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Марианна\Pictures\Изобр\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256" y="1479508"/>
            <a:ext cx="2453509" cy="4286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26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якутскими писателями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Марианна\Pictures\Изобр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00808"/>
            <a:ext cx="5838825" cy="4038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37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	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писателями Средней Азии. 1971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Марианна\Pictures\Изобр\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863" y="1648941"/>
            <a:ext cx="5305425" cy="37242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259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64704"/>
            <a:ext cx="6400800" cy="532859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С Расулом Гамзатовым на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съезде  писателей РСФСР, 1985.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 уважали и </a:t>
            </a:r>
          </a:p>
          <a:p>
            <a:pPr marL="4572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ценили: </a:t>
            </a:r>
          </a:p>
          <a:p>
            <a:pPr marL="45720" indent="0"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С.Михалков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Ч.Айтматов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 Бондарев</a:t>
            </a:r>
          </a:p>
          <a:p>
            <a:pPr marL="45720" indent="0"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В.Астафьев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М.Карим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" indent="0"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О.Сулейменов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др.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Марианна\Pictures\Изобр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655" y="1998315"/>
            <a:ext cx="4486275" cy="3590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50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03648" y="731520"/>
            <a:ext cx="6140152" cy="3474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съезд писателей РСФСР. Москва, 1975.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Марианна\Pictures\Изобр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338" y="1797149"/>
            <a:ext cx="5314950" cy="3648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20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534</TotalTime>
  <Words>354</Words>
  <Application>Microsoft Office PowerPoint</Application>
  <PresentationFormat>Экран (4:3)</PresentationFormat>
  <Paragraphs>81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 писателями П.Проскуриным (1984), Ю.Бондаревым на  VII съезде писателей РСФСР  (1990). «Софрон Данилов – выдающийся писатель… выдающийся гуманист и выдающийся человек».          Ю.Бондарев.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Марианна</cp:lastModifiedBy>
  <cp:revision>40</cp:revision>
  <dcterms:modified xsi:type="dcterms:W3CDTF">2013-01-26T09:59:48Z</dcterms:modified>
</cp:coreProperties>
</file>