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81" r:id="rId2"/>
    <p:sldId id="269" r:id="rId3"/>
    <p:sldId id="301" r:id="rId4"/>
    <p:sldId id="302" r:id="rId5"/>
    <p:sldId id="271" r:id="rId6"/>
    <p:sldId id="272" r:id="rId7"/>
    <p:sldId id="303" r:id="rId8"/>
    <p:sldId id="274" r:id="rId9"/>
    <p:sldId id="283" r:id="rId10"/>
    <p:sldId id="284" r:id="rId11"/>
    <p:sldId id="285" r:id="rId12"/>
    <p:sldId id="277" r:id="rId13"/>
    <p:sldId id="286" r:id="rId14"/>
    <p:sldId id="287" r:id="rId15"/>
    <p:sldId id="289" r:id="rId16"/>
    <p:sldId id="290" r:id="rId17"/>
    <p:sldId id="291" r:id="rId18"/>
    <p:sldId id="292" r:id="rId19"/>
    <p:sldId id="293" r:id="rId20"/>
    <p:sldId id="294" r:id="rId21"/>
    <p:sldId id="295" r:id="rId22"/>
    <p:sldId id="296" r:id="rId23"/>
    <p:sldId id="297" r:id="rId24"/>
    <p:sldId id="299" r:id="rId25"/>
    <p:sldId id="298" r:id="rId26"/>
    <p:sldId id="300" r:id="rId27"/>
    <p:sldId id="282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</p:showPr>
  <p:clrMru>
    <a:srgbClr val="2F5941"/>
    <a:srgbClr val="00642D"/>
    <a:srgbClr val="FBF3C4"/>
    <a:srgbClr val="FFFFCC"/>
    <a:srgbClr val="996633"/>
    <a:srgbClr val="996600"/>
    <a:srgbClr val="663300"/>
    <a:srgbClr val="3D4C20"/>
    <a:srgbClr val="323E1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5071" autoAdjust="0"/>
    <p:restoredTop sz="94226" autoAdjust="0"/>
  </p:normalViewPr>
  <p:slideViewPr>
    <p:cSldViewPr>
      <p:cViewPr>
        <p:scale>
          <a:sx n="100" d="100"/>
          <a:sy n="100" d="100"/>
        </p:scale>
        <p:origin x="-1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856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7" Type="http://schemas.openxmlformats.org/officeDocument/2006/relationships/image" Target="../media/image37.wmf"/><Relationship Id="rId2" Type="http://schemas.openxmlformats.org/officeDocument/2006/relationships/image" Target="../media/image32.wmf"/><Relationship Id="rId1" Type="http://schemas.openxmlformats.org/officeDocument/2006/relationships/image" Target="../media/image4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4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1.wmf"/><Relationship Id="rId1" Type="http://schemas.openxmlformats.org/officeDocument/2006/relationships/image" Target="../media/image4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4" Type="http://schemas.openxmlformats.org/officeDocument/2006/relationships/image" Target="../media/image3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0DBEC8-D22D-44AD-B08F-DD646DE60EF6}" type="datetimeFigureOut">
              <a:rPr lang="ru-RU" smtClean="0"/>
              <a:pPr/>
              <a:t>19.01.2013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E33861-52CA-41DC-90D2-9AA6AEE099D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E33861-52CA-41DC-90D2-9AA6AEE099DB}" type="slidenum">
              <a:rPr lang="ru-RU" smtClean="0"/>
              <a:pPr/>
              <a:t>25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E33861-52CA-41DC-90D2-9AA6AEE099DB}" type="slidenum">
              <a:rPr lang="ru-RU" smtClean="0"/>
              <a:pPr/>
              <a:t>26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E3188-57C8-4C45-B432-CEB928314709}" type="datetimeFigureOut">
              <a:rPr lang="ru-RU" smtClean="0"/>
              <a:pPr/>
              <a:t>19.01.2013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201A1-DC3C-4CC6-9777-7035579913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E3188-57C8-4C45-B432-CEB928314709}" type="datetimeFigureOut">
              <a:rPr lang="ru-RU" smtClean="0"/>
              <a:pPr/>
              <a:t>19.01.2013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201A1-DC3C-4CC6-9777-7035579913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E3188-57C8-4C45-B432-CEB928314709}" type="datetimeFigureOut">
              <a:rPr lang="ru-RU" smtClean="0"/>
              <a:pPr/>
              <a:t>19.01.2013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201A1-DC3C-4CC6-9777-7035579913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E3188-57C8-4C45-B432-CEB928314709}" type="datetimeFigureOut">
              <a:rPr lang="ru-RU" smtClean="0"/>
              <a:pPr/>
              <a:t>19.01.2013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201A1-DC3C-4CC6-9777-7035579913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E3188-57C8-4C45-B432-CEB928314709}" type="datetimeFigureOut">
              <a:rPr lang="ru-RU" smtClean="0"/>
              <a:pPr/>
              <a:t>19.01.2013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201A1-DC3C-4CC6-9777-7035579913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E3188-57C8-4C45-B432-CEB928314709}" type="datetimeFigureOut">
              <a:rPr lang="ru-RU" smtClean="0"/>
              <a:pPr/>
              <a:t>19.01.2013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201A1-DC3C-4CC6-9777-7035579913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E3188-57C8-4C45-B432-CEB928314709}" type="datetimeFigureOut">
              <a:rPr lang="ru-RU" smtClean="0"/>
              <a:pPr/>
              <a:t>19.01.2013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201A1-DC3C-4CC6-9777-7035579913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E3188-57C8-4C45-B432-CEB928314709}" type="datetimeFigureOut">
              <a:rPr lang="ru-RU" smtClean="0"/>
              <a:pPr/>
              <a:t>19.01.2013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201A1-DC3C-4CC6-9777-7035579913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E3188-57C8-4C45-B432-CEB928314709}" type="datetimeFigureOut">
              <a:rPr lang="ru-RU" smtClean="0"/>
              <a:pPr/>
              <a:t>19.01.2013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201A1-DC3C-4CC6-9777-7035579913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E3188-57C8-4C45-B432-CEB928314709}" type="datetimeFigureOut">
              <a:rPr lang="ru-RU" smtClean="0"/>
              <a:pPr/>
              <a:t>19.01.2013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201A1-DC3C-4CC6-9777-7035579913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E3188-57C8-4C45-B432-CEB928314709}" type="datetimeFigureOut">
              <a:rPr lang="ru-RU" smtClean="0"/>
              <a:pPr/>
              <a:t>19.01.2013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201A1-DC3C-4CC6-9777-7035579913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6E3188-57C8-4C45-B432-CEB928314709}" type="datetimeFigureOut">
              <a:rPr lang="ru-RU" smtClean="0"/>
              <a:pPr/>
              <a:t>19.01.2013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201A1-DC3C-4CC6-9777-7035579913C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slide" Target="slide8.xml"/><Relationship Id="rId4" Type="http://schemas.openxmlformats.org/officeDocument/2006/relationships/slide" Target="slide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slide" Target="slide12.xml"/><Relationship Id="rId7" Type="http://schemas.openxmlformats.org/officeDocument/2006/relationships/image" Target="../media/image2.png"/><Relationship Id="rId2" Type="http://schemas.openxmlformats.org/officeDocument/2006/relationships/slide" Target="slide2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slide" Target="slide6.xml"/><Relationship Id="rId4" Type="http://schemas.openxmlformats.org/officeDocument/2006/relationships/slide" Target="slide2.xml"/><Relationship Id="rId9" Type="http://schemas.openxmlformats.org/officeDocument/2006/relationships/slide" Target="slide1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oleObject" Target="../embeddings/oleObject9.bin"/><Relationship Id="rId3" Type="http://schemas.openxmlformats.org/officeDocument/2006/relationships/slide" Target="slide23.xml"/><Relationship Id="rId7" Type="http://schemas.openxmlformats.org/officeDocument/2006/relationships/image" Target="../media/image1.jpeg"/><Relationship Id="rId12" Type="http://schemas.openxmlformats.org/officeDocument/2006/relationships/slide" Target="slide8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slide" Target="slide6.xml"/><Relationship Id="rId11" Type="http://schemas.openxmlformats.org/officeDocument/2006/relationships/oleObject" Target="../embeddings/oleObject8.bin"/><Relationship Id="rId5" Type="http://schemas.openxmlformats.org/officeDocument/2006/relationships/slide" Target="slide2.xml"/><Relationship Id="rId15" Type="http://schemas.openxmlformats.org/officeDocument/2006/relationships/slide" Target="slide10.xml"/><Relationship Id="rId10" Type="http://schemas.openxmlformats.org/officeDocument/2006/relationships/oleObject" Target="../embeddings/oleObject7.bin"/><Relationship Id="rId4" Type="http://schemas.openxmlformats.org/officeDocument/2006/relationships/slide" Target="slide12.xml"/><Relationship Id="rId9" Type="http://schemas.openxmlformats.org/officeDocument/2006/relationships/slide" Target="slide9.xml"/><Relationship Id="rId14" Type="http://schemas.openxmlformats.org/officeDocument/2006/relationships/oleObject" Target="../embeddings/oleObject10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" Target="slide20.xml"/><Relationship Id="rId13" Type="http://schemas.openxmlformats.org/officeDocument/2006/relationships/slide" Target="slide17.xml"/><Relationship Id="rId3" Type="http://schemas.openxmlformats.org/officeDocument/2006/relationships/slide" Target="slide8.xml"/><Relationship Id="rId7" Type="http://schemas.openxmlformats.org/officeDocument/2006/relationships/image" Target="../media/image2.png"/><Relationship Id="rId12" Type="http://schemas.openxmlformats.org/officeDocument/2006/relationships/slide" Target="slide13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11" Type="http://schemas.openxmlformats.org/officeDocument/2006/relationships/slide" Target="slide16.xml"/><Relationship Id="rId5" Type="http://schemas.openxmlformats.org/officeDocument/2006/relationships/slide" Target="slide6.xml"/><Relationship Id="rId15" Type="http://schemas.openxmlformats.org/officeDocument/2006/relationships/slide" Target="slide18.xml"/><Relationship Id="rId10" Type="http://schemas.openxmlformats.org/officeDocument/2006/relationships/slide" Target="slide15.xml"/><Relationship Id="rId4" Type="http://schemas.openxmlformats.org/officeDocument/2006/relationships/slide" Target="slide2.xml"/><Relationship Id="rId9" Type="http://schemas.openxmlformats.org/officeDocument/2006/relationships/slide" Target="slide14.xml"/><Relationship Id="rId14" Type="http://schemas.openxmlformats.org/officeDocument/2006/relationships/slide" Target="slide19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" Target="slide20.xml"/><Relationship Id="rId13" Type="http://schemas.openxmlformats.org/officeDocument/2006/relationships/slide" Target="slide12.xml"/><Relationship Id="rId3" Type="http://schemas.openxmlformats.org/officeDocument/2006/relationships/slide" Target="slide8.xml"/><Relationship Id="rId7" Type="http://schemas.openxmlformats.org/officeDocument/2006/relationships/image" Target="../media/image2.png"/><Relationship Id="rId12" Type="http://schemas.openxmlformats.org/officeDocument/2006/relationships/slide" Target="slide17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11" Type="http://schemas.openxmlformats.org/officeDocument/2006/relationships/slide" Target="slide16.xml"/><Relationship Id="rId5" Type="http://schemas.openxmlformats.org/officeDocument/2006/relationships/slide" Target="slide6.xml"/><Relationship Id="rId15" Type="http://schemas.openxmlformats.org/officeDocument/2006/relationships/slide" Target="slide18.xml"/><Relationship Id="rId10" Type="http://schemas.openxmlformats.org/officeDocument/2006/relationships/slide" Target="slide15.xml"/><Relationship Id="rId4" Type="http://schemas.openxmlformats.org/officeDocument/2006/relationships/slide" Target="slide2.xml"/><Relationship Id="rId9" Type="http://schemas.openxmlformats.org/officeDocument/2006/relationships/slide" Target="slide14.xml"/><Relationship Id="rId14" Type="http://schemas.openxmlformats.org/officeDocument/2006/relationships/slide" Target="slide19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" Target="slide20.xml"/><Relationship Id="rId13" Type="http://schemas.openxmlformats.org/officeDocument/2006/relationships/slide" Target="slide12.xml"/><Relationship Id="rId3" Type="http://schemas.openxmlformats.org/officeDocument/2006/relationships/slide" Target="slide8.xml"/><Relationship Id="rId7" Type="http://schemas.openxmlformats.org/officeDocument/2006/relationships/image" Target="../media/image2.png"/><Relationship Id="rId12" Type="http://schemas.openxmlformats.org/officeDocument/2006/relationships/slide" Target="slide17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11" Type="http://schemas.openxmlformats.org/officeDocument/2006/relationships/slide" Target="slide13.xml"/><Relationship Id="rId5" Type="http://schemas.openxmlformats.org/officeDocument/2006/relationships/slide" Target="slide6.xml"/><Relationship Id="rId15" Type="http://schemas.openxmlformats.org/officeDocument/2006/relationships/slide" Target="slide18.xml"/><Relationship Id="rId10" Type="http://schemas.openxmlformats.org/officeDocument/2006/relationships/slide" Target="slide16.xml"/><Relationship Id="rId4" Type="http://schemas.openxmlformats.org/officeDocument/2006/relationships/slide" Target="slide2.xml"/><Relationship Id="rId9" Type="http://schemas.openxmlformats.org/officeDocument/2006/relationships/slide" Target="slide15.xml"/><Relationship Id="rId14" Type="http://schemas.openxmlformats.org/officeDocument/2006/relationships/slide" Target="slide19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" Target="slide20.xml"/><Relationship Id="rId13" Type="http://schemas.openxmlformats.org/officeDocument/2006/relationships/slide" Target="slide12.xml"/><Relationship Id="rId3" Type="http://schemas.openxmlformats.org/officeDocument/2006/relationships/slide" Target="slide8.xml"/><Relationship Id="rId7" Type="http://schemas.openxmlformats.org/officeDocument/2006/relationships/image" Target="../media/image2.png"/><Relationship Id="rId12" Type="http://schemas.openxmlformats.org/officeDocument/2006/relationships/slide" Target="slide17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11" Type="http://schemas.openxmlformats.org/officeDocument/2006/relationships/slide" Target="slide13.xml"/><Relationship Id="rId5" Type="http://schemas.openxmlformats.org/officeDocument/2006/relationships/slide" Target="slide6.xml"/><Relationship Id="rId15" Type="http://schemas.openxmlformats.org/officeDocument/2006/relationships/slide" Target="slide18.xml"/><Relationship Id="rId10" Type="http://schemas.openxmlformats.org/officeDocument/2006/relationships/slide" Target="slide16.xml"/><Relationship Id="rId4" Type="http://schemas.openxmlformats.org/officeDocument/2006/relationships/slide" Target="slide2.xml"/><Relationship Id="rId9" Type="http://schemas.openxmlformats.org/officeDocument/2006/relationships/slide" Target="slide14.xml"/><Relationship Id="rId14" Type="http://schemas.openxmlformats.org/officeDocument/2006/relationships/slide" Target="slide19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slide" Target="slide20.xml"/><Relationship Id="rId13" Type="http://schemas.openxmlformats.org/officeDocument/2006/relationships/slide" Target="slide12.xml"/><Relationship Id="rId3" Type="http://schemas.openxmlformats.org/officeDocument/2006/relationships/slide" Target="slide8.xml"/><Relationship Id="rId7" Type="http://schemas.openxmlformats.org/officeDocument/2006/relationships/image" Target="../media/image2.png"/><Relationship Id="rId12" Type="http://schemas.openxmlformats.org/officeDocument/2006/relationships/slide" Target="slide17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11" Type="http://schemas.openxmlformats.org/officeDocument/2006/relationships/slide" Target="slide13.xml"/><Relationship Id="rId5" Type="http://schemas.openxmlformats.org/officeDocument/2006/relationships/slide" Target="slide6.xml"/><Relationship Id="rId15" Type="http://schemas.openxmlformats.org/officeDocument/2006/relationships/slide" Target="slide18.xml"/><Relationship Id="rId10" Type="http://schemas.openxmlformats.org/officeDocument/2006/relationships/slide" Target="slide15.xml"/><Relationship Id="rId4" Type="http://schemas.openxmlformats.org/officeDocument/2006/relationships/slide" Target="slide2.xml"/><Relationship Id="rId9" Type="http://schemas.openxmlformats.org/officeDocument/2006/relationships/slide" Target="slide14.xml"/><Relationship Id="rId14" Type="http://schemas.openxmlformats.org/officeDocument/2006/relationships/slide" Target="slide19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" Target="slide20.xml"/><Relationship Id="rId13" Type="http://schemas.openxmlformats.org/officeDocument/2006/relationships/slide" Target="slide12.xml"/><Relationship Id="rId3" Type="http://schemas.openxmlformats.org/officeDocument/2006/relationships/slide" Target="slide8.xml"/><Relationship Id="rId7" Type="http://schemas.openxmlformats.org/officeDocument/2006/relationships/image" Target="../media/image2.png"/><Relationship Id="rId12" Type="http://schemas.openxmlformats.org/officeDocument/2006/relationships/slide" Target="slide13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11" Type="http://schemas.openxmlformats.org/officeDocument/2006/relationships/slide" Target="slide16.xml"/><Relationship Id="rId5" Type="http://schemas.openxmlformats.org/officeDocument/2006/relationships/slide" Target="slide6.xml"/><Relationship Id="rId15" Type="http://schemas.openxmlformats.org/officeDocument/2006/relationships/slide" Target="slide18.xml"/><Relationship Id="rId10" Type="http://schemas.openxmlformats.org/officeDocument/2006/relationships/slide" Target="slide15.xml"/><Relationship Id="rId4" Type="http://schemas.openxmlformats.org/officeDocument/2006/relationships/slide" Target="slide2.xml"/><Relationship Id="rId9" Type="http://schemas.openxmlformats.org/officeDocument/2006/relationships/slide" Target="slide14.xml"/><Relationship Id="rId14" Type="http://schemas.openxmlformats.org/officeDocument/2006/relationships/slide" Target="slide19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slide" Target="slide14.xml"/><Relationship Id="rId18" Type="http://schemas.openxmlformats.org/officeDocument/2006/relationships/slide" Target="slide12.xml"/><Relationship Id="rId3" Type="http://schemas.openxmlformats.org/officeDocument/2006/relationships/slide" Target="slide23.xml"/><Relationship Id="rId7" Type="http://schemas.openxmlformats.org/officeDocument/2006/relationships/image" Target="../media/image1.jpeg"/><Relationship Id="rId12" Type="http://schemas.openxmlformats.org/officeDocument/2006/relationships/oleObject" Target="../embeddings/oleObject13.bin"/><Relationship Id="rId17" Type="http://schemas.openxmlformats.org/officeDocument/2006/relationships/slide" Target="slide17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13.xml"/><Relationship Id="rId1" Type="http://schemas.openxmlformats.org/officeDocument/2006/relationships/vmlDrawing" Target="../drawings/vmlDrawing4.vml"/><Relationship Id="rId6" Type="http://schemas.openxmlformats.org/officeDocument/2006/relationships/slide" Target="slide6.xml"/><Relationship Id="rId11" Type="http://schemas.openxmlformats.org/officeDocument/2006/relationships/oleObject" Target="../embeddings/oleObject12.bin"/><Relationship Id="rId5" Type="http://schemas.openxmlformats.org/officeDocument/2006/relationships/slide" Target="slide2.xml"/><Relationship Id="rId15" Type="http://schemas.openxmlformats.org/officeDocument/2006/relationships/slide" Target="slide16.xml"/><Relationship Id="rId10" Type="http://schemas.openxmlformats.org/officeDocument/2006/relationships/oleObject" Target="../embeddings/oleObject11.bin"/><Relationship Id="rId19" Type="http://schemas.openxmlformats.org/officeDocument/2006/relationships/slide" Target="slide19.xml"/><Relationship Id="rId4" Type="http://schemas.openxmlformats.org/officeDocument/2006/relationships/slide" Target="slide8.xml"/><Relationship Id="rId9" Type="http://schemas.openxmlformats.org/officeDocument/2006/relationships/slide" Target="slide20.xml"/><Relationship Id="rId14" Type="http://schemas.openxmlformats.org/officeDocument/2006/relationships/slide" Target="slide15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oleObject" Target="../embeddings/oleObject17.bin"/><Relationship Id="rId18" Type="http://schemas.openxmlformats.org/officeDocument/2006/relationships/slide" Target="slide17.xml"/><Relationship Id="rId3" Type="http://schemas.openxmlformats.org/officeDocument/2006/relationships/slide" Target="slide23.xml"/><Relationship Id="rId7" Type="http://schemas.openxmlformats.org/officeDocument/2006/relationships/image" Target="../media/image1.jpeg"/><Relationship Id="rId12" Type="http://schemas.openxmlformats.org/officeDocument/2006/relationships/oleObject" Target="../embeddings/oleObject16.bin"/><Relationship Id="rId17" Type="http://schemas.openxmlformats.org/officeDocument/2006/relationships/slide" Target="slide13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16.xml"/><Relationship Id="rId20" Type="http://schemas.openxmlformats.org/officeDocument/2006/relationships/slide" Target="slide18.xml"/><Relationship Id="rId1" Type="http://schemas.openxmlformats.org/officeDocument/2006/relationships/vmlDrawing" Target="../drawings/vmlDrawing5.vml"/><Relationship Id="rId6" Type="http://schemas.openxmlformats.org/officeDocument/2006/relationships/slide" Target="slide6.xml"/><Relationship Id="rId11" Type="http://schemas.openxmlformats.org/officeDocument/2006/relationships/oleObject" Target="../embeddings/oleObject15.bin"/><Relationship Id="rId5" Type="http://schemas.openxmlformats.org/officeDocument/2006/relationships/slide" Target="slide2.xml"/><Relationship Id="rId15" Type="http://schemas.openxmlformats.org/officeDocument/2006/relationships/slide" Target="slide15.xml"/><Relationship Id="rId10" Type="http://schemas.openxmlformats.org/officeDocument/2006/relationships/oleObject" Target="../embeddings/oleObject14.bin"/><Relationship Id="rId19" Type="http://schemas.openxmlformats.org/officeDocument/2006/relationships/slide" Target="slide12.xml"/><Relationship Id="rId4" Type="http://schemas.openxmlformats.org/officeDocument/2006/relationships/slide" Target="slide8.xml"/><Relationship Id="rId9" Type="http://schemas.openxmlformats.org/officeDocument/2006/relationships/slide" Target="slide20.xml"/><Relationship Id="rId14" Type="http://schemas.openxmlformats.org/officeDocument/2006/relationships/slide" Target="slide1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slide" Target="slide12.xml"/><Relationship Id="rId7" Type="http://schemas.openxmlformats.org/officeDocument/2006/relationships/slide" Target="slide4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" Target="slide8.xml"/><Relationship Id="rId9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oleObject" Target="../embeddings/oleObject21.bin"/><Relationship Id="rId3" Type="http://schemas.openxmlformats.org/officeDocument/2006/relationships/slide" Target="slide23.xml"/><Relationship Id="rId7" Type="http://schemas.openxmlformats.org/officeDocument/2006/relationships/image" Target="../media/image1.jpeg"/><Relationship Id="rId12" Type="http://schemas.openxmlformats.org/officeDocument/2006/relationships/oleObject" Target="../embeddings/oleObject2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slide" Target="slide6.xml"/><Relationship Id="rId11" Type="http://schemas.openxmlformats.org/officeDocument/2006/relationships/oleObject" Target="../embeddings/oleObject19.bin"/><Relationship Id="rId5" Type="http://schemas.openxmlformats.org/officeDocument/2006/relationships/slide" Target="slide2.xml"/><Relationship Id="rId15" Type="http://schemas.openxmlformats.org/officeDocument/2006/relationships/slide" Target="slide22.xml"/><Relationship Id="rId10" Type="http://schemas.openxmlformats.org/officeDocument/2006/relationships/oleObject" Target="../embeddings/oleObject18.bin"/><Relationship Id="rId4" Type="http://schemas.openxmlformats.org/officeDocument/2006/relationships/slide" Target="slide8.xml"/><Relationship Id="rId9" Type="http://schemas.openxmlformats.org/officeDocument/2006/relationships/slide" Target="slide12.xml"/><Relationship Id="rId14" Type="http://schemas.openxmlformats.org/officeDocument/2006/relationships/slide" Target="slide21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slide" Target="slide22.xml"/><Relationship Id="rId3" Type="http://schemas.openxmlformats.org/officeDocument/2006/relationships/slide" Target="slide23.xml"/><Relationship Id="rId7" Type="http://schemas.openxmlformats.org/officeDocument/2006/relationships/image" Target="../media/image1.jpeg"/><Relationship Id="rId12" Type="http://schemas.openxmlformats.org/officeDocument/2006/relationships/oleObject" Target="../embeddings/oleObject2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slide" Target="slide6.xml"/><Relationship Id="rId11" Type="http://schemas.openxmlformats.org/officeDocument/2006/relationships/oleObject" Target="../embeddings/oleObject23.bin"/><Relationship Id="rId5" Type="http://schemas.openxmlformats.org/officeDocument/2006/relationships/slide" Target="slide2.xml"/><Relationship Id="rId10" Type="http://schemas.openxmlformats.org/officeDocument/2006/relationships/oleObject" Target="../embeddings/oleObject22.bin"/><Relationship Id="rId4" Type="http://schemas.openxmlformats.org/officeDocument/2006/relationships/slide" Target="slide8.xml"/><Relationship Id="rId9" Type="http://schemas.openxmlformats.org/officeDocument/2006/relationships/slide" Target="slide12.xml"/><Relationship Id="rId14" Type="http://schemas.openxmlformats.org/officeDocument/2006/relationships/slide" Target="slide20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oleObject" Target="../embeddings/oleObject28.bin"/><Relationship Id="rId3" Type="http://schemas.openxmlformats.org/officeDocument/2006/relationships/slide" Target="slide23.xml"/><Relationship Id="rId7" Type="http://schemas.openxmlformats.org/officeDocument/2006/relationships/image" Target="../media/image1.jpeg"/><Relationship Id="rId12" Type="http://schemas.openxmlformats.org/officeDocument/2006/relationships/oleObject" Target="../embeddings/oleObject27.bin"/><Relationship Id="rId17" Type="http://schemas.openxmlformats.org/officeDocument/2006/relationships/slide" Target="slide20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21.xml"/><Relationship Id="rId1" Type="http://schemas.openxmlformats.org/officeDocument/2006/relationships/vmlDrawing" Target="../drawings/vmlDrawing8.vml"/><Relationship Id="rId6" Type="http://schemas.openxmlformats.org/officeDocument/2006/relationships/slide" Target="slide6.xml"/><Relationship Id="rId11" Type="http://schemas.openxmlformats.org/officeDocument/2006/relationships/oleObject" Target="../embeddings/oleObject26.bin"/><Relationship Id="rId5" Type="http://schemas.openxmlformats.org/officeDocument/2006/relationships/slide" Target="slide2.xml"/><Relationship Id="rId15" Type="http://schemas.openxmlformats.org/officeDocument/2006/relationships/oleObject" Target="../embeddings/oleObject30.bin"/><Relationship Id="rId10" Type="http://schemas.openxmlformats.org/officeDocument/2006/relationships/oleObject" Target="../embeddings/oleObject25.bin"/><Relationship Id="rId4" Type="http://schemas.openxmlformats.org/officeDocument/2006/relationships/slide" Target="slide8.xml"/><Relationship Id="rId9" Type="http://schemas.openxmlformats.org/officeDocument/2006/relationships/slide" Target="slide12.xml"/><Relationship Id="rId14" Type="http://schemas.openxmlformats.org/officeDocument/2006/relationships/oleObject" Target="../embeddings/oleObject29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slide" Target="slide25.xml"/><Relationship Id="rId3" Type="http://schemas.openxmlformats.org/officeDocument/2006/relationships/slide" Target="slide12.xml"/><Relationship Id="rId7" Type="http://schemas.openxmlformats.org/officeDocument/2006/relationships/image" Target="../media/image2.png"/><Relationship Id="rId2" Type="http://schemas.openxmlformats.org/officeDocument/2006/relationships/slide" Target="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slide" Target="slide6.xml"/><Relationship Id="rId4" Type="http://schemas.openxmlformats.org/officeDocument/2006/relationships/slide" Target="slide2.xml"/><Relationship Id="rId9" Type="http://schemas.openxmlformats.org/officeDocument/2006/relationships/slide" Target="slide24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oleObject" Target="../embeddings/oleObject34.bin"/><Relationship Id="rId3" Type="http://schemas.openxmlformats.org/officeDocument/2006/relationships/slide" Target="slide8.xml"/><Relationship Id="rId7" Type="http://schemas.openxmlformats.org/officeDocument/2006/relationships/image" Target="../media/image1.jpeg"/><Relationship Id="rId12" Type="http://schemas.openxmlformats.org/officeDocument/2006/relationships/oleObject" Target="../embeddings/oleObject3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6" Type="http://schemas.openxmlformats.org/officeDocument/2006/relationships/slide" Target="slide6.xml"/><Relationship Id="rId11" Type="http://schemas.openxmlformats.org/officeDocument/2006/relationships/oleObject" Target="../embeddings/oleObject32.bin"/><Relationship Id="rId5" Type="http://schemas.openxmlformats.org/officeDocument/2006/relationships/slide" Target="slide2.xml"/><Relationship Id="rId10" Type="http://schemas.openxmlformats.org/officeDocument/2006/relationships/oleObject" Target="../embeddings/oleObject31.bin"/><Relationship Id="rId4" Type="http://schemas.openxmlformats.org/officeDocument/2006/relationships/slide" Target="slide12.xml"/><Relationship Id="rId9" Type="http://schemas.openxmlformats.org/officeDocument/2006/relationships/slide" Target="slide25.xml"/><Relationship Id="rId14" Type="http://schemas.openxmlformats.org/officeDocument/2006/relationships/slide" Target="slide23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notesSlide" Target="../notesSlides/notesSlide1.xml"/><Relationship Id="rId7" Type="http://schemas.openxmlformats.org/officeDocument/2006/relationships/slide" Target="slide6.xml"/><Relationship Id="rId12" Type="http://schemas.openxmlformats.org/officeDocument/2006/relationships/slide" Target="slide26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6" Type="http://schemas.openxmlformats.org/officeDocument/2006/relationships/slide" Target="slide2.xml"/><Relationship Id="rId11" Type="http://schemas.openxmlformats.org/officeDocument/2006/relationships/oleObject" Target="../embeddings/oleObject35.bin"/><Relationship Id="rId5" Type="http://schemas.openxmlformats.org/officeDocument/2006/relationships/slide" Target="slide12.xml"/><Relationship Id="rId10" Type="http://schemas.openxmlformats.org/officeDocument/2006/relationships/slide" Target="slide9.xml"/><Relationship Id="rId4" Type="http://schemas.openxmlformats.org/officeDocument/2006/relationships/slide" Target="slide23.xml"/><Relationship Id="rId9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13" Type="http://schemas.openxmlformats.org/officeDocument/2006/relationships/oleObject" Target="../embeddings/oleObject38.bin"/><Relationship Id="rId18" Type="http://schemas.openxmlformats.org/officeDocument/2006/relationships/slide" Target="slide25.xml"/><Relationship Id="rId3" Type="http://schemas.openxmlformats.org/officeDocument/2006/relationships/notesSlide" Target="../notesSlides/notesSlide2.xml"/><Relationship Id="rId7" Type="http://schemas.openxmlformats.org/officeDocument/2006/relationships/slide" Target="slide6.xml"/><Relationship Id="rId12" Type="http://schemas.openxmlformats.org/officeDocument/2006/relationships/oleObject" Target="../embeddings/oleObject37.bin"/><Relationship Id="rId17" Type="http://schemas.openxmlformats.org/officeDocument/2006/relationships/oleObject" Target="../embeddings/oleObject42.bin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41.bin"/><Relationship Id="rId1" Type="http://schemas.openxmlformats.org/officeDocument/2006/relationships/vmlDrawing" Target="../drawings/vmlDrawing11.vml"/><Relationship Id="rId6" Type="http://schemas.openxmlformats.org/officeDocument/2006/relationships/slide" Target="slide2.xml"/><Relationship Id="rId11" Type="http://schemas.openxmlformats.org/officeDocument/2006/relationships/oleObject" Target="../embeddings/oleObject36.bin"/><Relationship Id="rId5" Type="http://schemas.openxmlformats.org/officeDocument/2006/relationships/slide" Target="slide12.xml"/><Relationship Id="rId15" Type="http://schemas.openxmlformats.org/officeDocument/2006/relationships/oleObject" Target="../embeddings/oleObject40.bin"/><Relationship Id="rId10" Type="http://schemas.openxmlformats.org/officeDocument/2006/relationships/slide" Target="slide9.xml"/><Relationship Id="rId4" Type="http://schemas.openxmlformats.org/officeDocument/2006/relationships/slide" Target="slide23.xml"/><Relationship Id="rId9" Type="http://schemas.openxmlformats.org/officeDocument/2006/relationships/image" Target="../media/image2.png"/><Relationship Id="rId14" Type="http://schemas.openxmlformats.org/officeDocument/2006/relationships/oleObject" Target="../embeddings/oleObject39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slide" Target="slide8.xml"/><Relationship Id="rId4" Type="http://schemas.openxmlformats.org/officeDocument/2006/relationships/slide" Target="slide1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slide" Target="slide12.xml"/><Relationship Id="rId7" Type="http://schemas.openxmlformats.org/officeDocument/2006/relationships/slide" Target="slide4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" Target="slide8.xml"/><Relationship Id="rId9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slide" Target="slide12.xml"/><Relationship Id="rId7" Type="http://schemas.openxmlformats.org/officeDocument/2006/relationships/slide" Target="slide2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" Target="slide8.xml"/><Relationship Id="rId9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slide" Target="slide12.xml"/><Relationship Id="rId7" Type="http://schemas.openxmlformats.org/officeDocument/2006/relationships/slide" Target="slide2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" Target="slide8.xml"/><Relationship Id="rId9" Type="http://schemas.openxmlformats.org/officeDocument/2006/relationships/slide" Target="slide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slide" Target="slide12.xml"/><Relationship Id="rId7" Type="http://schemas.openxmlformats.org/officeDocument/2006/relationships/slide" Target="slide4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" Target="slide8.xml"/><Relationship Id="rId9" Type="http://schemas.openxmlformats.org/officeDocument/2006/relationships/slide" Target="slide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3" Type="http://schemas.openxmlformats.org/officeDocument/2006/relationships/slide" Target="slide2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jpeg"/><Relationship Id="rId11" Type="http://schemas.openxmlformats.org/officeDocument/2006/relationships/slide" Target="slide6.xml"/><Relationship Id="rId5" Type="http://schemas.openxmlformats.org/officeDocument/2006/relationships/slide" Target="slide8.xml"/><Relationship Id="rId10" Type="http://schemas.openxmlformats.org/officeDocument/2006/relationships/oleObject" Target="../embeddings/oleObject1.bin"/><Relationship Id="rId4" Type="http://schemas.openxmlformats.org/officeDocument/2006/relationships/slide" Target="slide12.xml"/><Relationship Id="rId9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slide" Target="slide12.xml"/><Relationship Id="rId7" Type="http://schemas.openxmlformats.org/officeDocument/2006/relationships/image" Target="../media/image2.png"/><Relationship Id="rId2" Type="http://schemas.openxmlformats.org/officeDocument/2006/relationships/slide" Target="slide2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slide" Target="slide6.xml"/><Relationship Id="rId4" Type="http://schemas.openxmlformats.org/officeDocument/2006/relationships/slide" Target="slide2.xml"/><Relationship Id="rId9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oleObject" Target="../embeddings/oleObject4.bin"/><Relationship Id="rId3" Type="http://schemas.openxmlformats.org/officeDocument/2006/relationships/slide" Target="slide23.xml"/><Relationship Id="rId7" Type="http://schemas.openxmlformats.org/officeDocument/2006/relationships/image" Target="../media/image1.jpeg"/><Relationship Id="rId12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6" Type="http://schemas.openxmlformats.org/officeDocument/2006/relationships/slide" Target="slide8.xml"/><Relationship Id="rId1" Type="http://schemas.openxmlformats.org/officeDocument/2006/relationships/vmlDrawing" Target="../drawings/vmlDrawing2.vml"/><Relationship Id="rId6" Type="http://schemas.openxmlformats.org/officeDocument/2006/relationships/slide" Target="slide6.xml"/><Relationship Id="rId11" Type="http://schemas.openxmlformats.org/officeDocument/2006/relationships/oleObject" Target="../embeddings/oleObject2.bin"/><Relationship Id="rId5" Type="http://schemas.openxmlformats.org/officeDocument/2006/relationships/slide" Target="slide2.xml"/><Relationship Id="rId15" Type="http://schemas.openxmlformats.org/officeDocument/2006/relationships/oleObject" Target="../embeddings/oleObject6.bin"/><Relationship Id="rId10" Type="http://schemas.openxmlformats.org/officeDocument/2006/relationships/slide" Target="slide10.xml"/><Relationship Id="rId4" Type="http://schemas.openxmlformats.org/officeDocument/2006/relationships/slide" Target="slide12.xml"/><Relationship Id="rId9" Type="http://schemas.openxmlformats.org/officeDocument/2006/relationships/slide" Target="slide9.xml"/><Relationship Id="rId1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>
            <a:hlinkClick r:id="rId2" action="ppaction://hlinksldjump"/>
          </p:cNvPr>
          <p:cNvSpPr/>
          <p:nvPr/>
        </p:nvSpPr>
        <p:spPr>
          <a:xfrm>
            <a:off x="142844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Устная работа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13" name="Скругленный прямоугольник 12">
            <a:hlinkClick r:id="rId3" action="ppaction://hlinksldjump"/>
          </p:cNvPr>
          <p:cNvSpPr/>
          <p:nvPr/>
        </p:nvSpPr>
        <p:spPr>
          <a:xfrm>
            <a:off x="6858016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14" name="Скругленный прямоугольник 13">
            <a:hlinkClick r:id="rId4" action="ppaction://hlinksldjump"/>
          </p:cNvPr>
          <p:cNvSpPr/>
          <p:nvPr/>
        </p:nvSpPr>
        <p:spPr>
          <a:xfrm>
            <a:off x="4619626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Решение задач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34" name="Скругленный прямоугольник 33">
            <a:hlinkClick r:id="rId5" action="ppaction://hlinksldjump"/>
          </p:cNvPr>
          <p:cNvSpPr/>
          <p:nvPr/>
        </p:nvSpPr>
        <p:spPr>
          <a:xfrm>
            <a:off x="2381235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Проверка </a:t>
            </a:r>
            <a:r>
              <a:rPr lang="ru-RU" dirty="0" err="1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42844" y="642918"/>
            <a:ext cx="8858280" cy="6072230"/>
          </a:xfrm>
          <a:prstGeom prst="rect">
            <a:avLst/>
          </a:prstGeom>
          <a:blipFill>
            <a:blip r:embed="rId6" cstate="print"/>
            <a:tile tx="0" ty="0" sx="100000" sy="100000" flip="none" algn="tl"/>
          </a:blipFill>
          <a:ln w="15875" cmpd="thickThin">
            <a:solidFill>
              <a:srgbClr val="2F59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285720" y="1014395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i="1" dirty="0" smtClean="0">
                <a:latin typeface="Courier New" pitchFamily="49" charset="0"/>
                <a:cs typeface="Courier New" pitchFamily="49" charset="0"/>
              </a:rPr>
              <a:t>ТЕМА УРОКА:</a:t>
            </a:r>
            <a:endParaRPr lang="ru-RU" b="1" i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071670" y="928670"/>
            <a:ext cx="5143537" cy="830997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6633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Повторение геометрии при подготовке к итоговой аттестации</a:t>
            </a:r>
            <a:endParaRPr lang="ru-RU" sz="2400" dirty="0">
              <a:solidFill>
                <a:srgbClr val="6633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99145" y="1903115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i="1" dirty="0" smtClean="0">
                <a:latin typeface="Courier New" pitchFamily="49" charset="0"/>
                <a:cs typeface="Courier New" pitchFamily="49" charset="0"/>
              </a:rPr>
              <a:t>ЦЕЛИ УРОКА:</a:t>
            </a:r>
            <a:endParaRPr lang="ru-RU" b="1" i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71670" y="1857364"/>
            <a:ext cx="6643734" cy="3785652"/>
          </a:xfrm>
          <a:prstGeom prst="rect">
            <a:avLst/>
          </a:prstGeom>
          <a:noFill/>
          <a:effectLst>
            <a:outerShdw blurRad="50800" dist="50800" dir="5400000" sx="1000" sy="1000" algn="ctr" rotWithShape="0">
              <a:srgbClr val="000000">
                <a:alpha val="43137"/>
              </a:srgbClr>
            </a:outerShdw>
          </a:effectLst>
        </p:spPr>
        <p:txBody>
          <a:bodyPr wrap="square" rtlCol="0">
            <a:spAutoFit/>
          </a:bodyPr>
          <a:lstStyle/>
          <a:p>
            <a:pPr>
              <a:buClr>
                <a:schemeClr val="accent3">
                  <a:lumMod val="50000"/>
                </a:schemeClr>
              </a:buClr>
              <a:buFont typeface="Wingdings" pitchFamily="2" charset="2"/>
              <a:buChar char="ü"/>
            </a:pPr>
            <a:r>
              <a:rPr lang="ru-RU" dirty="0" smtClean="0">
                <a:solidFill>
                  <a:srgbClr val="00642D"/>
                </a:solidFill>
              </a:rPr>
              <a:t> </a:t>
            </a:r>
            <a:r>
              <a:rPr lang="ru-RU" sz="2400" dirty="0" smtClean="0">
                <a:solidFill>
                  <a:srgbClr val="00642D"/>
                </a:solidFill>
              </a:rPr>
              <a:t>обобщить и систематизировать полученные и приобретенные знания, умения, навыки;</a:t>
            </a:r>
          </a:p>
          <a:p>
            <a:pPr>
              <a:buClr>
                <a:schemeClr val="accent3">
                  <a:lumMod val="50000"/>
                </a:schemeClr>
              </a:buClr>
              <a:buFont typeface="Wingdings" pitchFamily="2" charset="2"/>
              <a:buChar char="ü"/>
            </a:pPr>
            <a:r>
              <a:rPr lang="ru-RU" sz="2400" dirty="0" smtClean="0">
                <a:solidFill>
                  <a:srgbClr val="00642D"/>
                </a:solidFill>
              </a:rPr>
              <a:t> активация элементов ранее изученного материала;</a:t>
            </a:r>
          </a:p>
          <a:p>
            <a:pPr>
              <a:buClr>
                <a:schemeClr val="accent3">
                  <a:lumMod val="50000"/>
                </a:schemeClr>
              </a:buClr>
              <a:buFont typeface="Wingdings" pitchFamily="2" charset="2"/>
              <a:buChar char="ü"/>
            </a:pPr>
            <a:r>
              <a:rPr lang="ru-RU" sz="2400" dirty="0" smtClean="0">
                <a:solidFill>
                  <a:srgbClr val="00642D"/>
                </a:solidFill>
              </a:rPr>
              <a:t>повторить свойства фигур, рассмотреть различные способы расположения геометрических фигур на плоскости;</a:t>
            </a:r>
          </a:p>
          <a:p>
            <a:pPr>
              <a:buClr>
                <a:schemeClr val="accent3">
                  <a:lumMod val="50000"/>
                </a:schemeClr>
              </a:buClr>
              <a:buFont typeface="Wingdings" pitchFamily="2" charset="2"/>
              <a:buChar char="ü"/>
            </a:pPr>
            <a:r>
              <a:rPr lang="ru-RU" sz="2400" dirty="0" smtClean="0">
                <a:solidFill>
                  <a:srgbClr val="00642D"/>
                </a:solidFill>
              </a:rPr>
              <a:t>при решении стандартных задач рассматривать возможность другой конфигурации фигур.</a:t>
            </a:r>
            <a:endParaRPr lang="ru-RU" sz="2400" dirty="0">
              <a:solidFill>
                <a:srgbClr val="00642D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85720" y="5710255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i="1" dirty="0" smtClean="0">
                <a:latin typeface="Courier New" pitchFamily="49" charset="0"/>
                <a:cs typeface="Courier New" pitchFamily="49" charset="0"/>
              </a:rPr>
              <a:t>АВТОРЫ:</a:t>
            </a:r>
            <a:endParaRPr lang="ru-RU" b="1" i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071670" y="5691205"/>
            <a:ext cx="6643734" cy="830997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r>
              <a:rPr lang="ru-RU" sz="16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Веприкова Римма </a:t>
            </a:r>
            <a:r>
              <a:rPr lang="ru-RU" sz="1600" i="1" dirty="0" err="1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Хабибулаевна</a:t>
            </a:r>
            <a:r>
              <a:rPr lang="ru-RU" sz="16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(учитель математики) </a:t>
            </a:r>
          </a:p>
          <a:p>
            <a:r>
              <a:rPr lang="ru-RU" sz="16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Зайцева Вера Васильевна (учитель информатики)</a:t>
            </a:r>
          </a:p>
          <a:p>
            <a:r>
              <a:rPr lang="ru-RU" sz="16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МОУ – Гимназия № 2 г. Клин Московской области</a:t>
            </a:r>
            <a:endParaRPr lang="ru-RU" sz="1600" i="1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Скругленный прямоугольник 18">
            <a:hlinkClick r:id="rId2" action="ppaction://hlinksldjump"/>
          </p:cNvPr>
          <p:cNvSpPr/>
          <p:nvPr/>
        </p:nvSpPr>
        <p:spPr>
          <a:xfrm>
            <a:off x="6858016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20" name="Скругленный прямоугольник 19">
            <a:hlinkClick r:id="rId3" action="ppaction://hlinksldjump"/>
          </p:cNvPr>
          <p:cNvSpPr/>
          <p:nvPr/>
        </p:nvSpPr>
        <p:spPr>
          <a:xfrm>
            <a:off x="4619626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Решение задач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381235" y="142852"/>
            <a:ext cx="2143140" cy="571504"/>
          </a:xfrm>
          <a:prstGeom prst="roundRect">
            <a:avLst/>
          </a:prstGeom>
          <a:solidFill>
            <a:srgbClr val="2F5941"/>
          </a:solidFill>
          <a:ln w="15875" cmpd="thickThin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/>
              <a:t>Проверка </a:t>
            </a:r>
            <a:r>
              <a:rPr lang="ru-RU" dirty="0" err="1" smtClean="0"/>
              <a:t>д</a:t>
            </a:r>
            <a:r>
              <a:rPr lang="en-US" dirty="0" smtClean="0"/>
              <a:t>/</a:t>
            </a:r>
            <a:r>
              <a:rPr lang="ru-RU" dirty="0" err="1" smtClean="0"/>
              <a:t>з</a:t>
            </a:r>
            <a:endParaRPr lang="ru-RU" dirty="0"/>
          </a:p>
        </p:txBody>
      </p:sp>
      <p:sp>
        <p:nvSpPr>
          <p:cNvPr id="18" name="Скругленный прямоугольник 17">
            <a:hlinkClick r:id="rId4" action="ppaction://hlinksldjump"/>
          </p:cNvPr>
          <p:cNvSpPr/>
          <p:nvPr/>
        </p:nvSpPr>
        <p:spPr>
          <a:xfrm>
            <a:off x="142844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Устная работа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34" name="Скругленный прямоугольник 33">
            <a:hlinkClick r:id="rId5" action="ppaction://hlinksldjump"/>
          </p:cNvPr>
          <p:cNvSpPr/>
          <p:nvPr/>
        </p:nvSpPr>
        <p:spPr>
          <a:xfrm>
            <a:off x="2714612" y="1214422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Проверка </a:t>
            </a:r>
            <a:r>
              <a:rPr lang="ru-RU" dirty="0" err="1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42844" y="642918"/>
            <a:ext cx="8858280" cy="6072230"/>
          </a:xfrm>
          <a:prstGeom prst="rect">
            <a:avLst/>
          </a:prstGeom>
          <a:blipFill>
            <a:blip r:embed="rId6" cstate="print"/>
            <a:tile tx="0" ty="0" sx="100000" sy="100000" flip="none" algn="tl"/>
          </a:blipFill>
          <a:ln w="15875" cmpd="thickThin">
            <a:solidFill>
              <a:srgbClr val="2F59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 descr="Рисунок1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45604" y="639738"/>
            <a:ext cx="8858312" cy="6072230"/>
          </a:xfrm>
          <a:prstGeom prst="rect">
            <a:avLst/>
          </a:prstGeom>
        </p:spPr>
      </p:pic>
      <p:sp>
        <p:nvSpPr>
          <p:cNvPr id="9" name="Скругленный прямоугольник 8"/>
          <p:cNvSpPr/>
          <p:nvPr/>
        </p:nvSpPr>
        <p:spPr>
          <a:xfrm>
            <a:off x="4860032" y="842045"/>
            <a:ext cx="1500198" cy="428628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>
                <a:solidFill>
                  <a:srgbClr val="2F5941"/>
                </a:solidFill>
              </a:rPr>
              <a:t>Задача 2</a:t>
            </a:r>
            <a:endParaRPr lang="ru-RU" b="1" dirty="0">
              <a:solidFill>
                <a:srgbClr val="2F5941"/>
              </a:solidFill>
            </a:endParaRPr>
          </a:p>
        </p:txBody>
      </p:sp>
      <p:sp>
        <p:nvSpPr>
          <p:cNvPr id="12" name="Равнобедренный треугольник 11">
            <a:hlinkClick r:id="" action="ppaction://hlinkshowjump?jump=firstslide"/>
          </p:cNvPr>
          <p:cNvSpPr/>
          <p:nvPr/>
        </p:nvSpPr>
        <p:spPr>
          <a:xfrm rot="16200000">
            <a:off x="359539" y="89295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внобедренный треугольник 12">
            <a:hlinkClick r:id="" action="ppaction://hlinkshowjump?jump=lastslide"/>
          </p:cNvPr>
          <p:cNvSpPr/>
          <p:nvPr/>
        </p:nvSpPr>
        <p:spPr>
          <a:xfrm rot="5400000" flipH="1">
            <a:off x="8565384" y="89295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3059832" y="1428736"/>
            <a:ext cx="53698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	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В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параллелограмме 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ABCD (AB||CD) 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диагонали 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AC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=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c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; 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BD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=3с/2.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Найти площадь параллелограмма, если </a:t>
            </a:r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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CAB=2</a:t>
            </a:r>
            <a:r>
              <a:rPr lang="en-US" sz="1400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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ABD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2" name="Прямоугольник 21">
            <a:hlinkClick r:id="" action="ppaction://hlinkshowjump?jump=nextslide"/>
          </p:cNvPr>
          <p:cNvSpPr/>
          <p:nvPr/>
        </p:nvSpPr>
        <p:spPr>
          <a:xfrm>
            <a:off x="4788024" y="2708920"/>
            <a:ext cx="12057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u="sng" dirty="0" smtClean="0">
                <a:solidFill>
                  <a:schemeClr val="bg1">
                    <a:lumMod val="75000"/>
                  </a:schemeClr>
                </a:solidFill>
                <a:latin typeface="Bookman Old Style" pitchFamily="18" charset="0"/>
              </a:rPr>
              <a:t>Решение</a:t>
            </a:r>
            <a:endParaRPr lang="ru-RU" u="sng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000364" y="3071811"/>
            <a:ext cx="54292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>
              <a:solidFill>
                <a:srgbClr val="FBF3C4"/>
              </a:solidFill>
              <a:latin typeface="+mn-lt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971600" y="2780928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A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339752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C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843808" y="2852936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D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691680" y="1772816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O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7" name="Равнобедренный треугольник 46">
            <a:hlinkClick r:id="" action="ppaction://hlinkshowjump?jump=nextslide"/>
          </p:cNvPr>
          <p:cNvSpPr/>
          <p:nvPr/>
        </p:nvSpPr>
        <p:spPr>
          <a:xfrm rot="5400000" flipH="1">
            <a:off x="6084168" y="2780928"/>
            <a:ext cx="357190" cy="357190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>
            <a:off x="755576" y="1556792"/>
            <a:ext cx="1728192" cy="0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755576" y="1556792"/>
            <a:ext cx="2304256" cy="1224136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615412" y="1115452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B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35" name="Равнобедренный треугольник 34">
            <a:hlinkClick r:id="" action="ppaction://hlinkshowjump?jump=nextslide"/>
          </p:cNvPr>
          <p:cNvSpPr/>
          <p:nvPr/>
        </p:nvSpPr>
        <p:spPr>
          <a:xfrm rot="5400000" flipH="1">
            <a:off x="8576000" y="6356818"/>
            <a:ext cx="194934" cy="99938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кругленный прямоугольник 35">
            <a:hlinkClick r:id="rId8" action="ppaction://hlinksldjump"/>
          </p:cNvPr>
          <p:cNvSpPr/>
          <p:nvPr/>
        </p:nvSpPr>
        <p:spPr>
          <a:xfrm>
            <a:off x="2637309" y="836712"/>
            <a:ext cx="1500198" cy="307886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Задача 1</a:t>
            </a:r>
            <a:endParaRPr lang="ru-RU" b="1" dirty="0"/>
          </a:p>
        </p:txBody>
      </p:sp>
      <p:cxnSp>
        <p:nvCxnSpPr>
          <p:cNvPr id="55" name="Прямая соединительная линия 54"/>
          <p:cNvCxnSpPr/>
          <p:nvPr/>
        </p:nvCxnSpPr>
        <p:spPr>
          <a:xfrm>
            <a:off x="2483768" y="1556792"/>
            <a:ext cx="576064" cy="1224136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>
            <a:off x="1331640" y="2780928"/>
            <a:ext cx="1728192" cy="0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Овал 42"/>
          <p:cNvSpPr/>
          <p:nvPr/>
        </p:nvSpPr>
        <p:spPr>
          <a:xfrm>
            <a:off x="3017537" y="2727972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1" name="Прямая соединительная линия 70"/>
          <p:cNvCxnSpPr/>
          <p:nvPr/>
        </p:nvCxnSpPr>
        <p:spPr>
          <a:xfrm>
            <a:off x="1619672" y="1518125"/>
            <a:ext cx="72008" cy="7200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 flipV="1">
            <a:off x="2742659" y="2132856"/>
            <a:ext cx="72008" cy="7200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>
            <a:off x="1668428" y="1513362"/>
            <a:ext cx="72008" cy="7200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>
            <a:off x="2075535" y="2742261"/>
            <a:ext cx="72008" cy="7200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>
            <a:off x="2123728" y="2738061"/>
            <a:ext cx="72008" cy="7200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755576" y="1556792"/>
            <a:ext cx="576064" cy="1224136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flipH="1">
            <a:off x="1331641" y="1556792"/>
            <a:ext cx="1152127" cy="1224138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Овал 43"/>
          <p:cNvSpPr/>
          <p:nvPr/>
        </p:nvSpPr>
        <p:spPr>
          <a:xfrm>
            <a:off x="1295347" y="2732730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Овал 41"/>
          <p:cNvSpPr/>
          <p:nvPr/>
        </p:nvSpPr>
        <p:spPr>
          <a:xfrm>
            <a:off x="2448175" y="1508599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Овал 75"/>
          <p:cNvSpPr/>
          <p:nvPr/>
        </p:nvSpPr>
        <p:spPr>
          <a:xfrm>
            <a:off x="731761" y="1513362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0" name="Прямая соединительная линия 69"/>
          <p:cNvCxnSpPr/>
          <p:nvPr/>
        </p:nvCxnSpPr>
        <p:spPr>
          <a:xfrm flipV="1">
            <a:off x="1004941" y="2132856"/>
            <a:ext cx="72008" cy="7200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Овал 88"/>
          <p:cNvSpPr/>
          <p:nvPr/>
        </p:nvSpPr>
        <p:spPr>
          <a:xfrm>
            <a:off x="1873800" y="2123330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3923928" y="6035030"/>
            <a:ext cx="288032" cy="435468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>
                <a:solidFill>
                  <a:srgbClr val="2F5941"/>
                </a:solidFill>
              </a:rPr>
              <a:t>1</a:t>
            </a:r>
            <a:endParaRPr lang="ru-RU" b="1" dirty="0">
              <a:solidFill>
                <a:srgbClr val="2F5941"/>
              </a:solidFill>
            </a:endParaRPr>
          </a:p>
        </p:txBody>
      </p:sp>
      <p:sp>
        <p:nvSpPr>
          <p:cNvPr id="41" name="Скругленный прямоугольник 40">
            <a:hlinkClick r:id="rId9" action="ppaction://hlinksldjump"/>
          </p:cNvPr>
          <p:cNvSpPr/>
          <p:nvPr/>
        </p:nvSpPr>
        <p:spPr>
          <a:xfrm>
            <a:off x="5148064" y="6165304"/>
            <a:ext cx="288000" cy="305194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2</a:t>
            </a:r>
            <a:endParaRPr lang="ru-RU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500"/>
                            </p:stCondLst>
                            <p:childTnLst>
                              <p:par>
                                <p:cTn id="2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6500"/>
                            </p:stCondLst>
                            <p:childTnLst>
                              <p:par>
                                <p:cTn id="4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7500"/>
                            </p:stCondLst>
                            <p:childTnLst>
                              <p:par>
                                <p:cTn id="5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8500"/>
                            </p:stCondLst>
                            <p:childTnLst>
                              <p:par>
                                <p:cTn id="7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500"/>
                            </p:stCondLst>
                            <p:childTnLst>
                              <p:par>
                                <p:cTn id="8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500"/>
                            </p:stCondLst>
                            <p:childTnLst>
                              <p:par>
                                <p:cTn id="9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1500"/>
                            </p:stCondLst>
                            <p:childTnLst>
                              <p:par>
                                <p:cTn id="9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6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2500"/>
                            </p:stCondLst>
                            <p:childTnLst>
                              <p:par>
                                <p:cTn id="9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3500"/>
                            </p:stCondLst>
                            <p:childTnLst>
                              <p:par>
                                <p:cTn id="10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3500"/>
                            </p:stCondLst>
                            <p:childTnLst>
                              <p:par>
                                <p:cTn id="1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2" grpId="0"/>
      <p:bldP spid="30" grpId="0"/>
      <p:bldP spid="32" grpId="0"/>
      <p:bldP spid="33" grpId="0"/>
      <p:bldP spid="46" grpId="0"/>
      <p:bldP spid="47" grpId="0" animBg="1"/>
      <p:bldP spid="90" grpId="0"/>
      <p:bldP spid="43" grpId="0" animBg="1"/>
      <p:bldP spid="44" grpId="0" animBg="1"/>
      <p:bldP spid="42" grpId="0" animBg="1"/>
      <p:bldP spid="76" grpId="0" animBg="1"/>
      <p:bldP spid="8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Скругленный прямоугольник 18">
            <a:hlinkClick r:id="rId3" action="ppaction://hlinksldjump"/>
          </p:cNvPr>
          <p:cNvSpPr/>
          <p:nvPr/>
        </p:nvSpPr>
        <p:spPr>
          <a:xfrm>
            <a:off x="6858016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20" name="Скругленный прямоугольник 19">
            <a:hlinkClick r:id="rId4" action="ppaction://hlinksldjump"/>
          </p:cNvPr>
          <p:cNvSpPr/>
          <p:nvPr/>
        </p:nvSpPr>
        <p:spPr>
          <a:xfrm>
            <a:off x="4619626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Решение задач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381235" y="142852"/>
            <a:ext cx="2143140" cy="571504"/>
          </a:xfrm>
          <a:prstGeom prst="roundRect">
            <a:avLst/>
          </a:prstGeom>
          <a:solidFill>
            <a:srgbClr val="2F5941"/>
          </a:solidFill>
          <a:ln w="15875" cmpd="thickThin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/>
              <a:t>Проверка </a:t>
            </a:r>
            <a:r>
              <a:rPr lang="ru-RU" dirty="0" err="1" smtClean="0"/>
              <a:t>д</a:t>
            </a:r>
            <a:r>
              <a:rPr lang="en-US" dirty="0" smtClean="0"/>
              <a:t>/</a:t>
            </a:r>
            <a:r>
              <a:rPr lang="ru-RU" dirty="0" err="1" smtClean="0"/>
              <a:t>з</a:t>
            </a:r>
            <a:endParaRPr lang="ru-RU" dirty="0"/>
          </a:p>
        </p:txBody>
      </p:sp>
      <p:sp>
        <p:nvSpPr>
          <p:cNvPr id="18" name="Скругленный прямоугольник 17">
            <a:hlinkClick r:id="rId5" action="ppaction://hlinksldjump"/>
          </p:cNvPr>
          <p:cNvSpPr/>
          <p:nvPr/>
        </p:nvSpPr>
        <p:spPr>
          <a:xfrm>
            <a:off x="142844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Устная работа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34" name="Скругленный прямоугольник 33">
            <a:hlinkClick r:id="rId6" action="ppaction://hlinksldjump"/>
          </p:cNvPr>
          <p:cNvSpPr/>
          <p:nvPr/>
        </p:nvSpPr>
        <p:spPr>
          <a:xfrm>
            <a:off x="2714612" y="1214422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Проверка </a:t>
            </a:r>
            <a:r>
              <a:rPr lang="ru-RU" dirty="0" err="1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42844" y="642918"/>
            <a:ext cx="8858280" cy="6072230"/>
          </a:xfrm>
          <a:prstGeom prst="rect">
            <a:avLst/>
          </a:prstGeom>
          <a:blipFill>
            <a:blip r:embed="rId7" cstate="print"/>
            <a:tile tx="0" ty="0" sx="100000" sy="100000" flip="none" algn="tl"/>
          </a:blipFill>
          <a:ln w="15875" cmpd="thickThin">
            <a:solidFill>
              <a:srgbClr val="2F59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 descr="Рисунок1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42844" y="642918"/>
            <a:ext cx="8858312" cy="6072230"/>
          </a:xfrm>
          <a:prstGeom prst="rect">
            <a:avLst/>
          </a:prstGeom>
        </p:spPr>
      </p:pic>
      <p:sp>
        <p:nvSpPr>
          <p:cNvPr id="10" name="Скругленный прямоугольник 9">
            <a:hlinkClick r:id="rId9" action="ppaction://hlinksldjump"/>
          </p:cNvPr>
          <p:cNvSpPr/>
          <p:nvPr/>
        </p:nvSpPr>
        <p:spPr>
          <a:xfrm>
            <a:off x="4857752" y="857232"/>
            <a:ext cx="1500198" cy="307886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Задача 2</a:t>
            </a:r>
            <a:endParaRPr lang="ru-RU" b="1" dirty="0"/>
          </a:p>
        </p:txBody>
      </p:sp>
      <p:sp>
        <p:nvSpPr>
          <p:cNvPr id="12" name="Равнобедренный треугольник 11">
            <a:hlinkClick r:id="" action="ppaction://hlinkshowjump?jump=firstslide"/>
          </p:cNvPr>
          <p:cNvSpPr/>
          <p:nvPr/>
        </p:nvSpPr>
        <p:spPr>
          <a:xfrm rot="16200000">
            <a:off x="359539" y="89295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внобедренный треугольник 12">
            <a:hlinkClick r:id="" action="ppaction://hlinkshowjump?jump=lastslide"/>
          </p:cNvPr>
          <p:cNvSpPr/>
          <p:nvPr/>
        </p:nvSpPr>
        <p:spPr>
          <a:xfrm rot="5400000" flipH="1">
            <a:off x="8565384" y="89295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3000364" y="3071811"/>
            <a:ext cx="54292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>
              <a:solidFill>
                <a:srgbClr val="FBF3C4"/>
              </a:solidFill>
              <a:latin typeface="+mn-lt"/>
              <a:cs typeface="+mn-cs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4860032" y="1340768"/>
            <a:ext cx="12923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bg1">
                    <a:lumMod val="75000"/>
                  </a:schemeClr>
                </a:solidFill>
                <a:latin typeface="Bookman Old Style" pitchFamily="18" charset="0"/>
              </a:rPr>
              <a:t>Решение</a:t>
            </a:r>
            <a:endParaRPr lang="ru-RU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0" name="Равнобедренный треугольник 69">
            <a:hlinkClick r:id="" action="ppaction://hlinkshowjump?jump=firstslide"/>
          </p:cNvPr>
          <p:cNvSpPr/>
          <p:nvPr/>
        </p:nvSpPr>
        <p:spPr>
          <a:xfrm rot="16200000">
            <a:off x="359817" y="87243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Равнобедренный треугольник 70">
            <a:hlinkClick r:id="" action="ppaction://hlinkshowjump?jump=lastslide"/>
          </p:cNvPr>
          <p:cNvSpPr/>
          <p:nvPr/>
        </p:nvSpPr>
        <p:spPr>
          <a:xfrm rot="5400000" flipH="1">
            <a:off x="8565662" y="87243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TextBox 43"/>
          <p:cNvSpPr txBox="1"/>
          <p:nvPr/>
        </p:nvSpPr>
        <p:spPr>
          <a:xfrm>
            <a:off x="3131840" y="1772816"/>
            <a:ext cx="53285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Точка О – точка пересечения диагоналей параллелограмма 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	ABCD.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Для вычисления площади применим формулу 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S</a:t>
            </a:r>
            <a:r>
              <a:rPr lang="en-US" sz="1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(</a:t>
            </a:r>
            <a:r>
              <a:rPr lang="en-US" sz="1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ABCD</a:t>
            </a:r>
            <a:r>
              <a:rPr lang="en-US" sz="1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)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=½ACˑBDˑsin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1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AOB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;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 </a:t>
            </a:r>
            <a:endParaRPr lang="ru-RU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S</a:t>
            </a:r>
            <a:r>
              <a:rPr lang="en-US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(</a:t>
            </a:r>
            <a:r>
              <a:rPr lang="en-US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ABCD</a:t>
            </a:r>
            <a:r>
              <a:rPr lang="en-US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)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=¾c</a:t>
            </a:r>
            <a:r>
              <a:rPr lang="en-US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ˑsin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AOB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Пусть 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DBA=,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тогда 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CAB=2, 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AOB=</a:t>
            </a:r>
            <a:r>
              <a:rPr lang="el-GR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π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3. </a:t>
            </a:r>
          </a:p>
        </p:txBody>
      </p:sp>
      <p:graphicFrame>
        <p:nvGraphicFramePr>
          <p:cNvPr id="65" name="Объект 64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20482" name="Формула" r:id="rId10" imgW="114120" imgH="215640" progId="Equation.3">
              <p:embed/>
            </p:oleObj>
          </a:graphicData>
        </a:graphic>
      </p:graphicFrame>
      <p:sp>
        <p:nvSpPr>
          <p:cNvPr id="46" name="TextBox 45"/>
          <p:cNvSpPr txBox="1"/>
          <p:nvPr/>
        </p:nvSpPr>
        <p:spPr>
          <a:xfrm>
            <a:off x="683568" y="3356993"/>
            <a:ext cx="705678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По теореме синусов из </a:t>
            </a:r>
            <a:r>
              <a:rPr lang="ru-RU" sz="1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∆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AOB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:</a:t>
            </a:r>
          </a:p>
          <a:p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  <a:p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  <a:p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  <a:p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Тогда, используя формулу 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sin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3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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, получаем</a:t>
            </a:r>
          </a:p>
          <a:p>
            <a:endParaRPr lang="ru-RU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sin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AOB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=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sin3  =3sin 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4sin3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=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  <a:p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Ответ: </a:t>
            </a:r>
          </a:p>
        </p:txBody>
      </p:sp>
      <p:sp>
        <p:nvSpPr>
          <p:cNvPr id="57" name="Равнобедренный треугольник 56">
            <a:hlinkClick r:id="" action="ppaction://hlinkshowjump?jump=previousslide"/>
          </p:cNvPr>
          <p:cNvSpPr/>
          <p:nvPr/>
        </p:nvSpPr>
        <p:spPr>
          <a:xfrm rot="16200000" flipH="1">
            <a:off x="386138" y="6356818"/>
            <a:ext cx="194934" cy="99938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72" name="Объект 71"/>
          <p:cNvGraphicFramePr>
            <a:graphicFrameLocks noChangeAspect="1"/>
          </p:cNvGraphicFramePr>
          <p:nvPr/>
        </p:nvGraphicFramePr>
        <p:xfrm>
          <a:off x="4139952" y="4825727"/>
          <a:ext cx="1749425" cy="633412"/>
        </p:xfrm>
        <a:graphic>
          <a:graphicData uri="http://schemas.openxmlformats.org/presentationml/2006/ole">
            <p:oleObj spid="_x0000_s20484" name="Формула" r:id="rId11" imgW="1193760" imgH="431640" progId="Equation.3">
              <p:embed/>
            </p:oleObj>
          </a:graphicData>
        </a:graphic>
      </p:graphicFrame>
      <p:sp>
        <p:nvSpPr>
          <p:cNvPr id="50" name="Скругленный прямоугольник 49"/>
          <p:cNvSpPr/>
          <p:nvPr/>
        </p:nvSpPr>
        <p:spPr>
          <a:xfrm>
            <a:off x="4860032" y="842045"/>
            <a:ext cx="1500198" cy="428628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>
                <a:solidFill>
                  <a:srgbClr val="2F5941"/>
                </a:solidFill>
              </a:rPr>
              <a:t>Задача 2</a:t>
            </a:r>
            <a:endParaRPr lang="ru-RU" b="1" dirty="0">
              <a:solidFill>
                <a:srgbClr val="2F5941"/>
              </a:solidFill>
            </a:endParaRPr>
          </a:p>
        </p:txBody>
      </p:sp>
      <p:sp>
        <p:nvSpPr>
          <p:cNvPr id="66" name="Скругленный прямоугольник 65">
            <a:hlinkClick r:id="rId12" action="ppaction://hlinksldjump"/>
          </p:cNvPr>
          <p:cNvSpPr/>
          <p:nvPr/>
        </p:nvSpPr>
        <p:spPr>
          <a:xfrm>
            <a:off x="2637309" y="836712"/>
            <a:ext cx="1500198" cy="307886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Задача 1</a:t>
            </a:r>
            <a:endParaRPr lang="ru-RU" b="1" dirty="0"/>
          </a:p>
        </p:txBody>
      </p:sp>
      <p:sp>
        <p:nvSpPr>
          <p:cNvPr id="73" name="TextBox 72"/>
          <p:cNvSpPr txBox="1"/>
          <p:nvPr/>
        </p:nvSpPr>
        <p:spPr>
          <a:xfrm>
            <a:off x="971600" y="2780928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A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2339752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C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843808" y="2852936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D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1691680" y="1772816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O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cxnSp>
        <p:nvCxnSpPr>
          <p:cNvPr id="77" name="Прямая соединительная линия 76"/>
          <p:cNvCxnSpPr/>
          <p:nvPr/>
        </p:nvCxnSpPr>
        <p:spPr>
          <a:xfrm>
            <a:off x="755576" y="1556792"/>
            <a:ext cx="1728192" cy="0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>
            <a:off x="755576" y="1556792"/>
            <a:ext cx="2304256" cy="1224136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615412" y="1115452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B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cxnSp>
        <p:nvCxnSpPr>
          <p:cNvPr id="80" name="Прямая соединительная линия 79"/>
          <p:cNvCxnSpPr/>
          <p:nvPr/>
        </p:nvCxnSpPr>
        <p:spPr>
          <a:xfrm>
            <a:off x="2483768" y="1556792"/>
            <a:ext cx="576064" cy="1224136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/>
          <p:nvPr/>
        </p:nvCxnSpPr>
        <p:spPr>
          <a:xfrm>
            <a:off x="1331640" y="2780928"/>
            <a:ext cx="1728192" cy="0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Овал 81"/>
          <p:cNvSpPr/>
          <p:nvPr/>
        </p:nvSpPr>
        <p:spPr>
          <a:xfrm>
            <a:off x="3017537" y="2727972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3" name="Прямая соединительная линия 82"/>
          <p:cNvCxnSpPr/>
          <p:nvPr/>
        </p:nvCxnSpPr>
        <p:spPr>
          <a:xfrm>
            <a:off x="1619672" y="1518125"/>
            <a:ext cx="72008" cy="7200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 flipV="1">
            <a:off x="2742659" y="2132856"/>
            <a:ext cx="72008" cy="7200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>
            <a:off x="1668428" y="1513362"/>
            <a:ext cx="72008" cy="7200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/>
          <p:nvPr/>
        </p:nvCxnSpPr>
        <p:spPr>
          <a:xfrm>
            <a:off x="2075535" y="2742261"/>
            <a:ext cx="72008" cy="7200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единительная линия 86"/>
          <p:cNvCxnSpPr/>
          <p:nvPr/>
        </p:nvCxnSpPr>
        <p:spPr>
          <a:xfrm>
            <a:off x="2123728" y="2738061"/>
            <a:ext cx="72008" cy="7200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 flipH="1">
            <a:off x="1331641" y="1556792"/>
            <a:ext cx="1152127" cy="1224138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1187624" y="2329828"/>
            <a:ext cx="432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</a:rPr>
              <a:t>3</a:t>
            </a:r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</a:t>
            </a:r>
            <a:endParaRPr lang="ru-RU" sz="1400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91" name="Овал 90"/>
          <p:cNvSpPr/>
          <p:nvPr/>
        </p:nvSpPr>
        <p:spPr>
          <a:xfrm>
            <a:off x="2448175" y="1508599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4" name="Овал 93"/>
          <p:cNvSpPr/>
          <p:nvPr/>
        </p:nvSpPr>
        <p:spPr>
          <a:xfrm>
            <a:off x="1873800" y="2123330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5" name="Прямая соединительная линия 94"/>
          <p:cNvCxnSpPr/>
          <p:nvPr/>
        </p:nvCxnSpPr>
        <p:spPr>
          <a:xfrm>
            <a:off x="755576" y="1556792"/>
            <a:ext cx="576064" cy="1224136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Овал 88"/>
          <p:cNvSpPr/>
          <p:nvPr/>
        </p:nvSpPr>
        <p:spPr>
          <a:xfrm>
            <a:off x="1295347" y="2732730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3" name="Прямая соединительная линия 92"/>
          <p:cNvCxnSpPr/>
          <p:nvPr/>
        </p:nvCxnSpPr>
        <p:spPr>
          <a:xfrm flipV="1">
            <a:off x="1004941" y="2132856"/>
            <a:ext cx="72008" cy="7200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Овал 91"/>
          <p:cNvSpPr/>
          <p:nvPr/>
        </p:nvSpPr>
        <p:spPr>
          <a:xfrm>
            <a:off x="731761" y="1513362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6" name="Дуга 95"/>
          <p:cNvSpPr/>
          <p:nvPr/>
        </p:nvSpPr>
        <p:spPr>
          <a:xfrm rot="18190312">
            <a:off x="1262261" y="2644474"/>
            <a:ext cx="159946" cy="144016"/>
          </a:xfrm>
          <a:prstGeom prst="arc">
            <a:avLst>
              <a:gd name="adj1" fmla="val 16200000"/>
              <a:gd name="adj2" fmla="val 2500825"/>
            </a:avLst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98" name="Объект 97"/>
          <p:cNvGraphicFramePr>
            <a:graphicFrameLocks noChangeAspect="1"/>
          </p:cNvGraphicFramePr>
          <p:nvPr/>
        </p:nvGraphicFramePr>
        <p:xfrm>
          <a:off x="755576" y="3645024"/>
          <a:ext cx="4574625" cy="648072"/>
        </p:xfrm>
        <a:graphic>
          <a:graphicData uri="http://schemas.openxmlformats.org/presentationml/2006/ole">
            <p:oleObj spid="_x0000_s20488" name="Формула" r:id="rId13" imgW="3047760" imgH="431640" progId="Equation.3">
              <p:embed/>
            </p:oleObj>
          </a:graphicData>
        </a:graphic>
      </p:graphicFrame>
      <p:graphicFrame>
        <p:nvGraphicFramePr>
          <p:cNvPr id="20490" name="Object 10"/>
          <p:cNvGraphicFramePr>
            <a:graphicFrameLocks noChangeAspect="1"/>
          </p:cNvGraphicFramePr>
          <p:nvPr/>
        </p:nvGraphicFramePr>
        <p:xfrm>
          <a:off x="1475656" y="5412457"/>
          <a:ext cx="800100" cy="633412"/>
        </p:xfrm>
        <a:graphic>
          <a:graphicData uri="http://schemas.openxmlformats.org/presentationml/2006/ole">
            <p:oleObj spid="_x0000_s20490" name="Формула" r:id="rId14" imgW="545760" imgH="431640" progId="Equation.3">
              <p:embed/>
            </p:oleObj>
          </a:graphicData>
        </a:graphic>
      </p:graphicFrame>
      <p:sp>
        <p:nvSpPr>
          <p:cNvPr id="49" name="Скругленный прямоугольник 48"/>
          <p:cNvSpPr/>
          <p:nvPr/>
        </p:nvSpPr>
        <p:spPr>
          <a:xfrm>
            <a:off x="5148064" y="6033193"/>
            <a:ext cx="288032" cy="435468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>
                <a:solidFill>
                  <a:srgbClr val="2F5941"/>
                </a:solidFill>
              </a:rPr>
              <a:t>2</a:t>
            </a:r>
            <a:endParaRPr lang="ru-RU" b="1" dirty="0">
              <a:solidFill>
                <a:srgbClr val="2F5941"/>
              </a:solidFill>
            </a:endParaRPr>
          </a:p>
        </p:txBody>
      </p:sp>
      <p:sp>
        <p:nvSpPr>
          <p:cNvPr id="51" name="Скругленный прямоугольник 50">
            <a:hlinkClick r:id="rId15" action="ppaction://hlinksldjump"/>
          </p:cNvPr>
          <p:cNvSpPr/>
          <p:nvPr/>
        </p:nvSpPr>
        <p:spPr>
          <a:xfrm>
            <a:off x="3923928" y="6155780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1</a:t>
            </a:r>
            <a:endParaRPr lang="ru-RU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/>
      <p:bldP spid="9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кругленный прямоугольник 11">
            <a:hlinkClick r:id="rId2" action="ppaction://hlinksldjump"/>
          </p:cNvPr>
          <p:cNvSpPr/>
          <p:nvPr/>
        </p:nvSpPr>
        <p:spPr>
          <a:xfrm>
            <a:off x="6858016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17" name="Скругленный прямоугольник 16">
            <a:hlinkClick r:id="rId3" action="ppaction://hlinksldjump"/>
          </p:cNvPr>
          <p:cNvSpPr/>
          <p:nvPr/>
        </p:nvSpPr>
        <p:spPr>
          <a:xfrm>
            <a:off x="2381235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Проверка </a:t>
            </a:r>
            <a:r>
              <a:rPr lang="ru-RU" dirty="0" err="1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619626" y="142852"/>
            <a:ext cx="2143140" cy="642942"/>
          </a:xfrm>
          <a:prstGeom prst="roundRect">
            <a:avLst/>
          </a:prstGeom>
          <a:solidFill>
            <a:srgbClr val="2F5941"/>
          </a:solidFill>
          <a:ln w="15875" cmpd="thickThin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/>
              <a:t>Решение задач</a:t>
            </a:r>
            <a:endParaRPr lang="ru-RU" dirty="0"/>
          </a:p>
        </p:txBody>
      </p:sp>
      <p:sp>
        <p:nvSpPr>
          <p:cNvPr id="18" name="Скругленный прямоугольник 17">
            <a:hlinkClick r:id="rId4" action="ppaction://hlinksldjump"/>
          </p:cNvPr>
          <p:cNvSpPr/>
          <p:nvPr/>
        </p:nvSpPr>
        <p:spPr>
          <a:xfrm>
            <a:off x="142844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Устная работа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34" name="Скругленный прямоугольник 33">
            <a:hlinkClick r:id="rId5" action="ppaction://hlinksldjump"/>
          </p:cNvPr>
          <p:cNvSpPr/>
          <p:nvPr/>
        </p:nvSpPr>
        <p:spPr>
          <a:xfrm>
            <a:off x="2714612" y="1214422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Проверка </a:t>
            </a:r>
            <a:r>
              <a:rPr lang="ru-RU" dirty="0" err="1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42844" y="642918"/>
            <a:ext cx="8858280" cy="6072230"/>
          </a:xfrm>
          <a:prstGeom prst="rect">
            <a:avLst/>
          </a:prstGeom>
          <a:blipFill>
            <a:blip r:embed="rId6" cstate="print"/>
            <a:tile tx="0" ty="0" sx="100000" sy="100000" flip="none" algn="tl"/>
          </a:blipFill>
          <a:ln w="15875" cmpd="thickThin">
            <a:solidFill>
              <a:srgbClr val="2F59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 descr="Рисунок1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42875" y="639738"/>
            <a:ext cx="8858312" cy="6072230"/>
          </a:xfrm>
          <a:prstGeom prst="rect">
            <a:avLst/>
          </a:prstGeom>
        </p:spPr>
      </p:pic>
      <p:sp>
        <p:nvSpPr>
          <p:cNvPr id="9" name="Скругленный прямоугольник 8"/>
          <p:cNvSpPr/>
          <p:nvPr/>
        </p:nvSpPr>
        <p:spPr>
          <a:xfrm>
            <a:off x="2643174" y="857232"/>
            <a:ext cx="1500198" cy="428628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>
                <a:solidFill>
                  <a:srgbClr val="2F5941"/>
                </a:solidFill>
              </a:rPr>
              <a:t>Задача 1</a:t>
            </a:r>
            <a:endParaRPr lang="ru-RU" b="1" dirty="0">
              <a:solidFill>
                <a:srgbClr val="2F5941"/>
              </a:solidFill>
            </a:endParaRPr>
          </a:p>
        </p:txBody>
      </p:sp>
      <p:sp>
        <p:nvSpPr>
          <p:cNvPr id="10" name="Скругленный прямоугольник 9">
            <a:hlinkClick r:id="rId8" action="ppaction://hlinksldjump"/>
          </p:cNvPr>
          <p:cNvSpPr/>
          <p:nvPr/>
        </p:nvSpPr>
        <p:spPr>
          <a:xfrm>
            <a:off x="4857752" y="857232"/>
            <a:ext cx="1500198" cy="307886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Задача 2</a:t>
            </a:r>
            <a:endParaRPr lang="ru-RU" b="1" dirty="0"/>
          </a:p>
        </p:txBody>
      </p:sp>
      <p:sp>
        <p:nvSpPr>
          <p:cNvPr id="14" name="Равнобедренный треугольник 13">
            <a:hlinkClick r:id="" action="ppaction://hlinkshowjump?jump=firstslide"/>
          </p:cNvPr>
          <p:cNvSpPr/>
          <p:nvPr/>
        </p:nvSpPr>
        <p:spPr>
          <a:xfrm rot="16200000">
            <a:off x="359539" y="89295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Равнобедренный треугольник 18">
            <a:hlinkClick r:id="" action="ppaction://hlinkshowjump?jump=lastslide"/>
          </p:cNvPr>
          <p:cNvSpPr/>
          <p:nvPr/>
        </p:nvSpPr>
        <p:spPr>
          <a:xfrm rot="5400000" flipH="1">
            <a:off x="8565384" y="89295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TextBox 41"/>
          <p:cNvSpPr txBox="1"/>
          <p:nvPr/>
        </p:nvSpPr>
        <p:spPr>
          <a:xfrm>
            <a:off x="2987824" y="1556792"/>
            <a:ext cx="52258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	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Две стороны треугольника равны </a:t>
            </a:r>
            <a:r>
              <a:rPr lang="en-US" i="1" dirty="0" smtClean="0">
                <a:solidFill>
                  <a:schemeClr val="bg1"/>
                </a:solidFill>
                <a:latin typeface="Bookman Old Style" pitchFamily="18" charset="0"/>
              </a:rPr>
              <a:t>a 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и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 </a:t>
            </a:r>
            <a:r>
              <a:rPr lang="en-US" i="1" dirty="0" smtClean="0">
                <a:solidFill>
                  <a:schemeClr val="bg1"/>
                </a:solidFill>
                <a:latin typeface="Bookman Old Style" pitchFamily="18" charset="0"/>
              </a:rPr>
              <a:t>b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. Найти его третью сторону, если его угол, лежащий против этой стороны, в 2 раза больше угла, лежащего против стороны </a:t>
            </a:r>
            <a:r>
              <a:rPr lang="en-US" i="1" dirty="0" smtClean="0">
                <a:solidFill>
                  <a:schemeClr val="bg1"/>
                </a:solidFill>
                <a:latin typeface="Bookman Old Style" pitchFamily="18" charset="0"/>
              </a:rPr>
              <a:t>b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3" name="Прямоугольник 42">
            <a:hlinkClick r:id="" action="ppaction://hlinkshowjump?jump=nextslide"/>
          </p:cNvPr>
          <p:cNvSpPr/>
          <p:nvPr/>
        </p:nvSpPr>
        <p:spPr>
          <a:xfrm>
            <a:off x="4716016" y="3068960"/>
            <a:ext cx="12057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u="sng" dirty="0" smtClean="0">
                <a:solidFill>
                  <a:schemeClr val="bg1">
                    <a:lumMod val="75000"/>
                  </a:schemeClr>
                </a:solidFill>
                <a:latin typeface="Bookman Old Style" pitchFamily="18" charset="0"/>
              </a:rPr>
              <a:t>Решение</a:t>
            </a:r>
            <a:endParaRPr lang="ru-RU" u="sng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339752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7" name="Равнобедренный треугольник 46">
            <a:hlinkClick r:id="" action="ppaction://hlinkshowjump?jump=nextslide"/>
          </p:cNvPr>
          <p:cNvSpPr/>
          <p:nvPr/>
        </p:nvSpPr>
        <p:spPr>
          <a:xfrm rot="5400000" flipH="1">
            <a:off x="7020272" y="4221088"/>
            <a:ext cx="357190" cy="357190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TextBox 60"/>
          <p:cNvSpPr txBox="1"/>
          <p:nvPr/>
        </p:nvSpPr>
        <p:spPr>
          <a:xfrm>
            <a:off x="2724175" y="3847331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A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1029891" y="3881239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C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cxnSp>
        <p:nvCxnSpPr>
          <p:cNvPr id="64" name="Прямая соединительная линия 63"/>
          <p:cNvCxnSpPr/>
          <p:nvPr/>
        </p:nvCxnSpPr>
        <p:spPr>
          <a:xfrm>
            <a:off x="1187624" y="3789040"/>
            <a:ext cx="1656184" cy="0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2066578" y="1052736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B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cxnSp>
        <p:nvCxnSpPr>
          <p:cNvPr id="66" name="Прямая соединительная линия 65"/>
          <p:cNvCxnSpPr/>
          <p:nvPr/>
        </p:nvCxnSpPr>
        <p:spPr>
          <a:xfrm>
            <a:off x="2267744" y="1484784"/>
            <a:ext cx="576064" cy="2304256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flipH="1">
            <a:off x="1187626" y="1484784"/>
            <a:ext cx="1080118" cy="2304258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Овал 68"/>
          <p:cNvSpPr/>
          <p:nvPr/>
        </p:nvSpPr>
        <p:spPr>
          <a:xfrm>
            <a:off x="1154283" y="3741410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Овал 69"/>
          <p:cNvSpPr/>
          <p:nvPr/>
        </p:nvSpPr>
        <p:spPr>
          <a:xfrm>
            <a:off x="2238602" y="1437154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Овал 70"/>
          <p:cNvSpPr/>
          <p:nvPr/>
        </p:nvSpPr>
        <p:spPr>
          <a:xfrm>
            <a:off x="2800378" y="3736084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TextBox 71"/>
          <p:cNvSpPr txBox="1"/>
          <p:nvPr/>
        </p:nvSpPr>
        <p:spPr>
          <a:xfrm>
            <a:off x="1403648" y="234888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Bookman Old Style" pitchFamily="18" charset="0"/>
              </a:rPr>
              <a:t>a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1907704" y="37890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Bookman Old Style" pitchFamily="18" charset="0"/>
              </a:rPr>
              <a:t>b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75" name="Равнобедренный треугольник 74">
            <a:hlinkClick r:id="" action="ppaction://hlinkshowjump?jump=nextslide"/>
          </p:cNvPr>
          <p:cNvSpPr/>
          <p:nvPr/>
        </p:nvSpPr>
        <p:spPr>
          <a:xfrm rot="5400000" flipH="1">
            <a:off x="8576000" y="6356818"/>
            <a:ext cx="194934" cy="99938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TextBox 75"/>
          <p:cNvSpPr txBox="1"/>
          <p:nvPr/>
        </p:nvSpPr>
        <p:spPr>
          <a:xfrm>
            <a:off x="2987824" y="3573016"/>
            <a:ext cx="5266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Искомую сторону 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∆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обозначим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, то есть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AB=c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Скругленный прямоугольник 32">
            <a:hlinkClick r:id="rId9" action="ppaction://hlinksldjump"/>
          </p:cNvPr>
          <p:cNvSpPr/>
          <p:nvPr/>
        </p:nvSpPr>
        <p:spPr>
          <a:xfrm>
            <a:off x="3039258" y="6165304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3</a:t>
            </a:r>
            <a:endParaRPr lang="ru-RU" b="1" dirty="0"/>
          </a:p>
        </p:txBody>
      </p:sp>
      <p:sp>
        <p:nvSpPr>
          <p:cNvPr id="35" name="Скругленный прямоугольник 34">
            <a:hlinkClick r:id="rId10" action="ppaction://hlinksldjump"/>
          </p:cNvPr>
          <p:cNvSpPr/>
          <p:nvPr/>
        </p:nvSpPr>
        <p:spPr>
          <a:xfrm>
            <a:off x="3965075" y="6165304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4</a:t>
            </a:r>
            <a:endParaRPr lang="ru-RU" b="1" dirty="0"/>
          </a:p>
        </p:txBody>
      </p:sp>
      <p:sp>
        <p:nvSpPr>
          <p:cNvPr id="36" name="Скругленный прямоугольник 35">
            <a:hlinkClick r:id="rId11" action="ppaction://hlinksldjump"/>
          </p:cNvPr>
          <p:cNvSpPr/>
          <p:nvPr/>
        </p:nvSpPr>
        <p:spPr>
          <a:xfrm>
            <a:off x="4890892" y="6165304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5</a:t>
            </a:r>
            <a:endParaRPr lang="ru-RU" b="1" dirty="0"/>
          </a:p>
        </p:txBody>
      </p:sp>
      <p:sp>
        <p:nvSpPr>
          <p:cNvPr id="37" name="Скругленный прямоугольник 36">
            <a:hlinkClick r:id="rId12" action="ppaction://hlinksldjump"/>
          </p:cNvPr>
          <p:cNvSpPr/>
          <p:nvPr/>
        </p:nvSpPr>
        <p:spPr>
          <a:xfrm>
            <a:off x="2113441" y="6165304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2</a:t>
            </a:r>
            <a:endParaRPr lang="ru-RU" b="1" dirty="0"/>
          </a:p>
        </p:txBody>
      </p:sp>
      <p:sp>
        <p:nvSpPr>
          <p:cNvPr id="38" name="Скругленный прямоугольник 37">
            <a:hlinkClick r:id="rId13" action="ppaction://hlinksldjump"/>
          </p:cNvPr>
          <p:cNvSpPr/>
          <p:nvPr/>
        </p:nvSpPr>
        <p:spPr>
          <a:xfrm>
            <a:off x="5816709" y="6165304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6</a:t>
            </a:r>
            <a:endParaRPr lang="ru-RU" b="1" dirty="0"/>
          </a:p>
        </p:txBody>
      </p:sp>
      <p:sp>
        <p:nvSpPr>
          <p:cNvPr id="40" name="Скругленный прямоугольник 39">
            <a:hlinkClick r:id="rId14" action="ppaction://hlinksldjump"/>
          </p:cNvPr>
          <p:cNvSpPr/>
          <p:nvPr/>
        </p:nvSpPr>
        <p:spPr>
          <a:xfrm>
            <a:off x="7668344" y="6165304"/>
            <a:ext cx="288000" cy="305194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8</a:t>
            </a:r>
            <a:endParaRPr lang="ru-RU" b="1" dirty="0"/>
          </a:p>
        </p:txBody>
      </p:sp>
      <p:sp>
        <p:nvSpPr>
          <p:cNvPr id="41" name="Скругленный прямоугольник 40">
            <a:hlinkClick r:id="rId15" action="ppaction://hlinksldjump"/>
          </p:cNvPr>
          <p:cNvSpPr/>
          <p:nvPr/>
        </p:nvSpPr>
        <p:spPr>
          <a:xfrm>
            <a:off x="6742526" y="6165304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en-US" b="1" dirty="0" smtClean="0"/>
              <a:t>T</a:t>
            </a:r>
            <a:endParaRPr lang="ru-RU" b="1" dirty="0"/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1187624" y="6017868"/>
            <a:ext cx="288032" cy="435468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>
                <a:solidFill>
                  <a:srgbClr val="2F5941"/>
                </a:solidFill>
              </a:rPr>
              <a:t>1</a:t>
            </a:r>
            <a:endParaRPr lang="ru-RU" b="1" dirty="0">
              <a:solidFill>
                <a:srgbClr val="2F594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000"/>
                            </p:stCondLst>
                            <p:childTnLst>
                              <p:par>
                                <p:cTn id="4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000"/>
                            </p:stCondLst>
                            <p:childTnLst>
                              <p:par>
                                <p:cTn id="5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000"/>
                            </p:stCondLst>
                            <p:childTnLst>
                              <p:par>
                                <p:cTn id="5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900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90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1000"/>
                            </p:stCondLst>
                            <p:childTnLst>
                              <p:par>
                                <p:cTn id="7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3" grpId="0"/>
      <p:bldP spid="47" grpId="0" animBg="1"/>
      <p:bldP spid="61" grpId="0"/>
      <p:bldP spid="62" grpId="0"/>
      <p:bldP spid="65" grpId="0"/>
      <p:bldP spid="69" grpId="0" animBg="1"/>
      <p:bldP spid="70" grpId="0" animBg="1"/>
      <p:bldP spid="71" grpId="0" animBg="1"/>
      <p:bldP spid="72" grpId="0"/>
      <p:bldP spid="73" grpId="0"/>
      <p:bldP spid="7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кругленный прямоугольник 11">
            <a:hlinkClick r:id="rId2" action="ppaction://hlinksldjump"/>
          </p:cNvPr>
          <p:cNvSpPr/>
          <p:nvPr/>
        </p:nvSpPr>
        <p:spPr>
          <a:xfrm>
            <a:off x="6858016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17" name="Скругленный прямоугольник 16">
            <a:hlinkClick r:id="rId3" action="ppaction://hlinksldjump"/>
          </p:cNvPr>
          <p:cNvSpPr/>
          <p:nvPr/>
        </p:nvSpPr>
        <p:spPr>
          <a:xfrm>
            <a:off x="2381235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Проверка </a:t>
            </a:r>
            <a:r>
              <a:rPr lang="ru-RU" dirty="0" err="1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619626" y="142852"/>
            <a:ext cx="2143140" cy="642942"/>
          </a:xfrm>
          <a:prstGeom prst="roundRect">
            <a:avLst/>
          </a:prstGeom>
          <a:solidFill>
            <a:srgbClr val="2F5941"/>
          </a:solidFill>
          <a:ln w="15875" cmpd="thickThin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/>
              <a:t>Решение задач</a:t>
            </a:r>
            <a:endParaRPr lang="ru-RU" dirty="0"/>
          </a:p>
        </p:txBody>
      </p:sp>
      <p:sp>
        <p:nvSpPr>
          <p:cNvPr id="18" name="Скругленный прямоугольник 17">
            <a:hlinkClick r:id="rId4" action="ppaction://hlinksldjump"/>
          </p:cNvPr>
          <p:cNvSpPr/>
          <p:nvPr/>
        </p:nvSpPr>
        <p:spPr>
          <a:xfrm>
            <a:off x="142844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Устная работа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34" name="Скругленный прямоугольник 33">
            <a:hlinkClick r:id="rId5" action="ppaction://hlinksldjump"/>
          </p:cNvPr>
          <p:cNvSpPr/>
          <p:nvPr/>
        </p:nvSpPr>
        <p:spPr>
          <a:xfrm>
            <a:off x="2714612" y="1214422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Проверка </a:t>
            </a:r>
            <a:r>
              <a:rPr lang="ru-RU" dirty="0" err="1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42844" y="642918"/>
            <a:ext cx="8858280" cy="6072230"/>
          </a:xfrm>
          <a:prstGeom prst="rect">
            <a:avLst/>
          </a:prstGeom>
          <a:blipFill>
            <a:blip r:embed="rId6" cstate="print"/>
            <a:tile tx="0" ty="0" sx="100000" sy="100000" flip="none" algn="tl"/>
          </a:blipFill>
          <a:ln w="15875" cmpd="thickThin">
            <a:solidFill>
              <a:srgbClr val="2F59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 descr="Рисунок1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42843" y="638155"/>
            <a:ext cx="8858312" cy="6072230"/>
          </a:xfrm>
          <a:prstGeom prst="rect">
            <a:avLst/>
          </a:prstGeom>
        </p:spPr>
      </p:pic>
      <p:sp>
        <p:nvSpPr>
          <p:cNvPr id="9" name="Скругленный прямоугольник 8"/>
          <p:cNvSpPr/>
          <p:nvPr/>
        </p:nvSpPr>
        <p:spPr>
          <a:xfrm>
            <a:off x="2643174" y="857232"/>
            <a:ext cx="1500198" cy="428628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>
                <a:solidFill>
                  <a:srgbClr val="2F5941"/>
                </a:solidFill>
              </a:rPr>
              <a:t>Задача 1</a:t>
            </a:r>
            <a:endParaRPr lang="ru-RU" b="1" dirty="0">
              <a:solidFill>
                <a:srgbClr val="2F5941"/>
              </a:solidFill>
            </a:endParaRPr>
          </a:p>
        </p:txBody>
      </p:sp>
      <p:sp>
        <p:nvSpPr>
          <p:cNvPr id="10" name="Скругленный прямоугольник 9">
            <a:hlinkClick r:id="rId8" action="ppaction://hlinksldjump"/>
          </p:cNvPr>
          <p:cNvSpPr/>
          <p:nvPr/>
        </p:nvSpPr>
        <p:spPr>
          <a:xfrm>
            <a:off x="4857752" y="857232"/>
            <a:ext cx="1500198" cy="307886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Задача 2</a:t>
            </a:r>
            <a:endParaRPr lang="ru-RU" b="1" dirty="0"/>
          </a:p>
        </p:txBody>
      </p:sp>
      <p:sp>
        <p:nvSpPr>
          <p:cNvPr id="14" name="Равнобедренный треугольник 13">
            <a:hlinkClick r:id="" action="ppaction://hlinkshowjump?jump=firstslide"/>
          </p:cNvPr>
          <p:cNvSpPr/>
          <p:nvPr/>
        </p:nvSpPr>
        <p:spPr>
          <a:xfrm rot="16200000">
            <a:off x="359539" y="89295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Равнобедренный треугольник 18">
            <a:hlinkClick r:id="" action="ppaction://hlinkshowjump?jump=lastslide"/>
          </p:cNvPr>
          <p:cNvSpPr/>
          <p:nvPr/>
        </p:nvSpPr>
        <p:spPr>
          <a:xfrm rot="5400000" flipH="1">
            <a:off x="8565384" y="89295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ямоугольник 42">
            <a:hlinkClick r:id="" action="ppaction://hlinkshowjump?jump=nextslide"/>
          </p:cNvPr>
          <p:cNvSpPr/>
          <p:nvPr/>
        </p:nvSpPr>
        <p:spPr>
          <a:xfrm>
            <a:off x="4716016" y="3068960"/>
            <a:ext cx="12923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bg1">
                    <a:lumMod val="75000"/>
                  </a:schemeClr>
                </a:solidFill>
                <a:latin typeface="Bookman Old Style" pitchFamily="18" charset="0"/>
              </a:rPr>
              <a:t>Решение</a:t>
            </a:r>
            <a:endParaRPr lang="ru-RU" b="1" dirty="0">
              <a:solidFill>
                <a:schemeClr val="bg1">
                  <a:lumMod val="75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724175" y="3847331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A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029891" y="3881239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C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7" name="Равнобедренный треугольник 46">
            <a:hlinkClick r:id="" action="ppaction://hlinkshowjump?jump=nextslide"/>
          </p:cNvPr>
          <p:cNvSpPr/>
          <p:nvPr/>
        </p:nvSpPr>
        <p:spPr>
          <a:xfrm rot="5400000" flipH="1">
            <a:off x="7668344" y="4437112"/>
            <a:ext cx="357190" cy="357190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TextBox 49"/>
          <p:cNvSpPr txBox="1"/>
          <p:nvPr/>
        </p:nvSpPr>
        <p:spPr>
          <a:xfrm>
            <a:off x="2066578" y="1052736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B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403648" y="234888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Bookman Old Style" pitchFamily="18" charset="0"/>
              </a:rPr>
              <a:t>a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907704" y="37890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Bookman Old Style" pitchFamily="18" charset="0"/>
              </a:rPr>
              <a:t>b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65" name="Равнобедренный треугольник 64">
            <a:hlinkClick r:id="" action="ppaction://hlinkshowjump?jump=nextslide"/>
          </p:cNvPr>
          <p:cNvSpPr/>
          <p:nvPr/>
        </p:nvSpPr>
        <p:spPr>
          <a:xfrm rot="5400000" flipH="1">
            <a:off x="8576000" y="6356818"/>
            <a:ext cx="194934" cy="99938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TextBox 67"/>
          <p:cNvSpPr txBox="1"/>
          <p:nvPr/>
        </p:nvSpPr>
        <p:spPr>
          <a:xfrm>
            <a:off x="2987824" y="3573016"/>
            <a:ext cx="5337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Искомую сторону 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∆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обозначим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, то есть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AB=c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2555776" y="234888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Bookman Old Style" pitchFamily="18" charset="0"/>
              </a:rPr>
              <a:t>c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3131840" y="422108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74" name="TextBox 73"/>
          <p:cNvSpPr txBox="1"/>
          <p:nvPr/>
        </p:nvSpPr>
        <p:spPr>
          <a:xfrm>
            <a:off x="2987824" y="3933056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B=,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тогда </a:t>
            </a:r>
            <a:r>
              <a:rPr lang="en-US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C=2.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Проведем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CD –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биссектрису </a:t>
            </a:r>
            <a:r>
              <a:rPr lang="en-US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C.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2987824" y="1556792"/>
            <a:ext cx="52258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	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Две стороны треугольника равны </a:t>
            </a:r>
            <a:r>
              <a:rPr lang="en-US" i="1" dirty="0" smtClean="0">
                <a:solidFill>
                  <a:schemeClr val="bg1"/>
                </a:solidFill>
                <a:latin typeface="Bookman Old Style" pitchFamily="18" charset="0"/>
              </a:rPr>
              <a:t>a 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и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 </a:t>
            </a:r>
            <a:r>
              <a:rPr lang="en-US" i="1" dirty="0" smtClean="0">
                <a:solidFill>
                  <a:schemeClr val="bg1"/>
                </a:solidFill>
                <a:latin typeface="Bookman Old Style" pitchFamily="18" charset="0"/>
              </a:rPr>
              <a:t>b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. Найти его третью сторону, если его угол, лежащий против этой стороны, в 2 раза больше угла, лежащего против стороны </a:t>
            </a:r>
            <a:r>
              <a:rPr lang="en-US" i="1" dirty="0" smtClean="0">
                <a:solidFill>
                  <a:schemeClr val="bg1"/>
                </a:solidFill>
                <a:latin typeface="Bookman Old Style" pitchFamily="18" charset="0"/>
              </a:rPr>
              <a:t>b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  <p:cxnSp>
        <p:nvCxnSpPr>
          <p:cNvPr id="51" name="Прямая соединительная линия 50"/>
          <p:cNvCxnSpPr/>
          <p:nvPr/>
        </p:nvCxnSpPr>
        <p:spPr>
          <a:xfrm>
            <a:off x="2267744" y="1484784"/>
            <a:ext cx="576064" cy="2304256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flipH="1">
            <a:off x="1187626" y="1484784"/>
            <a:ext cx="1080118" cy="2304258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1187624" y="3789040"/>
            <a:ext cx="1656184" cy="0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Овал 59"/>
          <p:cNvSpPr/>
          <p:nvPr/>
        </p:nvSpPr>
        <p:spPr>
          <a:xfrm>
            <a:off x="2800378" y="3736084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Овал 55"/>
          <p:cNvSpPr/>
          <p:nvPr/>
        </p:nvSpPr>
        <p:spPr>
          <a:xfrm>
            <a:off x="1154283" y="3741410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Овал 56"/>
          <p:cNvSpPr/>
          <p:nvPr/>
        </p:nvSpPr>
        <p:spPr>
          <a:xfrm>
            <a:off x="2238601" y="1437154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0" name="Равнобедренный треугольник 79">
            <a:hlinkClick r:id="" action="ppaction://hlinkshowjump?jump=previousslide"/>
          </p:cNvPr>
          <p:cNvSpPr/>
          <p:nvPr/>
        </p:nvSpPr>
        <p:spPr>
          <a:xfrm rot="16200000" flipH="1">
            <a:off x="386138" y="6356818"/>
            <a:ext cx="194934" cy="99938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кругленный прямоугольник 32">
            <a:hlinkClick r:id="rId9" action="ppaction://hlinksldjump"/>
          </p:cNvPr>
          <p:cNvSpPr/>
          <p:nvPr/>
        </p:nvSpPr>
        <p:spPr>
          <a:xfrm>
            <a:off x="3039258" y="6165304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3</a:t>
            </a:r>
            <a:endParaRPr lang="ru-RU" b="1" dirty="0"/>
          </a:p>
        </p:txBody>
      </p:sp>
      <p:sp>
        <p:nvSpPr>
          <p:cNvPr id="35" name="Скругленный прямоугольник 34">
            <a:hlinkClick r:id="rId10" action="ppaction://hlinksldjump"/>
          </p:cNvPr>
          <p:cNvSpPr/>
          <p:nvPr/>
        </p:nvSpPr>
        <p:spPr>
          <a:xfrm>
            <a:off x="3965075" y="6165304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4</a:t>
            </a:r>
            <a:endParaRPr lang="ru-RU" b="1" dirty="0"/>
          </a:p>
        </p:txBody>
      </p:sp>
      <p:sp>
        <p:nvSpPr>
          <p:cNvPr id="36" name="Скругленный прямоугольник 35">
            <a:hlinkClick r:id="rId11" action="ppaction://hlinksldjump"/>
          </p:cNvPr>
          <p:cNvSpPr/>
          <p:nvPr/>
        </p:nvSpPr>
        <p:spPr>
          <a:xfrm>
            <a:off x="4890892" y="6165304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5</a:t>
            </a:r>
            <a:endParaRPr lang="ru-RU" b="1" dirty="0"/>
          </a:p>
        </p:txBody>
      </p:sp>
      <p:sp>
        <p:nvSpPr>
          <p:cNvPr id="38" name="Скругленный прямоугольник 37">
            <a:hlinkClick r:id="rId12" action="ppaction://hlinksldjump"/>
          </p:cNvPr>
          <p:cNvSpPr/>
          <p:nvPr/>
        </p:nvSpPr>
        <p:spPr>
          <a:xfrm>
            <a:off x="5816709" y="6165304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6</a:t>
            </a:r>
            <a:endParaRPr lang="ru-RU" b="1" dirty="0"/>
          </a:p>
        </p:txBody>
      </p:sp>
      <p:sp>
        <p:nvSpPr>
          <p:cNvPr id="39" name="Скругленный прямоугольник 38">
            <a:hlinkClick r:id="rId13" action="ppaction://hlinksldjump"/>
          </p:cNvPr>
          <p:cNvSpPr/>
          <p:nvPr/>
        </p:nvSpPr>
        <p:spPr>
          <a:xfrm>
            <a:off x="1187624" y="6166733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40" name="Скругленный прямоугольник 39">
            <a:hlinkClick r:id="rId14" action="ppaction://hlinksldjump"/>
          </p:cNvPr>
          <p:cNvSpPr/>
          <p:nvPr/>
        </p:nvSpPr>
        <p:spPr>
          <a:xfrm>
            <a:off x="7668344" y="6165304"/>
            <a:ext cx="288000" cy="305194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8</a:t>
            </a:r>
            <a:endParaRPr lang="ru-RU" b="1" dirty="0"/>
          </a:p>
        </p:txBody>
      </p:sp>
      <p:sp>
        <p:nvSpPr>
          <p:cNvPr id="41" name="Скругленный прямоугольник 40">
            <a:hlinkClick r:id="rId15" action="ppaction://hlinksldjump"/>
          </p:cNvPr>
          <p:cNvSpPr/>
          <p:nvPr/>
        </p:nvSpPr>
        <p:spPr>
          <a:xfrm>
            <a:off x="6742526" y="6165304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en-US" b="1" dirty="0" smtClean="0"/>
              <a:t>T</a:t>
            </a:r>
            <a:endParaRPr lang="ru-RU" b="1" dirty="0"/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2111245" y="6017868"/>
            <a:ext cx="288032" cy="435468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>
              <a:lnSpc>
                <a:spcPts val="1300"/>
              </a:lnSpc>
            </a:pPr>
            <a:r>
              <a:rPr lang="en-US" b="1" dirty="0" smtClean="0">
                <a:solidFill>
                  <a:srgbClr val="2F5941"/>
                </a:solidFill>
              </a:rPr>
              <a:t>2</a:t>
            </a:r>
            <a:endParaRPr lang="ru-RU" b="1" dirty="0">
              <a:solidFill>
                <a:srgbClr val="2F594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  <p:animClr clrSpc="rgb">
                                      <p:cBhvr>
                                        <p:cTn id="7" dur="500" fill="hold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72" grpId="0"/>
      <p:bldP spid="7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кругленный прямоугольник 11">
            <a:hlinkClick r:id="rId2" action="ppaction://hlinksldjump"/>
          </p:cNvPr>
          <p:cNvSpPr/>
          <p:nvPr/>
        </p:nvSpPr>
        <p:spPr>
          <a:xfrm>
            <a:off x="6858016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17" name="Скругленный прямоугольник 16">
            <a:hlinkClick r:id="rId3" action="ppaction://hlinksldjump"/>
          </p:cNvPr>
          <p:cNvSpPr/>
          <p:nvPr/>
        </p:nvSpPr>
        <p:spPr>
          <a:xfrm>
            <a:off x="2381235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Проверка </a:t>
            </a:r>
            <a:r>
              <a:rPr lang="ru-RU" dirty="0" err="1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619626" y="142852"/>
            <a:ext cx="2143140" cy="642942"/>
          </a:xfrm>
          <a:prstGeom prst="roundRect">
            <a:avLst/>
          </a:prstGeom>
          <a:solidFill>
            <a:srgbClr val="2F5941"/>
          </a:solidFill>
          <a:ln w="15875" cmpd="thickThin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/>
              <a:t>Решение задач</a:t>
            </a:r>
            <a:endParaRPr lang="ru-RU" dirty="0"/>
          </a:p>
        </p:txBody>
      </p:sp>
      <p:sp>
        <p:nvSpPr>
          <p:cNvPr id="18" name="Скругленный прямоугольник 17">
            <a:hlinkClick r:id="rId4" action="ppaction://hlinksldjump"/>
          </p:cNvPr>
          <p:cNvSpPr/>
          <p:nvPr/>
        </p:nvSpPr>
        <p:spPr>
          <a:xfrm>
            <a:off x="142844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Устная работа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34" name="Скругленный прямоугольник 33">
            <a:hlinkClick r:id="rId5" action="ppaction://hlinksldjump"/>
          </p:cNvPr>
          <p:cNvSpPr/>
          <p:nvPr/>
        </p:nvSpPr>
        <p:spPr>
          <a:xfrm>
            <a:off x="2714612" y="1214422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Проверка </a:t>
            </a:r>
            <a:r>
              <a:rPr lang="ru-RU" dirty="0" err="1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42844" y="642918"/>
            <a:ext cx="8858280" cy="6072230"/>
          </a:xfrm>
          <a:prstGeom prst="rect">
            <a:avLst/>
          </a:prstGeom>
          <a:blipFill>
            <a:blip r:embed="rId6" cstate="print"/>
            <a:tile tx="0" ty="0" sx="100000" sy="100000" flip="none" algn="tl"/>
          </a:blipFill>
          <a:ln w="15875" cmpd="thickThin">
            <a:solidFill>
              <a:srgbClr val="2F59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 descr="Рисунок1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45224" y="638155"/>
            <a:ext cx="8858312" cy="6072230"/>
          </a:xfrm>
          <a:prstGeom prst="rect">
            <a:avLst/>
          </a:prstGeom>
        </p:spPr>
      </p:pic>
      <p:sp>
        <p:nvSpPr>
          <p:cNvPr id="9" name="Скругленный прямоугольник 8"/>
          <p:cNvSpPr/>
          <p:nvPr/>
        </p:nvSpPr>
        <p:spPr>
          <a:xfrm>
            <a:off x="2643174" y="857232"/>
            <a:ext cx="1500198" cy="428628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>
                <a:solidFill>
                  <a:srgbClr val="2F5941"/>
                </a:solidFill>
              </a:rPr>
              <a:t>Задача 1</a:t>
            </a:r>
            <a:endParaRPr lang="ru-RU" b="1" dirty="0">
              <a:solidFill>
                <a:srgbClr val="2F5941"/>
              </a:solidFill>
            </a:endParaRPr>
          </a:p>
        </p:txBody>
      </p:sp>
      <p:sp>
        <p:nvSpPr>
          <p:cNvPr id="10" name="Скругленный прямоугольник 9">
            <a:hlinkClick r:id="rId8" action="ppaction://hlinksldjump"/>
          </p:cNvPr>
          <p:cNvSpPr/>
          <p:nvPr/>
        </p:nvSpPr>
        <p:spPr>
          <a:xfrm>
            <a:off x="4857752" y="857232"/>
            <a:ext cx="1500198" cy="307886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Задача 2</a:t>
            </a:r>
            <a:endParaRPr lang="ru-RU" b="1" dirty="0"/>
          </a:p>
        </p:txBody>
      </p:sp>
      <p:sp>
        <p:nvSpPr>
          <p:cNvPr id="14" name="Равнобедренный треугольник 13">
            <a:hlinkClick r:id="" action="ppaction://hlinkshowjump?jump=firstslide"/>
          </p:cNvPr>
          <p:cNvSpPr/>
          <p:nvPr/>
        </p:nvSpPr>
        <p:spPr>
          <a:xfrm rot="16200000">
            <a:off x="359539" y="89295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Равнобедренный треугольник 18">
            <a:hlinkClick r:id="" action="ppaction://hlinkshowjump?jump=lastslide"/>
          </p:cNvPr>
          <p:cNvSpPr/>
          <p:nvPr/>
        </p:nvSpPr>
        <p:spPr>
          <a:xfrm rot="5400000" flipH="1">
            <a:off x="8565384" y="89295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ямоугольник 42">
            <a:hlinkClick r:id="" action="ppaction://hlinkshowjump?jump=nextslide"/>
          </p:cNvPr>
          <p:cNvSpPr/>
          <p:nvPr/>
        </p:nvSpPr>
        <p:spPr>
          <a:xfrm>
            <a:off x="4716016" y="3068960"/>
            <a:ext cx="12923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bg1">
                    <a:lumMod val="75000"/>
                  </a:schemeClr>
                </a:solidFill>
                <a:latin typeface="Bookman Old Style" pitchFamily="18" charset="0"/>
              </a:rPr>
              <a:t>Решение</a:t>
            </a:r>
            <a:endParaRPr lang="ru-RU" b="1" dirty="0">
              <a:solidFill>
                <a:schemeClr val="bg1">
                  <a:lumMod val="75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724175" y="3847331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A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029891" y="3881239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C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7" name="Равнобедренный треугольник 46">
            <a:hlinkClick r:id="" action="ppaction://hlinkshowjump?jump=nextslide"/>
          </p:cNvPr>
          <p:cNvSpPr/>
          <p:nvPr/>
        </p:nvSpPr>
        <p:spPr>
          <a:xfrm rot="5400000" flipH="1">
            <a:off x="7668344" y="4509120"/>
            <a:ext cx="357190" cy="357190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>
            <a:off x="1187624" y="3789040"/>
            <a:ext cx="1656184" cy="0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2066578" y="1052736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B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403648" y="234888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Bookman Old Style" pitchFamily="18" charset="0"/>
              </a:rPr>
              <a:t>a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907704" y="37890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Bookman Old Style" pitchFamily="18" charset="0"/>
              </a:rPr>
              <a:t>b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65" name="Равнобедренный треугольник 64">
            <a:hlinkClick r:id="" action="ppaction://hlinkshowjump?jump=nextslide"/>
          </p:cNvPr>
          <p:cNvSpPr/>
          <p:nvPr/>
        </p:nvSpPr>
        <p:spPr>
          <a:xfrm rot="5400000" flipH="1">
            <a:off x="8576000" y="6356818"/>
            <a:ext cx="194934" cy="99938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TextBox 67"/>
          <p:cNvSpPr txBox="1"/>
          <p:nvPr/>
        </p:nvSpPr>
        <p:spPr>
          <a:xfrm>
            <a:off x="2987824" y="3573016"/>
            <a:ext cx="5266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Искомую сторону </a:t>
            </a:r>
            <a:r>
              <a:rPr lang="ru-RU" sz="1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∆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обозначим 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, то есть 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AB=c </a:t>
            </a:r>
            <a:endParaRPr lang="ru-RU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2987824" y="1556792"/>
            <a:ext cx="52258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	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Две стороны треугольника равны </a:t>
            </a:r>
            <a:r>
              <a:rPr lang="en-US" i="1" dirty="0" smtClean="0">
                <a:solidFill>
                  <a:schemeClr val="bg1"/>
                </a:solidFill>
                <a:latin typeface="Bookman Old Style" pitchFamily="18" charset="0"/>
              </a:rPr>
              <a:t>a 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и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 </a:t>
            </a:r>
            <a:r>
              <a:rPr lang="en-US" i="1" dirty="0" smtClean="0">
                <a:solidFill>
                  <a:schemeClr val="bg1"/>
                </a:solidFill>
                <a:latin typeface="Bookman Old Style" pitchFamily="18" charset="0"/>
              </a:rPr>
              <a:t>b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. Найти его третью сторону, если его угол, лежащий против этой стороны, в 2 раза больше угла, лежащего против стороны </a:t>
            </a:r>
            <a:r>
              <a:rPr lang="en-US" i="1" dirty="0" smtClean="0">
                <a:solidFill>
                  <a:schemeClr val="bg1"/>
                </a:solidFill>
                <a:latin typeface="Bookman Old Style" pitchFamily="18" charset="0"/>
              </a:rPr>
              <a:t>b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555776" y="234888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Bookman Old Style" pitchFamily="18" charset="0"/>
              </a:rPr>
              <a:t>c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37" name="Дуга 36"/>
          <p:cNvSpPr/>
          <p:nvPr/>
        </p:nvSpPr>
        <p:spPr>
          <a:xfrm rot="14799747" flipH="1">
            <a:off x="2123922" y="1126527"/>
            <a:ext cx="504056" cy="792088"/>
          </a:xfrm>
          <a:prstGeom prst="arc">
            <a:avLst>
              <a:gd name="adj1" fmla="val 17622411"/>
              <a:gd name="adj2" fmla="val 19731574"/>
            </a:avLst>
          </a:prstGeom>
          <a:ln w="25400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TextBox 37"/>
          <p:cNvSpPr txBox="1"/>
          <p:nvPr/>
        </p:nvSpPr>
        <p:spPr>
          <a:xfrm>
            <a:off x="2987824" y="3933056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B=,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тогда </a:t>
            </a:r>
            <a:r>
              <a:rPr lang="en-US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C=2.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Проведем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CD –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биссектрису </a:t>
            </a:r>
            <a:r>
              <a:rPr lang="en-US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C.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051720" y="1844824"/>
            <a:ext cx="288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</a:t>
            </a:r>
            <a:endParaRPr lang="ru-RU" sz="1400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475656" y="3212976"/>
            <a:ext cx="432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2</a:t>
            </a:r>
            <a:endParaRPr lang="ru-RU" sz="1400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671220" y="2780928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D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53" name="Дуга 52"/>
          <p:cNvSpPr/>
          <p:nvPr/>
        </p:nvSpPr>
        <p:spPr>
          <a:xfrm rot="18959937">
            <a:off x="1119707" y="3471849"/>
            <a:ext cx="288032" cy="440680"/>
          </a:xfrm>
          <a:prstGeom prst="arc">
            <a:avLst>
              <a:gd name="adj1" fmla="val 19723952"/>
              <a:gd name="adj2" fmla="val 2012321"/>
            </a:avLst>
          </a:prstGeom>
          <a:ln w="25400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Дуга 58"/>
          <p:cNvSpPr/>
          <p:nvPr/>
        </p:nvSpPr>
        <p:spPr>
          <a:xfrm>
            <a:off x="1187624" y="3573016"/>
            <a:ext cx="288032" cy="412854"/>
          </a:xfrm>
          <a:prstGeom prst="arc">
            <a:avLst>
              <a:gd name="adj1" fmla="val 18651700"/>
              <a:gd name="adj2" fmla="val 265644"/>
            </a:avLst>
          </a:prstGeom>
          <a:ln w="25400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V="1">
            <a:off x="1187624" y="2996952"/>
            <a:ext cx="1440160" cy="792088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Дуга 35"/>
          <p:cNvSpPr/>
          <p:nvPr/>
        </p:nvSpPr>
        <p:spPr>
          <a:xfrm rot="511103">
            <a:off x="998369" y="3376618"/>
            <a:ext cx="648072" cy="720080"/>
          </a:xfrm>
          <a:prstGeom prst="arc">
            <a:avLst/>
          </a:prstGeom>
          <a:ln w="25400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5" name="Прямая соединительная линия 54"/>
          <p:cNvCxnSpPr/>
          <p:nvPr/>
        </p:nvCxnSpPr>
        <p:spPr>
          <a:xfrm flipH="1">
            <a:off x="1187624" y="1484784"/>
            <a:ext cx="1080118" cy="2304258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1187624" y="3789040"/>
            <a:ext cx="1656184" cy="0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Овал 55"/>
          <p:cNvSpPr/>
          <p:nvPr/>
        </p:nvSpPr>
        <p:spPr>
          <a:xfrm>
            <a:off x="1154283" y="3741410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1" name="Прямая соединительная линия 50"/>
          <p:cNvCxnSpPr/>
          <p:nvPr/>
        </p:nvCxnSpPr>
        <p:spPr>
          <a:xfrm>
            <a:off x="2267744" y="1484784"/>
            <a:ext cx="576064" cy="2304256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Овал 56"/>
          <p:cNvSpPr/>
          <p:nvPr/>
        </p:nvSpPr>
        <p:spPr>
          <a:xfrm>
            <a:off x="2229077" y="1437154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Овал 47"/>
          <p:cNvSpPr/>
          <p:nvPr/>
        </p:nvSpPr>
        <p:spPr>
          <a:xfrm>
            <a:off x="2603969" y="2944559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Овал 59"/>
          <p:cNvSpPr/>
          <p:nvPr/>
        </p:nvSpPr>
        <p:spPr>
          <a:xfrm>
            <a:off x="2800378" y="3736084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TextBox 61"/>
          <p:cNvSpPr txBox="1"/>
          <p:nvPr/>
        </p:nvSpPr>
        <p:spPr>
          <a:xfrm>
            <a:off x="1271537" y="3366516"/>
            <a:ext cx="288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</a:t>
            </a:r>
            <a:endParaRPr lang="ru-RU" sz="1400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386981" y="3523015"/>
            <a:ext cx="288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</a:t>
            </a:r>
            <a:endParaRPr lang="ru-RU" sz="1400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67" name="Равнобедренный треугольник 66">
            <a:hlinkClick r:id="" action="ppaction://hlinkshowjump?jump=previousslide"/>
          </p:cNvPr>
          <p:cNvSpPr/>
          <p:nvPr/>
        </p:nvSpPr>
        <p:spPr>
          <a:xfrm rot="16200000" flipH="1">
            <a:off x="386138" y="6356818"/>
            <a:ext cx="194934" cy="99938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Скругленный прямоугольник 51">
            <a:hlinkClick r:id="rId9" action="ppaction://hlinksldjump"/>
          </p:cNvPr>
          <p:cNvSpPr/>
          <p:nvPr/>
        </p:nvSpPr>
        <p:spPr>
          <a:xfrm>
            <a:off x="3965075" y="6165304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4</a:t>
            </a:r>
            <a:endParaRPr lang="ru-RU" b="1" dirty="0"/>
          </a:p>
        </p:txBody>
      </p:sp>
      <p:sp>
        <p:nvSpPr>
          <p:cNvPr id="54" name="Скругленный прямоугольник 53">
            <a:hlinkClick r:id="rId10" action="ppaction://hlinksldjump"/>
          </p:cNvPr>
          <p:cNvSpPr/>
          <p:nvPr/>
        </p:nvSpPr>
        <p:spPr>
          <a:xfrm>
            <a:off x="4890892" y="6165304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5</a:t>
            </a:r>
            <a:endParaRPr lang="ru-RU" b="1" dirty="0"/>
          </a:p>
        </p:txBody>
      </p:sp>
      <p:sp>
        <p:nvSpPr>
          <p:cNvPr id="58" name="Скругленный прямоугольник 57">
            <a:hlinkClick r:id="rId11" action="ppaction://hlinksldjump"/>
          </p:cNvPr>
          <p:cNvSpPr/>
          <p:nvPr/>
        </p:nvSpPr>
        <p:spPr>
          <a:xfrm>
            <a:off x="2113441" y="6165304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2</a:t>
            </a:r>
            <a:endParaRPr lang="ru-RU" b="1" dirty="0"/>
          </a:p>
        </p:txBody>
      </p:sp>
      <p:sp>
        <p:nvSpPr>
          <p:cNvPr id="61" name="Скругленный прямоугольник 60">
            <a:hlinkClick r:id="rId12" action="ppaction://hlinksldjump"/>
          </p:cNvPr>
          <p:cNvSpPr/>
          <p:nvPr/>
        </p:nvSpPr>
        <p:spPr>
          <a:xfrm>
            <a:off x="5816709" y="6165304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6</a:t>
            </a:r>
            <a:endParaRPr lang="ru-RU" b="1" dirty="0"/>
          </a:p>
        </p:txBody>
      </p:sp>
      <p:sp>
        <p:nvSpPr>
          <p:cNvPr id="69" name="Скругленный прямоугольник 68">
            <a:hlinkClick r:id="rId13" action="ppaction://hlinksldjump"/>
          </p:cNvPr>
          <p:cNvSpPr/>
          <p:nvPr/>
        </p:nvSpPr>
        <p:spPr>
          <a:xfrm>
            <a:off x="1187624" y="6165304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71" name="Скругленный прямоугольник 70">
            <a:hlinkClick r:id="rId14" action="ppaction://hlinksldjump"/>
          </p:cNvPr>
          <p:cNvSpPr/>
          <p:nvPr/>
        </p:nvSpPr>
        <p:spPr>
          <a:xfrm>
            <a:off x="7668344" y="6165304"/>
            <a:ext cx="288000" cy="305194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8</a:t>
            </a:r>
            <a:endParaRPr lang="ru-RU" b="1" dirty="0"/>
          </a:p>
        </p:txBody>
      </p:sp>
      <p:sp>
        <p:nvSpPr>
          <p:cNvPr id="72" name="Скругленный прямоугольник 71">
            <a:hlinkClick r:id="rId15" action="ppaction://hlinksldjump"/>
          </p:cNvPr>
          <p:cNvSpPr/>
          <p:nvPr/>
        </p:nvSpPr>
        <p:spPr>
          <a:xfrm>
            <a:off x="6742526" y="6165304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en-US" b="1" dirty="0" smtClean="0"/>
              <a:t>T</a:t>
            </a:r>
            <a:endParaRPr lang="ru-RU" b="1" dirty="0"/>
          </a:p>
        </p:txBody>
      </p:sp>
      <p:sp>
        <p:nvSpPr>
          <p:cNvPr id="73" name="Скругленный прямоугольник 72"/>
          <p:cNvSpPr/>
          <p:nvPr/>
        </p:nvSpPr>
        <p:spPr>
          <a:xfrm>
            <a:off x="3040784" y="6016439"/>
            <a:ext cx="288032" cy="435468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>
              <a:lnSpc>
                <a:spcPts val="1300"/>
              </a:lnSpc>
            </a:pPr>
            <a:r>
              <a:rPr lang="en-US" b="1" dirty="0" smtClean="0">
                <a:solidFill>
                  <a:srgbClr val="2F5941"/>
                </a:solidFill>
              </a:rPr>
              <a:t>3</a:t>
            </a:r>
            <a:endParaRPr lang="ru-RU" b="1" dirty="0">
              <a:solidFill>
                <a:srgbClr val="2F594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500"/>
                            </p:stCondLst>
                            <p:childTnLst>
                              <p:par>
                                <p:cTn id="2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7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9500"/>
                            </p:stCondLst>
                            <p:childTnLst>
                              <p:par>
                                <p:cTn id="47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8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1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3500"/>
                            </p:stCondLst>
                            <p:childTnLst>
                              <p:par>
                                <p:cTn id="5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37" grpId="0" animBg="1"/>
      <p:bldP spid="38" grpId="0"/>
      <p:bldP spid="39" grpId="0"/>
      <p:bldP spid="40" grpId="0"/>
      <p:bldP spid="41" grpId="0"/>
      <p:bldP spid="53" grpId="0" animBg="1"/>
      <p:bldP spid="59" grpId="0" animBg="1"/>
      <p:bldP spid="36" grpId="0" animBg="1"/>
      <p:bldP spid="48" grpId="0" animBg="1"/>
      <p:bldP spid="62" grpId="0"/>
      <p:bldP spid="6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кругленный прямоугольник 11">
            <a:hlinkClick r:id="rId2" action="ppaction://hlinksldjump"/>
          </p:cNvPr>
          <p:cNvSpPr/>
          <p:nvPr/>
        </p:nvSpPr>
        <p:spPr>
          <a:xfrm>
            <a:off x="6858016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17" name="Скругленный прямоугольник 16">
            <a:hlinkClick r:id="rId3" action="ppaction://hlinksldjump"/>
          </p:cNvPr>
          <p:cNvSpPr/>
          <p:nvPr/>
        </p:nvSpPr>
        <p:spPr>
          <a:xfrm>
            <a:off x="2381235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Проверка </a:t>
            </a:r>
            <a:r>
              <a:rPr lang="ru-RU" dirty="0" err="1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619626" y="142852"/>
            <a:ext cx="2143140" cy="642942"/>
          </a:xfrm>
          <a:prstGeom prst="roundRect">
            <a:avLst/>
          </a:prstGeom>
          <a:solidFill>
            <a:srgbClr val="2F5941"/>
          </a:solidFill>
          <a:ln w="15875" cmpd="thickThin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/>
              <a:t>Решение задач</a:t>
            </a:r>
            <a:endParaRPr lang="ru-RU" dirty="0"/>
          </a:p>
        </p:txBody>
      </p:sp>
      <p:sp>
        <p:nvSpPr>
          <p:cNvPr id="18" name="Скругленный прямоугольник 17">
            <a:hlinkClick r:id="rId4" action="ppaction://hlinksldjump"/>
          </p:cNvPr>
          <p:cNvSpPr/>
          <p:nvPr/>
        </p:nvSpPr>
        <p:spPr>
          <a:xfrm>
            <a:off x="142844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Устная работа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34" name="Скругленный прямоугольник 33">
            <a:hlinkClick r:id="rId5" action="ppaction://hlinksldjump"/>
          </p:cNvPr>
          <p:cNvSpPr/>
          <p:nvPr/>
        </p:nvSpPr>
        <p:spPr>
          <a:xfrm>
            <a:off x="2714612" y="1214422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Проверка </a:t>
            </a:r>
            <a:r>
              <a:rPr lang="ru-RU" dirty="0" err="1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42844" y="642918"/>
            <a:ext cx="8858280" cy="6072230"/>
          </a:xfrm>
          <a:prstGeom prst="rect">
            <a:avLst/>
          </a:prstGeom>
          <a:blipFill>
            <a:blip r:embed="rId6" cstate="print"/>
            <a:tile tx="0" ty="0" sx="100000" sy="100000" flip="none" algn="tl"/>
          </a:blipFill>
          <a:ln w="15875" cmpd="thickThin">
            <a:solidFill>
              <a:srgbClr val="2F59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 descr="Рисунок1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45224" y="638155"/>
            <a:ext cx="8858312" cy="6072230"/>
          </a:xfrm>
          <a:prstGeom prst="rect">
            <a:avLst/>
          </a:prstGeom>
        </p:spPr>
      </p:pic>
      <p:sp>
        <p:nvSpPr>
          <p:cNvPr id="9" name="Скругленный прямоугольник 8"/>
          <p:cNvSpPr/>
          <p:nvPr/>
        </p:nvSpPr>
        <p:spPr>
          <a:xfrm>
            <a:off x="2643174" y="857232"/>
            <a:ext cx="1500198" cy="428628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>
                <a:solidFill>
                  <a:srgbClr val="2F5941"/>
                </a:solidFill>
              </a:rPr>
              <a:t>Задача 1</a:t>
            </a:r>
            <a:endParaRPr lang="ru-RU" b="1" dirty="0">
              <a:solidFill>
                <a:srgbClr val="2F5941"/>
              </a:solidFill>
            </a:endParaRPr>
          </a:p>
        </p:txBody>
      </p:sp>
      <p:sp>
        <p:nvSpPr>
          <p:cNvPr id="10" name="Скругленный прямоугольник 9">
            <a:hlinkClick r:id="rId8" action="ppaction://hlinksldjump"/>
          </p:cNvPr>
          <p:cNvSpPr/>
          <p:nvPr/>
        </p:nvSpPr>
        <p:spPr>
          <a:xfrm>
            <a:off x="4857752" y="857232"/>
            <a:ext cx="1500198" cy="307886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Задача 2</a:t>
            </a:r>
            <a:endParaRPr lang="ru-RU" b="1" dirty="0"/>
          </a:p>
        </p:txBody>
      </p:sp>
      <p:sp>
        <p:nvSpPr>
          <p:cNvPr id="14" name="Равнобедренный треугольник 13">
            <a:hlinkClick r:id="" action="ppaction://hlinkshowjump?jump=firstslide"/>
          </p:cNvPr>
          <p:cNvSpPr/>
          <p:nvPr/>
        </p:nvSpPr>
        <p:spPr>
          <a:xfrm rot="16200000">
            <a:off x="359539" y="89295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Равнобедренный треугольник 18">
            <a:hlinkClick r:id="" action="ppaction://hlinkshowjump?jump=lastslide"/>
          </p:cNvPr>
          <p:cNvSpPr/>
          <p:nvPr/>
        </p:nvSpPr>
        <p:spPr>
          <a:xfrm rot="5400000" flipH="1">
            <a:off x="8565384" y="89295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ямоугольник 42">
            <a:hlinkClick r:id="" action="ppaction://hlinkshowjump?jump=nextslide"/>
          </p:cNvPr>
          <p:cNvSpPr/>
          <p:nvPr/>
        </p:nvSpPr>
        <p:spPr>
          <a:xfrm>
            <a:off x="4716016" y="3068960"/>
            <a:ext cx="12923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bg1">
                    <a:lumMod val="75000"/>
                  </a:schemeClr>
                </a:solidFill>
                <a:latin typeface="Bookman Old Style" pitchFamily="18" charset="0"/>
              </a:rPr>
              <a:t>Решение</a:t>
            </a:r>
            <a:endParaRPr lang="ru-RU" b="1" dirty="0">
              <a:solidFill>
                <a:schemeClr val="bg1">
                  <a:lumMod val="75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724175" y="3847331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A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029891" y="3881239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C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7" name="Равнобедренный треугольник 46">
            <a:hlinkClick r:id="" action="ppaction://hlinkshowjump?jump=nextslide"/>
          </p:cNvPr>
          <p:cNvSpPr/>
          <p:nvPr/>
        </p:nvSpPr>
        <p:spPr>
          <a:xfrm rot="5400000" flipH="1">
            <a:off x="7380312" y="5301208"/>
            <a:ext cx="357190" cy="357190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>
            <a:off x="1187624" y="3789040"/>
            <a:ext cx="1656184" cy="0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2066578" y="1052736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B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403648" y="234888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Bookman Old Style" pitchFamily="18" charset="0"/>
              </a:rPr>
              <a:t>a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907704" y="37890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Bookman Old Style" pitchFamily="18" charset="0"/>
              </a:rPr>
              <a:t>b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65" name="Равнобедренный треугольник 64">
            <a:hlinkClick r:id="" action="ppaction://hlinkshowjump?jump=nextslide"/>
          </p:cNvPr>
          <p:cNvSpPr/>
          <p:nvPr/>
        </p:nvSpPr>
        <p:spPr>
          <a:xfrm rot="5400000" flipH="1">
            <a:off x="8576000" y="6356818"/>
            <a:ext cx="194934" cy="99938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TextBox 67"/>
          <p:cNvSpPr txBox="1"/>
          <p:nvPr/>
        </p:nvSpPr>
        <p:spPr>
          <a:xfrm>
            <a:off x="2987824" y="3573016"/>
            <a:ext cx="5266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Искомую сторону </a:t>
            </a:r>
            <a:r>
              <a:rPr lang="ru-RU" sz="1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∆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обозначим 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, то есть 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AB=c </a:t>
            </a:r>
            <a:endParaRPr lang="ru-RU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2987824" y="1556792"/>
            <a:ext cx="52258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	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Две стороны треугольника равны </a:t>
            </a:r>
            <a:r>
              <a:rPr lang="en-US" i="1" dirty="0" smtClean="0">
                <a:solidFill>
                  <a:schemeClr val="bg1"/>
                </a:solidFill>
                <a:latin typeface="Bookman Old Style" pitchFamily="18" charset="0"/>
              </a:rPr>
              <a:t>a 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и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 </a:t>
            </a:r>
            <a:r>
              <a:rPr lang="en-US" i="1" dirty="0" smtClean="0">
                <a:solidFill>
                  <a:schemeClr val="bg1"/>
                </a:solidFill>
                <a:latin typeface="Bookman Old Style" pitchFamily="18" charset="0"/>
              </a:rPr>
              <a:t>b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. Найти его третью сторону, если его угол, лежащий против этой стороны, в 2 раза больше угла, лежащего против стороны </a:t>
            </a:r>
            <a:r>
              <a:rPr lang="en-US" i="1" dirty="0" smtClean="0">
                <a:solidFill>
                  <a:schemeClr val="bg1"/>
                </a:solidFill>
                <a:latin typeface="Bookman Old Style" pitchFamily="18" charset="0"/>
              </a:rPr>
              <a:t>b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555776" y="234888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Bookman Old Style" pitchFamily="18" charset="0"/>
              </a:rPr>
              <a:t>c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37" name="Дуга 36"/>
          <p:cNvSpPr/>
          <p:nvPr/>
        </p:nvSpPr>
        <p:spPr>
          <a:xfrm rot="14799747" flipH="1">
            <a:off x="2123922" y="1126527"/>
            <a:ext cx="504056" cy="792088"/>
          </a:xfrm>
          <a:prstGeom prst="arc">
            <a:avLst>
              <a:gd name="adj1" fmla="val 17622411"/>
              <a:gd name="adj2" fmla="val 19731574"/>
            </a:avLst>
          </a:prstGeom>
          <a:ln w="25400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TextBox 37"/>
          <p:cNvSpPr txBox="1"/>
          <p:nvPr/>
        </p:nvSpPr>
        <p:spPr>
          <a:xfrm>
            <a:off x="2987824" y="3933056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B=,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тогда </a:t>
            </a:r>
            <a:r>
              <a:rPr lang="en-US" sz="1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C=2.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Проведем 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CD –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биссектрису </a:t>
            </a:r>
            <a:r>
              <a:rPr lang="en-US" sz="1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C.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051720" y="1844824"/>
            <a:ext cx="288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</a:t>
            </a:r>
            <a:endParaRPr lang="ru-RU" sz="1400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475656" y="3212976"/>
            <a:ext cx="432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2</a:t>
            </a:r>
            <a:endParaRPr lang="ru-RU" sz="1400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671220" y="2780928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D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53" name="Дуга 52"/>
          <p:cNvSpPr/>
          <p:nvPr/>
        </p:nvSpPr>
        <p:spPr>
          <a:xfrm rot="18959937">
            <a:off x="1119707" y="3471849"/>
            <a:ext cx="288032" cy="440680"/>
          </a:xfrm>
          <a:prstGeom prst="arc">
            <a:avLst>
              <a:gd name="adj1" fmla="val 19723952"/>
              <a:gd name="adj2" fmla="val 2012321"/>
            </a:avLst>
          </a:prstGeom>
          <a:ln w="25400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Дуга 58"/>
          <p:cNvSpPr/>
          <p:nvPr/>
        </p:nvSpPr>
        <p:spPr>
          <a:xfrm>
            <a:off x="1187624" y="3573016"/>
            <a:ext cx="288032" cy="412854"/>
          </a:xfrm>
          <a:prstGeom prst="arc">
            <a:avLst>
              <a:gd name="adj1" fmla="val 18651700"/>
              <a:gd name="adj2" fmla="val 265644"/>
            </a:avLst>
          </a:prstGeom>
          <a:ln w="25400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V="1">
            <a:off x="1187624" y="2996952"/>
            <a:ext cx="1440160" cy="792088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Дуга 35"/>
          <p:cNvSpPr/>
          <p:nvPr/>
        </p:nvSpPr>
        <p:spPr>
          <a:xfrm rot="511103">
            <a:off x="998369" y="3376618"/>
            <a:ext cx="648072" cy="720080"/>
          </a:xfrm>
          <a:prstGeom prst="arc">
            <a:avLst/>
          </a:prstGeom>
          <a:ln w="25400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5" name="Прямая соединительная линия 54"/>
          <p:cNvCxnSpPr/>
          <p:nvPr/>
        </p:nvCxnSpPr>
        <p:spPr>
          <a:xfrm flipH="1">
            <a:off x="1187624" y="1484784"/>
            <a:ext cx="1080118" cy="2304258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1187624" y="3789040"/>
            <a:ext cx="1656184" cy="0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Овал 55"/>
          <p:cNvSpPr/>
          <p:nvPr/>
        </p:nvSpPr>
        <p:spPr>
          <a:xfrm>
            <a:off x="1154283" y="3741410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1" name="Прямая соединительная линия 50"/>
          <p:cNvCxnSpPr/>
          <p:nvPr/>
        </p:nvCxnSpPr>
        <p:spPr>
          <a:xfrm>
            <a:off x="2267744" y="1484784"/>
            <a:ext cx="576064" cy="2304256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Овал 56"/>
          <p:cNvSpPr/>
          <p:nvPr/>
        </p:nvSpPr>
        <p:spPr>
          <a:xfrm>
            <a:off x="2229077" y="1437154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Овал 47"/>
          <p:cNvSpPr/>
          <p:nvPr/>
        </p:nvSpPr>
        <p:spPr>
          <a:xfrm>
            <a:off x="2603969" y="2944559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Овал 59"/>
          <p:cNvSpPr/>
          <p:nvPr/>
        </p:nvSpPr>
        <p:spPr>
          <a:xfrm>
            <a:off x="2800378" y="3736084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TextBox 61"/>
          <p:cNvSpPr txBox="1"/>
          <p:nvPr/>
        </p:nvSpPr>
        <p:spPr>
          <a:xfrm>
            <a:off x="1271537" y="3366516"/>
            <a:ext cx="288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</a:t>
            </a:r>
            <a:endParaRPr lang="ru-RU" sz="1400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386981" y="3523015"/>
            <a:ext cx="288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</a:t>
            </a:r>
            <a:endParaRPr lang="ru-RU" sz="1400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899593" y="4293096"/>
            <a:ext cx="73448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Рассмотрим 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∆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CBD –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равнобедренный, так как </a:t>
            </a:r>
            <a:r>
              <a:rPr lang="en-US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BCD=</a:t>
            </a:r>
            <a:r>
              <a:rPr lang="en-US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B=</a:t>
            </a:r>
            <a:r>
              <a:rPr lang="en-US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(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углы при основании 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∆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ABD)  BD=CD.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Пусть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BD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= </a:t>
            </a:r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x</a:t>
            </a:r>
            <a:r>
              <a:rPr lang="ru-RU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,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тогда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AD=</a:t>
            </a:r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– </a:t>
            </a:r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x, C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D=</a:t>
            </a:r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x.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Равнобедренный треугольник 51">
            <a:hlinkClick r:id="" action="ppaction://hlinkshowjump?jump=previousslide"/>
          </p:cNvPr>
          <p:cNvSpPr/>
          <p:nvPr/>
        </p:nvSpPr>
        <p:spPr>
          <a:xfrm rot="16200000" flipH="1">
            <a:off x="386138" y="6356818"/>
            <a:ext cx="194934" cy="99938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Скругленный прямоугольник 53">
            <a:hlinkClick r:id="rId9" action="ppaction://hlinksldjump"/>
          </p:cNvPr>
          <p:cNvSpPr/>
          <p:nvPr/>
        </p:nvSpPr>
        <p:spPr>
          <a:xfrm>
            <a:off x="3039258" y="6165304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3</a:t>
            </a:r>
            <a:endParaRPr lang="ru-RU" b="1" dirty="0"/>
          </a:p>
        </p:txBody>
      </p:sp>
      <p:sp>
        <p:nvSpPr>
          <p:cNvPr id="61" name="Скругленный прямоугольник 60">
            <a:hlinkClick r:id="rId10" action="ppaction://hlinksldjump"/>
          </p:cNvPr>
          <p:cNvSpPr/>
          <p:nvPr/>
        </p:nvSpPr>
        <p:spPr>
          <a:xfrm>
            <a:off x="4890892" y="6165304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5</a:t>
            </a:r>
            <a:endParaRPr lang="ru-RU" b="1" dirty="0"/>
          </a:p>
        </p:txBody>
      </p:sp>
      <p:sp>
        <p:nvSpPr>
          <p:cNvPr id="67" name="Скругленный прямоугольник 66">
            <a:hlinkClick r:id="rId11" action="ppaction://hlinksldjump"/>
          </p:cNvPr>
          <p:cNvSpPr/>
          <p:nvPr/>
        </p:nvSpPr>
        <p:spPr>
          <a:xfrm>
            <a:off x="2113441" y="6165304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2</a:t>
            </a:r>
            <a:endParaRPr lang="ru-RU" b="1" dirty="0"/>
          </a:p>
        </p:txBody>
      </p:sp>
      <p:sp>
        <p:nvSpPr>
          <p:cNvPr id="69" name="Скругленный прямоугольник 68">
            <a:hlinkClick r:id="rId12" action="ppaction://hlinksldjump"/>
          </p:cNvPr>
          <p:cNvSpPr/>
          <p:nvPr/>
        </p:nvSpPr>
        <p:spPr>
          <a:xfrm>
            <a:off x="5816709" y="6165304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6</a:t>
            </a:r>
            <a:endParaRPr lang="ru-RU" b="1" dirty="0"/>
          </a:p>
        </p:txBody>
      </p:sp>
      <p:sp>
        <p:nvSpPr>
          <p:cNvPr id="71" name="Скругленный прямоугольник 70">
            <a:hlinkClick r:id="rId13" action="ppaction://hlinksldjump"/>
          </p:cNvPr>
          <p:cNvSpPr/>
          <p:nvPr/>
        </p:nvSpPr>
        <p:spPr>
          <a:xfrm>
            <a:off x="1187624" y="6165304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72" name="Скругленный прямоугольник 71">
            <a:hlinkClick r:id="rId14" action="ppaction://hlinksldjump"/>
          </p:cNvPr>
          <p:cNvSpPr/>
          <p:nvPr/>
        </p:nvSpPr>
        <p:spPr>
          <a:xfrm>
            <a:off x="7668344" y="6165304"/>
            <a:ext cx="288000" cy="305194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8</a:t>
            </a:r>
            <a:endParaRPr lang="ru-RU" b="1" dirty="0"/>
          </a:p>
        </p:txBody>
      </p:sp>
      <p:sp>
        <p:nvSpPr>
          <p:cNvPr id="73" name="Скругленный прямоугольник 72">
            <a:hlinkClick r:id="rId15" action="ppaction://hlinksldjump"/>
          </p:cNvPr>
          <p:cNvSpPr/>
          <p:nvPr/>
        </p:nvSpPr>
        <p:spPr>
          <a:xfrm>
            <a:off x="6742526" y="6165304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en-US" b="1" dirty="0" smtClean="0"/>
              <a:t>T</a:t>
            </a:r>
            <a:endParaRPr lang="ru-RU" b="1" dirty="0"/>
          </a:p>
        </p:txBody>
      </p:sp>
      <p:sp>
        <p:nvSpPr>
          <p:cNvPr id="74" name="Скругленный прямоугольник 73"/>
          <p:cNvSpPr/>
          <p:nvPr/>
        </p:nvSpPr>
        <p:spPr>
          <a:xfrm>
            <a:off x="3964983" y="6016439"/>
            <a:ext cx="288032" cy="435468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>
              <a:lnSpc>
                <a:spcPts val="1300"/>
              </a:lnSpc>
            </a:pPr>
            <a:r>
              <a:rPr lang="en-US" b="1" dirty="0" smtClean="0">
                <a:solidFill>
                  <a:srgbClr val="2F5941"/>
                </a:solidFill>
              </a:rPr>
              <a:t>4</a:t>
            </a:r>
            <a:endParaRPr lang="ru-RU" b="1" dirty="0">
              <a:solidFill>
                <a:srgbClr val="2F594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кругленный прямоугольник 11">
            <a:hlinkClick r:id="rId2" action="ppaction://hlinksldjump"/>
          </p:cNvPr>
          <p:cNvSpPr/>
          <p:nvPr/>
        </p:nvSpPr>
        <p:spPr>
          <a:xfrm>
            <a:off x="6858016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17" name="Скругленный прямоугольник 16">
            <a:hlinkClick r:id="rId3" action="ppaction://hlinksldjump"/>
          </p:cNvPr>
          <p:cNvSpPr/>
          <p:nvPr/>
        </p:nvSpPr>
        <p:spPr>
          <a:xfrm>
            <a:off x="2381235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Проверка </a:t>
            </a:r>
            <a:r>
              <a:rPr lang="ru-RU" dirty="0" err="1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619626" y="142852"/>
            <a:ext cx="2143140" cy="642942"/>
          </a:xfrm>
          <a:prstGeom prst="roundRect">
            <a:avLst/>
          </a:prstGeom>
          <a:solidFill>
            <a:srgbClr val="2F5941"/>
          </a:solidFill>
          <a:ln w="15875" cmpd="thickThin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/>
              <a:t>Решение задач</a:t>
            </a:r>
            <a:endParaRPr lang="ru-RU" dirty="0"/>
          </a:p>
        </p:txBody>
      </p:sp>
      <p:sp>
        <p:nvSpPr>
          <p:cNvPr id="18" name="Скругленный прямоугольник 17">
            <a:hlinkClick r:id="rId4" action="ppaction://hlinksldjump"/>
          </p:cNvPr>
          <p:cNvSpPr/>
          <p:nvPr/>
        </p:nvSpPr>
        <p:spPr>
          <a:xfrm>
            <a:off x="142844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Устная работа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34" name="Скругленный прямоугольник 33">
            <a:hlinkClick r:id="rId5" action="ppaction://hlinksldjump"/>
          </p:cNvPr>
          <p:cNvSpPr/>
          <p:nvPr/>
        </p:nvSpPr>
        <p:spPr>
          <a:xfrm>
            <a:off x="2714612" y="1214422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Проверка </a:t>
            </a:r>
            <a:r>
              <a:rPr lang="ru-RU" dirty="0" err="1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42844" y="642918"/>
            <a:ext cx="8858280" cy="6072230"/>
          </a:xfrm>
          <a:prstGeom prst="rect">
            <a:avLst/>
          </a:prstGeom>
          <a:blipFill>
            <a:blip r:embed="rId6" cstate="print"/>
            <a:tile tx="0" ty="0" sx="100000" sy="100000" flip="none" algn="tl"/>
          </a:blipFill>
          <a:ln w="15875" cmpd="thickThin">
            <a:solidFill>
              <a:srgbClr val="2F59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 descr="Рисунок1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41412" y="642895"/>
            <a:ext cx="8858312" cy="6072230"/>
          </a:xfrm>
          <a:prstGeom prst="rect">
            <a:avLst/>
          </a:prstGeom>
        </p:spPr>
      </p:pic>
      <p:sp>
        <p:nvSpPr>
          <p:cNvPr id="9" name="Скругленный прямоугольник 8"/>
          <p:cNvSpPr/>
          <p:nvPr/>
        </p:nvSpPr>
        <p:spPr>
          <a:xfrm>
            <a:off x="2643174" y="857232"/>
            <a:ext cx="1500198" cy="428628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>
                <a:solidFill>
                  <a:srgbClr val="2F5941"/>
                </a:solidFill>
              </a:rPr>
              <a:t>Задача 1</a:t>
            </a:r>
            <a:endParaRPr lang="ru-RU" b="1" dirty="0">
              <a:solidFill>
                <a:srgbClr val="2F5941"/>
              </a:solidFill>
            </a:endParaRPr>
          </a:p>
        </p:txBody>
      </p:sp>
      <p:sp>
        <p:nvSpPr>
          <p:cNvPr id="10" name="Скругленный прямоугольник 9">
            <a:hlinkClick r:id="rId8" action="ppaction://hlinksldjump"/>
          </p:cNvPr>
          <p:cNvSpPr/>
          <p:nvPr/>
        </p:nvSpPr>
        <p:spPr>
          <a:xfrm>
            <a:off x="4857752" y="857232"/>
            <a:ext cx="1500198" cy="307886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Задача 2</a:t>
            </a:r>
            <a:endParaRPr lang="ru-RU" b="1" dirty="0"/>
          </a:p>
        </p:txBody>
      </p:sp>
      <p:sp>
        <p:nvSpPr>
          <p:cNvPr id="14" name="Равнобедренный треугольник 13">
            <a:hlinkClick r:id="" action="ppaction://hlinkshowjump?jump=firstslide"/>
          </p:cNvPr>
          <p:cNvSpPr/>
          <p:nvPr/>
        </p:nvSpPr>
        <p:spPr>
          <a:xfrm rot="16200000">
            <a:off x="359539" y="89295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Равнобедренный треугольник 18">
            <a:hlinkClick r:id="" action="ppaction://hlinkshowjump?jump=lastslide"/>
          </p:cNvPr>
          <p:cNvSpPr/>
          <p:nvPr/>
        </p:nvSpPr>
        <p:spPr>
          <a:xfrm rot="5400000" flipH="1">
            <a:off x="8565384" y="89295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ямоугольник 42">
            <a:hlinkClick r:id="" action="ppaction://hlinkshowjump?jump=nextslide"/>
          </p:cNvPr>
          <p:cNvSpPr/>
          <p:nvPr/>
        </p:nvSpPr>
        <p:spPr>
          <a:xfrm>
            <a:off x="4716016" y="3068960"/>
            <a:ext cx="12923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bg1">
                    <a:lumMod val="75000"/>
                  </a:schemeClr>
                </a:solidFill>
                <a:latin typeface="Bookman Old Style" pitchFamily="18" charset="0"/>
              </a:rPr>
              <a:t>Решение</a:t>
            </a:r>
            <a:endParaRPr lang="ru-RU" b="1" dirty="0">
              <a:solidFill>
                <a:schemeClr val="bg1">
                  <a:lumMod val="75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724175" y="3847331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A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029891" y="3881239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C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7" name="Равнобедренный треугольник 46">
            <a:hlinkClick r:id="" action="ppaction://hlinkshowjump?jump=nextslide"/>
          </p:cNvPr>
          <p:cNvSpPr/>
          <p:nvPr/>
        </p:nvSpPr>
        <p:spPr>
          <a:xfrm rot="5400000" flipH="1">
            <a:off x="7380312" y="5301208"/>
            <a:ext cx="357190" cy="357190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>
            <a:off x="1187624" y="3789040"/>
            <a:ext cx="1656184" cy="0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2066578" y="1052736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B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403648" y="234888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Bookman Old Style" pitchFamily="18" charset="0"/>
              </a:rPr>
              <a:t>a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907704" y="37890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Bookman Old Style" pitchFamily="18" charset="0"/>
              </a:rPr>
              <a:t>b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65" name="Равнобедренный треугольник 64">
            <a:hlinkClick r:id="" action="ppaction://hlinkshowjump?jump=nextslide"/>
          </p:cNvPr>
          <p:cNvSpPr/>
          <p:nvPr/>
        </p:nvSpPr>
        <p:spPr>
          <a:xfrm rot="5400000" flipH="1">
            <a:off x="8576000" y="6356818"/>
            <a:ext cx="194934" cy="99938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TextBox 67"/>
          <p:cNvSpPr txBox="1"/>
          <p:nvPr/>
        </p:nvSpPr>
        <p:spPr>
          <a:xfrm>
            <a:off x="2987824" y="3573016"/>
            <a:ext cx="5266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Искомую сторону </a:t>
            </a:r>
            <a:r>
              <a:rPr lang="ru-RU" sz="1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∆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обозначим 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, то есть 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AB=c </a:t>
            </a:r>
            <a:endParaRPr lang="ru-RU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2987824" y="1556792"/>
            <a:ext cx="52258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	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Две стороны треугольника равны </a:t>
            </a:r>
            <a:r>
              <a:rPr lang="en-US" i="1" dirty="0" smtClean="0">
                <a:solidFill>
                  <a:schemeClr val="bg1"/>
                </a:solidFill>
                <a:latin typeface="Bookman Old Style" pitchFamily="18" charset="0"/>
              </a:rPr>
              <a:t>a 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и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 </a:t>
            </a:r>
            <a:r>
              <a:rPr lang="en-US" i="1" dirty="0" smtClean="0">
                <a:solidFill>
                  <a:schemeClr val="bg1"/>
                </a:solidFill>
                <a:latin typeface="Bookman Old Style" pitchFamily="18" charset="0"/>
              </a:rPr>
              <a:t>b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. Найти его третью сторону, если его угол, лежащий против этой стороны, в 2 раза больше угла, лежащего против стороны </a:t>
            </a:r>
            <a:r>
              <a:rPr lang="en-US" i="1" dirty="0" smtClean="0">
                <a:solidFill>
                  <a:schemeClr val="bg1"/>
                </a:solidFill>
                <a:latin typeface="Bookman Old Style" pitchFamily="18" charset="0"/>
              </a:rPr>
              <a:t>b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555776" y="234888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Bookman Old Style" pitchFamily="18" charset="0"/>
              </a:rPr>
              <a:t>c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37" name="Дуга 36"/>
          <p:cNvSpPr/>
          <p:nvPr/>
        </p:nvSpPr>
        <p:spPr>
          <a:xfrm rot="14799747" flipH="1">
            <a:off x="2123922" y="1126527"/>
            <a:ext cx="504056" cy="792088"/>
          </a:xfrm>
          <a:prstGeom prst="arc">
            <a:avLst>
              <a:gd name="adj1" fmla="val 17622411"/>
              <a:gd name="adj2" fmla="val 19731574"/>
            </a:avLst>
          </a:prstGeom>
          <a:ln w="25400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TextBox 37"/>
          <p:cNvSpPr txBox="1"/>
          <p:nvPr/>
        </p:nvSpPr>
        <p:spPr>
          <a:xfrm>
            <a:off x="2987824" y="3933056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B=,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тогда </a:t>
            </a:r>
            <a:r>
              <a:rPr lang="en-US" sz="1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C=2.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Проведем 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CD –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биссектрису </a:t>
            </a:r>
            <a:r>
              <a:rPr lang="en-US" sz="1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C.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051720" y="1844824"/>
            <a:ext cx="288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</a:t>
            </a:r>
            <a:endParaRPr lang="ru-RU" sz="1400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475656" y="3212976"/>
            <a:ext cx="432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2</a:t>
            </a:r>
            <a:endParaRPr lang="ru-RU" sz="1400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671220" y="2780928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D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53" name="Дуга 52"/>
          <p:cNvSpPr/>
          <p:nvPr/>
        </p:nvSpPr>
        <p:spPr>
          <a:xfrm rot="18959937">
            <a:off x="1119707" y="3471849"/>
            <a:ext cx="288032" cy="440680"/>
          </a:xfrm>
          <a:prstGeom prst="arc">
            <a:avLst>
              <a:gd name="adj1" fmla="val 19723952"/>
              <a:gd name="adj2" fmla="val 2012321"/>
            </a:avLst>
          </a:prstGeom>
          <a:ln w="25400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Дуга 58"/>
          <p:cNvSpPr/>
          <p:nvPr/>
        </p:nvSpPr>
        <p:spPr>
          <a:xfrm>
            <a:off x="1187624" y="3573016"/>
            <a:ext cx="288032" cy="412854"/>
          </a:xfrm>
          <a:prstGeom prst="arc">
            <a:avLst>
              <a:gd name="adj1" fmla="val 18651700"/>
              <a:gd name="adj2" fmla="val 265644"/>
            </a:avLst>
          </a:prstGeom>
          <a:ln w="25400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V="1">
            <a:off x="1187624" y="2996952"/>
            <a:ext cx="1440160" cy="792088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Дуга 35"/>
          <p:cNvSpPr/>
          <p:nvPr/>
        </p:nvSpPr>
        <p:spPr>
          <a:xfrm rot="511103">
            <a:off x="998369" y="3376618"/>
            <a:ext cx="648072" cy="720080"/>
          </a:xfrm>
          <a:prstGeom prst="arc">
            <a:avLst/>
          </a:prstGeom>
          <a:ln w="25400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5" name="Прямая соединительная линия 54"/>
          <p:cNvCxnSpPr/>
          <p:nvPr/>
        </p:nvCxnSpPr>
        <p:spPr>
          <a:xfrm flipH="1">
            <a:off x="1187624" y="1484784"/>
            <a:ext cx="1080118" cy="2304258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1187624" y="3789040"/>
            <a:ext cx="1656184" cy="0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Овал 55"/>
          <p:cNvSpPr/>
          <p:nvPr/>
        </p:nvSpPr>
        <p:spPr>
          <a:xfrm>
            <a:off x="1154283" y="3741410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1" name="Прямая соединительная линия 50"/>
          <p:cNvCxnSpPr/>
          <p:nvPr/>
        </p:nvCxnSpPr>
        <p:spPr>
          <a:xfrm>
            <a:off x="2267744" y="1484784"/>
            <a:ext cx="576064" cy="2304256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Овал 56"/>
          <p:cNvSpPr/>
          <p:nvPr/>
        </p:nvSpPr>
        <p:spPr>
          <a:xfrm>
            <a:off x="2229077" y="1437154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Овал 47"/>
          <p:cNvSpPr/>
          <p:nvPr/>
        </p:nvSpPr>
        <p:spPr>
          <a:xfrm>
            <a:off x="2603969" y="2944559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Овал 59"/>
          <p:cNvSpPr/>
          <p:nvPr/>
        </p:nvSpPr>
        <p:spPr>
          <a:xfrm>
            <a:off x="2800378" y="3736084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TextBox 61"/>
          <p:cNvSpPr txBox="1"/>
          <p:nvPr/>
        </p:nvSpPr>
        <p:spPr>
          <a:xfrm>
            <a:off x="1271537" y="3366516"/>
            <a:ext cx="288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</a:t>
            </a:r>
            <a:endParaRPr lang="ru-RU" sz="1400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386981" y="3523015"/>
            <a:ext cx="288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</a:t>
            </a:r>
            <a:endParaRPr lang="ru-RU" sz="1400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899593" y="4293096"/>
            <a:ext cx="73448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Рассмотрим 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∆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CBD –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равнобедренный, так как </a:t>
            </a:r>
            <a:r>
              <a:rPr lang="en-US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BCD=</a:t>
            </a:r>
            <a:r>
              <a:rPr lang="en-US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B=</a:t>
            </a:r>
            <a:r>
              <a:rPr lang="en-US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(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углы при основании 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∆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ABD)  BD=CD.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Пусть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BD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–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x</a:t>
            </a:r>
            <a:r>
              <a:rPr lang="ru-RU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,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тогда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AD=</a:t>
            </a:r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– </a:t>
            </a:r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x, C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D=</a:t>
            </a:r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x.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 rot="19988875">
            <a:off x="1831571" y="2898075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Bookman Old Style" pitchFamily="18" charset="0"/>
              </a:rPr>
              <a:t>x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 rot="15352526">
            <a:off x="2121931" y="220492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Bookman Old Style" pitchFamily="18" charset="0"/>
              </a:rPr>
              <a:t>x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cxnSp>
        <p:nvCxnSpPr>
          <p:cNvPr id="58" name="Прямая соединительная линия 57"/>
          <p:cNvCxnSpPr/>
          <p:nvPr/>
        </p:nvCxnSpPr>
        <p:spPr>
          <a:xfrm flipH="1">
            <a:off x="2471863" y="2420888"/>
            <a:ext cx="69326" cy="7200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>
            <a:stCxn id="52" idx="2"/>
          </p:cNvCxnSpPr>
          <p:nvPr/>
        </p:nvCxnSpPr>
        <p:spPr>
          <a:xfrm>
            <a:off x="2058999" y="3247495"/>
            <a:ext cx="7007" cy="114837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Равнобедренный треугольник 91">
            <a:hlinkClick r:id="" action="ppaction://hlinkshowjump?jump=previousslide"/>
          </p:cNvPr>
          <p:cNvSpPr/>
          <p:nvPr/>
        </p:nvSpPr>
        <p:spPr>
          <a:xfrm rot="16200000" flipH="1">
            <a:off x="386138" y="6356818"/>
            <a:ext cx="194934" cy="99938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Скругленный прямоугольник 60">
            <a:hlinkClick r:id="rId9" action="ppaction://hlinksldjump"/>
          </p:cNvPr>
          <p:cNvSpPr/>
          <p:nvPr/>
        </p:nvSpPr>
        <p:spPr>
          <a:xfrm>
            <a:off x="3039258" y="6165304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3</a:t>
            </a:r>
            <a:endParaRPr lang="ru-RU" b="1" dirty="0"/>
          </a:p>
        </p:txBody>
      </p:sp>
      <p:sp>
        <p:nvSpPr>
          <p:cNvPr id="67" name="Скругленный прямоугольник 66">
            <a:hlinkClick r:id="rId10" action="ppaction://hlinksldjump"/>
          </p:cNvPr>
          <p:cNvSpPr/>
          <p:nvPr/>
        </p:nvSpPr>
        <p:spPr>
          <a:xfrm>
            <a:off x="3965075" y="6165304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4</a:t>
            </a:r>
            <a:endParaRPr lang="ru-RU" b="1" dirty="0"/>
          </a:p>
        </p:txBody>
      </p:sp>
      <p:sp>
        <p:nvSpPr>
          <p:cNvPr id="72" name="Скругленный прямоугольник 71">
            <a:hlinkClick r:id="rId11" action="ppaction://hlinksldjump"/>
          </p:cNvPr>
          <p:cNvSpPr/>
          <p:nvPr/>
        </p:nvSpPr>
        <p:spPr>
          <a:xfrm>
            <a:off x="2113441" y="6165304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2</a:t>
            </a:r>
            <a:endParaRPr lang="ru-RU" b="1" dirty="0"/>
          </a:p>
        </p:txBody>
      </p:sp>
      <p:sp>
        <p:nvSpPr>
          <p:cNvPr id="73" name="Скругленный прямоугольник 72">
            <a:hlinkClick r:id="rId12" action="ppaction://hlinksldjump"/>
          </p:cNvPr>
          <p:cNvSpPr/>
          <p:nvPr/>
        </p:nvSpPr>
        <p:spPr>
          <a:xfrm>
            <a:off x="5816709" y="6165304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6</a:t>
            </a:r>
            <a:endParaRPr lang="ru-RU" b="1" dirty="0"/>
          </a:p>
        </p:txBody>
      </p:sp>
      <p:sp>
        <p:nvSpPr>
          <p:cNvPr id="74" name="Скругленный прямоугольник 73">
            <a:hlinkClick r:id="rId13" action="ppaction://hlinksldjump"/>
          </p:cNvPr>
          <p:cNvSpPr/>
          <p:nvPr/>
        </p:nvSpPr>
        <p:spPr>
          <a:xfrm>
            <a:off x="1187624" y="6165304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75" name="Скругленный прямоугольник 74">
            <a:hlinkClick r:id="rId14" action="ppaction://hlinksldjump"/>
          </p:cNvPr>
          <p:cNvSpPr/>
          <p:nvPr/>
        </p:nvSpPr>
        <p:spPr>
          <a:xfrm>
            <a:off x="7668344" y="6165304"/>
            <a:ext cx="288000" cy="305194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8</a:t>
            </a:r>
            <a:endParaRPr lang="ru-RU" b="1" dirty="0"/>
          </a:p>
        </p:txBody>
      </p:sp>
      <p:sp>
        <p:nvSpPr>
          <p:cNvPr id="76" name="Скругленный прямоугольник 75">
            <a:hlinkClick r:id="rId15" action="ppaction://hlinksldjump"/>
          </p:cNvPr>
          <p:cNvSpPr/>
          <p:nvPr/>
        </p:nvSpPr>
        <p:spPr>
          <a:xfrm>
            <a:off x="6742526" y="6165304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en-US" b="1" dirty="0" smtClean="0"/>
              <a:t>T</a:t>
            </a:r>
            <a:endParaRPr lang="ru-RU" b="1" dirty="0"/>
          </a:p>
        </p:txBody>
      </p:sp>
      <p:sp>
        <p:nvSpPr>
          <p:cNvPr id="77" name="Скругленный прямоугольник 76"/>
          <p:cNvSpPr/>
          <p:nvPr/>
        </p:nvSpPr>
        <p:spPr>
          <a:xfrm>
            <a:off x="4890985" y="6016439"/>
            <a:ext cx="288032" cy="435468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>
              <a:lnSpc>
                <a:spcPts val="1300"/>
              </a:lnSpc>
            </a:pPr>
            <a:r>
              <a:rPr lang="en-US" b="1" dirty="0" smtClean="0">
                <a:solidFill>
                  <a:srgbClr val="2F5941"/>
                </a:solidFill>
              </a:rPr>
              <a:t>5</a:t>
            </a:r>
            <a:endParaRPr lang="ru-RU" b="1" dirty="0">
              <a:solidFill>
                <a:srgbClr val="2F594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7000"/>
                            </p:stCondLst>
                            <p:childTnLst>
                              <p:par>
                                <p:cTn id="19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0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9000"/>
                            </p:stCondLst>
                            <p:childTnLst>
                              <p:par>
                                <p:cTn id="2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1000"/>
                            </p:stCondLst>
                            <p:childTnLst>
                              <p:par>
                                <p:cTn id="28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6" grpId="0"/>
      <p:bldP spid="52" grpId="0"/>
      <p:bldP spid="5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кругленный прямоугольник 11">
            <a:hlinkClick r:id="rId2" action="ppaction://hlinksldjump"/>
          </p:cNvPr>
          <p:cNvSpPr/>
          <p:nvPr/>
        </p:nvSpPr>
        <p:spPr>
          <a:xfrm>
            <a:off x="6858016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17" name="Скругленный прямоугольник 16">
            <a:hlinkClick r:id="rId3" action="ppaction://hlinksldjump"/>
          </p:cNvPr>
          <p:cNvSpPr/>
          <p:nvPr/>
        </p:nvSpPr>
        <p:spPr>
          <a:xfrm>
            <a:off x="2381235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Проверка </a:t>
            </a:r>
            <a:r>
              <a:rPr lang="ru-RU" dirty="0" err="1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619626" y="142852"/>
            <a:ext cx="2143140" cy="642942"/>
          </a:xfrm>
          <a:prstGeom prst="roundRect">
            <a:avLst/>
          </a:prstGeom>
          <a:solidFill>
            <a:srgbClr val="2F5941"/>
          </a:solidFill>
          <a:ln w="15875" cmpd="thickThin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/>
              <a:t>Решение задач</a:t>
            </a:r>
            <a:endParaRPr lang="ru-RU" dirty="0"/>
          </a:p>
        </p:txBody>
      </p:sp>
      <p:sp>
        <p:nvSpPr>
          <p:cNvPr id="18" name="Скругленный прямоугольник 17">
            <a:hlinkClick r:id="rId4" action="ppaction://hlinksldjump"/>
          </p:cNvPr>
          <p:cNvSpPr/>
          <p:nvPr/>
        </p:nvSpPr>
        <p:spPr>
          <a:xfrm>
            <a:off x="142844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Устная работа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34" name="Скругленный прямоугольник 33">
            <a:hlinkClick r:id="rId5" action="ppaction://hlinksldjump"/>
          </p:cNvPr>
          <p:cNvSpPr/>
          <p:nvPr/>
        </p:nvSpPr>
        <p:spPr>
          <a:xfrm>
            <a:off x="2714612" y="1214422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Проверка </a:t>
            </a:r>
            <a:r>
              <a:rPr lang="ru-RU" dirty="0" err="1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42844" y="642918"/>
            <a:ext cx="8858280" cy="6072230"/>
          </a:xfrm>
          <a:prstGeom prst="rect">
            <a:avLst/>
          </a:prstGeom>
          <a:blipFill>
            <a:blip r:embed="rId6" cstate="print"/>
            <a:tile tx="0" ty="0" sx="100000" sy="100000" flip="none" algn="tl"/>
          </a:blipFill>
          <a:ln w="15875" cmpd="thickThin">
            <a:solidFill>
              <a:srgbClr val="2F59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 descr="Рисунок1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41412" y="642895"/>
            <a:ext cx="8858312" cy="6072230"/>
          </a:xfrm>
          <a:prstGeom prst="rect">
            <a:avLst/>
          </a:prstGeom>
        </p:spPr>
      </p:pic>
      <p:sp>
        <p:nvSpPr>
          <p:cNvPr id="9" name="Скругленный прямоугольник 8"/>
          <p:cNvSpPr/>
          <p:nvPr/>
        </p:nvSpPr>
        <p:spPr>
          <a:xfrm>
            <a:off x="2643174" y="857232"/>
            <a:ext cx="1500198" cy="428628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>
                <a:solidFill>
                  <a:srgbClr val="2F5941"/>
                </a:solidFill>
              </a:rPr>
              <a:t>Задача 1</a:t>
            </a:r>
            <a:endParaRPr lang="ru-RU" b="1" dirty="0">
              <a:solidFill>
                <a:srgbClr val="2F5941"/>
              </a:solidFill>
            </a:endParaRPr>
          </a:p>
        </p:txBody>
      </p:sp>
      <p:sp>
        <p:nvSpPr>
          <p:cNvPr id="10" name="Скругленный прямоугольник 9">
            <a:hlinkClick r:id="rId8" action="ppaction://hlinksldjump"/>
          </p:cNvPr>
          <p:cNvSpPr/>
          <p:nvPr/>
        </p:nvSpPr>
        <p:spPr>
          <a:xfrm>
            <a:off x="4857752" y="857232"/>
            <a:ext cx="1500198" cy="307886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Задача 2</a:t>
            </a:r>
            <a:endParaRPr lang="ru-RU" b="1" dirty="0"/>
          </a:p>
        </p:txBody>
      </p:sp>
      <p:sp>
        <p:nvSpPr>
          <p:cNvPr id="14" name="Равнобедренный треугольник 13">
            <a:hlinkClick r:id="" action="ppaction://hlinkshowjump?jump=firstslide"/>
          </p:cNvPr>
          <p:cNvSpPr/>
          <p:nvPr/>
        </p:nvSpPr>
        <p:spPr>
          <a:xfrm rot="16200000">
            <a:off x="359539" y="89295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Равнобедренный треугольник 18">
            <a:hlinkClick r:id="" action="ppaction://hlinkshowjump?jump=lastslide"/>
          </p:cNvPr>
          <p:cNvSpPr/>
          <p:nvPr/>
        </p:nvSpPr>
        <p:spPr>
          <a:xfrm rot="5400000" flipH="1">
            <a:off x="8565384" y="89295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ямоугольник 42">
            <a:hlinkClick r:id="" action="ppaction://hlinkshowjump?jump=nextslide"/>
          </p:cNvPr>
          <p:cNvSpPr/>
          <p:nvPr/>
        </p:nvSpPr>
        <p:spPr>
          <a:xfrm>
            <a:off x="4716016" y="3068960"/>
            <a:ext cx="12923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bg1">
                    <a:lumMod val="75000"/>
                  </a:schemeClr>
                </a:solidFill>
                <a:latin typeface="Bookman Old Style" pitchFamily="18" charset="0"/>
              </a:rPr>
              <a:t>Решение</a:t>
            </a:r>
            <a:endParaRPr lang="ru-RU" b="1" dirty="0">
              <a:solidFill>
                <a:schemeClr val="bg1">
                  <a:lumMod val="75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724175" y="3847331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A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029891" y="3881239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C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7" name="Равнобедренный треугольник 46">
            <a:hlinkClick r:id="" action="ppaction://hlinkshowjump?jump=nextslide"/>
          </p:cNvPr>
          <p:cNvSpPr/>
          <p:nvPr/>
        </p:nvSpPr>
        <p:spPr>
          <a:xfrm rot="5400000" flipH="1">
            <a:off x="6804248" y="5229200"/>
            <a:ext cx="357190" cy="357190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>
            <a:off x="1187624" y="3789040"/>
            <a:ext cx="1656184" cy="0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2066578" y="1052736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B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403648" y="234888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Bookman Old Style" pitchFamily="18" charset="0"/>
              </a:rPr>
              <a:t>a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907704" y="37890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Bookman Old Style" pitchFamily="18" charset="0"/>
              </a:rPr>
              <a:t>b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65" name="Равнобедренный треугольник 64">
            <a:hlinkClick r:id="" action="ppaction://hlinkshowjump?jump=nextslide"/>
          </p:cNvPr>
          <p:cNvSpPr/>
          <p:nvPr/>
        </p:nvSpPr>
        <p:spPr>
          <a:xfrm rot="5400000" flipH="1">
            <a:off x="8576000" y="6356818"/>
            <a:ext cx="194934" cy="99938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TextBox 67"/>
          <p:cNvSpPr txBox="1"/>
          <p:nvPr/>
        </p:nvSpPr>
        <p:spPr>
          <a:xfrm>
            <a:off x="2987824" y="3573016"/>
            <a:ext cx="5266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Искомую сторону </a:t>
            </a:r>
            <a:r>
              <a:rPr lang="ru-RU" sz="1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∆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обозначим 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, то есть 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AB=c </a:t>
            </a:r>
            <a:endParaRPr lang="ru-RU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2987824" y="1556792"/>
            <a:ext cx="52258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	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Две стороны треугольника равны </a:t>
            </a:r>
            <a:r>
              <a:rPr lang="en-US" i="1" dirty="0" smtClean="0">
                <a:solidFill>
                  <a:schemeClr val="bg1"/>
                </a:solidFill>
                <a:latin typeface="Bookman Old Style" pitchFamily="18" charset="0"/>
              </a:rPr>
              <a:t>a 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и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 </a:t>
            </a:r>
            <a:r>
              <a:rPr lang="en-US" i="1" dirty="0" smtClean="0">
                <a:solidFill>
                  <a:schemeClr val="bg1"/>
                </a:solidFill>
                <a:latin typeface="Bookman Old Style" pitchFamily="18" charset="0"/>
              </a:rPr>
              <a:t>b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. Найти его третью сторону, если его угол, лежащий против этой стороны, в 2 раза больше угла, лежащего против стороны </a:t>
            </a:r>
            <a:r>
              <a:rPr lang="en-US" i="1" dirty="0" smtClean="0">
                <a:solidFill>
                  <a:schemeClr val="bg1"/>
                </a:solidFill>
                <a:latin typeface="Bookman Old Style" pitchFamily="18" charset="0"/>
              </a:rPr>
              <a:t>b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555776" y="234888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Bookman Old Style" pitchFamily="18" charset="0"/>
              </a:rPr>
              <a:t>c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37" name="Дуга 36"/>
          <p:cNvSpPr/>
          <p:nvPr/>
        </p:nvSpPr>
        <p:spPr>
          <a:xfrm rot="14799747" flipH="1">
            <a:off x="2123922" y="1126527"/>
            <a:ext cx="504056" cy="792088"/>
          </a:xfrm>
          <a:prstGeom prst="arc">
            <a:avLst>
              <a:gd name="adj1" fmla="val 17622411"/>
              <a:gd name="adj2" fmla="val 19731574"/>
            </a:avLst>
          </a:prstGeom>
          <a:ln w="25400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TextBox 37"/>
          <p:cNvSpPr txBox="1"/>
          <p:nvPr/>
        </p:nvSpPr>
        <p:spPr>
          <a:xfrm>
            <a:off x="2987824" y="3933056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B=,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тогда </a:t>
            </a:r>
            <a:r>
              <a:rPr lang="en-US" sz="1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C=2.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Проведем 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CD –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биссектрису </a:t>
            </a:r>
            <a:r>
              <a:rPr lang="en-US" sz="1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C.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051720" y="1844824"/>
            <a:ext cx="288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</a:t>
            </a:r>
            <a:endParaRPr lang="ru-RU" sz="1400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475656" y="3212976"/>
            <a:ext cx="432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2</a:t>
            </a:r>
            <a:endParaRPr lang="ru-RU" sz="1400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671220" y="2780928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D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53" name="Дуга 52"/>
          <p:cNvSpPr/>
          <p:nvPr/>
        </p:nvSpPr>
        <p:spPr>
          <a:xfrm rot="18959937">
            <a:off x="1119707" y="3471849"/>
            <a:ext cx="288032" cy="440680"/>
          </a:xfrm>
          <a:prstGeom prst="arc">
            <a:avLst>
              <a:gd name="adj1" fmla="val 19723952"/>
              <a:gd name="adj2" fmla="val 2012321"/>
            </a:avLst>
          </a:prstGeom>
          <a:ln w="25400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Дуга 58"/>
          <p:cNvSpPr/>
          <p:nvPr/>
        </p:nvSpPr>
        <p:spPr>
          <a:xfrm>
            <a:off x="1187624" y="3573016"/>
            <a:ext cx="288032" cy="412854"/>
          </a:xfrm>
          <a:prstGeom prst="arc">
            <a:avLst>
              <a:gd name="adj1" fmla="val 18651700"/>
              <a:gd name="adj2" fmla="val 265644"/>
            </a:avLst>
          </a:prstGeom>
          <a:ln w="25400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V="1">
            <a:off x="1187624" y="2996952"/>
            <a:ext cx="1440160" cy="792088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Дуга 35"/>
          <p:cNvSpPr/>
          <p:nvPr/>
        </p:nvSpPr>
        <p:spPr>
          <a:xfrm rot="511103">
            <a:off x="998369" y="3376618"/>
            <a:ext cx="648072" cy="720080"/>
          </a:xfrm>
          <a:prstGeom prst="arc">
            <a:avLst/>
          </a:prstGeom>
          <a:ln w="25400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5" name="Прямая соединительная линия 54"/>
          <p:cNvCxnSpPr/>
          <p:nvPr/>
        </p:nvCxnSpPr>
        <p:spPr>
          <a:xfrm flipH="1">
            <a:off x="1187624" y="1484784"/>
            <a:ext cx="1080118" cy="2304258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1187624" y="3789040"/>
            <a:ext cx="1656184" cy="0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Овал 55"/>
          <p:cNvSpPr/>
          <p:nvPr/>
        </p:nvSpPr>
        <p:spPr>
          <a:xfrm>
            <a:off x="1154283" y="3741410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1" name="Прямая соединительная линия 50"/>
          <p:cNvCxnSpPr/>
          <p:nvPr/>
        </p:nvCxnSpPr>
        <p:spPr>
          <a:xfrm>
            <a:off x="2267744" y="1484784"/>
            <a:ext cx="576064" cy="2304256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Овал 56"/>
          <p:cNvSpPr/>
          <p:nvPr/>
        </p:nvSpPr>
        <p:spPr>
          <a:xfrm>
            <a:off x="2229077" y="1437154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Овал 47"/>
          <p:cNvSpPr/>
          <p:nvPr/>
        </p:nvSpPr>
        <p:spPr>
          <a:xfrm>
            <a:off x="2603969" y="2944559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Овал 59"/>
          <p:cNvSpPr/>
          <p:nvPr/>
        </p:nvSpPr>
        <p:spPr>
          <a:xfrm>
            <a:off x="2800378" y="3736084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TextBox 61"/>
          <p:cNvSpPr txBox="1"/>
          <p:nvPr/>
        </p:nvSpPr>
        <p:spPr>
          <a:xfrm>
            <a:off x="1271537" y="3366516"/>
            <a:ext cx="288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</a:t>
            </a:r>
            <a:endParaRPr lang="ru-RU" sz="1400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386981" y="3523015"/>
            <a:ext cx="288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</a:t>
            </a:r>
            <a:endParaRPr lang="ru-RU" sz="1400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899593" y="4293096"/>
            <a:ext cx="73448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Рассмотрим </a:t>
            </a:r>
            <a:r>
              <a:rPr lang="ru-RU" sz="1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∆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CBD –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равнобедренный, так как </a:t>
            </a:r>
            <a:r>
              <a:rPr lang="en-US" sz="1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BCD=</a:t>
            </a:r>
            <a:r>
              <a:rPr lang="en-US" sz="1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B=</a:t>
            </a:r>
            <a:r>
              <a:rPr lang="en-US" sz="1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(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углы при основании </a:t>
            </a:r>
            <a:r>
              <a:rPr lang="ru-RU" sz="1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∆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ABD)  BD=CD.</a:t>
            </a:r>
          </a:p>
          <a:p>
            <a:pPr algn="just"/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Пусть 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BD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–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x</a:t>
            </a:r>
            <a:r>
              <a:rPr lang="ru-RU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,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тогда 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AD=</a:t>
            </a:r>
            <a:r>
              <a:rPr lang="en-US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– </a:t>
            </a:r>
            <a:r>
              <a:rPr lang="en-US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x, C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D=</a:t>
            </a:r>
            <a:r>
              <a:rPr lang="en-US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x.</a:t>
            </a:r>
            <a:endParaRPr lang="ru-RU" i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 rot="19988875">
            <a:off x="1831571" y="2898075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Bookman Old Style" pitchFamily="18" charset="0"/>
              </a:rPr>
              <a:t>x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 rot="15352526">
            <a:off x="2121931" y="220492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Bookman Old Style" pitchFamily="18" charset="0"/>
              </a:rPr>
              <a:t>x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cxnSp>
        <p:nvCxnSpPr>
          <p:cNvPr id="58" name="Прямая соединительная линия 57"/>
          <p:cNvCxnSpPr/>
          <p:nvPr/>
        </p:nvCxnSpPr>
        <p:spPr>
          <a:xfrm flipH="1">
            <a:off x="2471863" y="2420888"/>
            <a:ext cx="69326" cy="7200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>
            <a:stCxn id="52" idx="2"/>
          </p:cNvCxnSpPr>
          <p:nvPr/>
        </p:nvCxnSpPr>
        <p:spPr>
          <a:xfrm>
            <a:off x="2058999" y="3247495"/>
            <a:ext cx="7007" cy="114837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899593" y="5229200"/>
            <a:ext cx="5880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 теореме о биссектрисе внутреннего угла треугольника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Равнобедренный треугольник 68">
            <a:hlinkClick r:id="" action="ppaction://hlinkshowjump?jump=previousslide"/>
          </p:cNvPr>
          <p:cNvSpPr/>
          <p:nvPr/>
        </p:nvSpPr>
        <p:spPr>
          <a:xfrm rot="16200000" flipH="1">
            <a:off x="386138" y="6356818"/>
            <a:ext cx="194934" cy="99938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Скругленный прямоугольник 60">
            <a:hlinkClick r:id="rId9" action="ppaction://hlinksldjump"/>
          </p:cNvPr>
          <p:cNvSpPr/>
          <p:nvPr/>
        </p:nvSpPr>
        <p:spPr>
          <a:xfrm>
            <a:off x="3039258" y="6165304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3</a:t>
            </a:r>
            <a:endParaRPr lang="ru-RU" b="1" dirty="0"/>
          </a:p>
        </p:txBody>
      </p:sp>
      <p:sp>
        <p:nvSpPr>
          <p:cNvPr id="72" name="Скругленный прямоугольник 71">
            <a:hlinkClick r:id="rId10" action="ppaction://hlinksldjump"/>
          </p:cNvPr>
          <p:cNvSpPr/>
          <p:nvPr/>
        </p:nvSpPr>
        <p:spPr>
          <a:xfrm>
            <a:off x="3965075" y="6165304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4</a:t>
            </a:r>
            <a:endParaRPr lang="ru-RU" b="1" dirty="0"/>
          </a:p>
        </p:txBody>
      </p:sp>
      <p:sp>
        <p:nvSpPr>
          <p:cNvPr id="73" name="Скругленный прямоугольник 72">
            <a:hlinkClick r:id="rId11" action="ppaction://hlinksldjump"/>
          </p:cNvPr>
          <p:cNvSpPr/>
          <p:nvPr/>
        </p:nvSpPr>
        <p:spPr>
          <a:xfrm>
            <a:off x="4890892" y="6165304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5</a:t>
            </a:r>
            <a:endParaRPr lang="ru-RU" b="1" dirty="0"/>
          </a:p>
        </p:txBody>
      </p:sp>
      <p:sp>
        <p:nvSpPr>
          <p:cNvPr id="74" name="Скругленный прямоугольник 73">
            <a:hlinkClick r:id="rId12" action="ppaction://hlinksldjump"/>
          </p:cNvPr>
          <p:cNvSpPr/>
          <p:nvPr/>
        </p:nvSpPr>
        <p:spPr>
          <a:xfrm>
            <a:off x="2113441" y="6165304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2</a:t>
            </a:r>
            <a:endParaRPr lang="ru-RU" b="1" dirty="0"/>
          </a:p>
        </p:txBody>
      </p:sp>
      <p:sp>
        <p:nvSpPr>
          <p:cNvPr id="76" name="Скругленный прямоугольник 75">
            <a:hlinkClick r:id="rId13" action="ppaction://hlinksldjump"/>
          </p:cNvPr>
          <p:cNvSpPr/>
          <p:nvPr/>
        </p:nvSpPr>
        <p:spPr>
          <a:xfrm>
            <a:off x="1187624" y="6165304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77" name="Скругленный прямоугольник 76">
            <a:hlinkClick r:id="rId14" action="ppaction://hlinksldjump"/>
          </p:cNvPr>
          <p:cNvSpPr/>
          <p:nvPr/>
        </p:nvSpPr>
        <p:spPr>
          <a:xfrm>
            <a:off x="7668344" y="6165304"/>
            <a:ext cx="288000" cy="305194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8</a:t>
            </a:r>
            <a:endParaRPr lang="ru-RU" b="1" dirty="0"/>
          </a:p>
        </p:txBody>
      </p:sp>
      <p:sp>
        <p:nvSpPr>
          <p:cNvPr id="78" name="Скругленный прямоугольник 77">
            <a:hlinkClick r:id="rId15" action="ppaction://hlinksldjump"/>
          </p:cNvPr>
          <p:cNvSpPr/>
          <p:nvPr/>
        </p:nvSpPr>
        <p:spPr>
          <a:xfrm>
            <a:off x="6742526" y="6165304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en-US" b="1" dirty="0" smtClean="0"/>
              <a:t>T</a:t>
            </a:r>
            <a:endParaRPr lang="ru-RU" b="1" dirty="0"/>
          </a:p>
        </p:txBody>
      </p:sp>
      <p:sp>
        <p:nvSpPr>
          <p:cNvPr id="79" name="Скругленный прямоугольник 78"/>
          <p:cNvSpPr/>
          <p:nvPr/>
        </p:nvSpPr>
        <p:spPr>
          <a:xfrm>
            <a:off x="5817565" y="6016439"/>
            <a:ext cx="288032" cy="435468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>
              <a:lnSpc>
                <a:spcPts val="1300"/>
              </a:lnSpc>
            </a:pPr>
            <a:r>
              <a:rPr lang="en-US" b="1" dirty="0" smtClean="0">
                <a:solidFill>
                  <a:srgbClr val="2F5941"/>
                </a:solidFill>
              </a:rPr>
              <a:t>6</a:t>
            </a:r>
            <a:endParaRPr lang="ru-RU" b="1" dirty="0">
              <a:solidFill>
                <a:srgbClr val="2F594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6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кругленный прямоугольник 11">
            <a:hlinkClick r:id="rId3" action="ppaction://hlinksldjump"/>
          </p:cNvPr>
          <p:cNvSpPr/>
          <p:nvPr/>
        </p:nvSpPr>
        <p:spPr>
          <a:xfrm>
            <a:off x="6858016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17" name="Скругленный прямоугольник 16">
            <a:hlinkClick r:id="rId4" action="ppaction://hlinksldjump"/>
          </p:cNvPr>
          <p:cNvSpPr/>
          <p:nvPr/>
        </p:nvSpPr>
        <p:spPr>
          <a:xfrm>
            <a:off x="2381235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Проверка </a:t>
            </a:r>
            <a:r>
              <a:rPr lang="ru-RU" dirty="0" err="1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619626" y="142852"/>
            <a:ext cx="2143140" cy="642942"/>
          </a:xfrm>
          <a:prstGeom prst="roundRect">
            <a:avLst/>
          </a:prstGeom>
          <a:solidFill>
            <a:srgbClr val="2F5941"/>
          </a:solidFill>
          <a:ln w="15875" cmpd="thickThin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/>
              <a:t>Решение задач</a:t>
            </a:r>
            <a:endParaRPr lang="ru-RU" dirty="0"/>
          </a:p>
        </p:txBody>
      </p:sp>
      <p:sp>
        <p:nvSpPr>
          <p:cNvPr id="18" name="Скругленный прямоугольник 17">
            <a:hlinkClick r:id="rId5" action="ppaction://hlinksldjump"/>
          </p:cNvPr>
          <p:cNvSpPr/>
          <p:nvPr/>
        </p:nvSpPr>
        <p:spPr>
          <a:xfrm>
            <a:off x="142844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Устная работа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34" name="Скругленный прямоугольник 33">
            <a:hlinkClick r:id="rId6" action="ppaction://hlinksldjump"/>
          </p:cNvPr>
          <p:cNvSpPr/>
          <p:nvPr/>
        </p:nvSpPr>
        <p:spPr>
          <a:xfrm>
            <a:off x="2714612" y="1214422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Проверка </a:t>
            </a:r>
            <a:r>
              <a:rPr lang="ru-RU" dirty="0" err="1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42844" y="642918"/>
            <a:ext cx="8858280" cy="6072230"/>
          </a:xfrm>
          <a:prstGeom prst="rect">
            <a:avLst/>
          </a:prstGeom>
          <a:blipFill>
            <a:blip r:embed="rId7" cstate="print"/>
            <a:tile tx="0" ty="0" sx="100000" sy="100000" flip="none" algn="tl"/>
          </a:blipFill>
          <a:ln w="15875" cmpd="thickThin">
            <a:solidFill>
              <a:srgbClr val="2F59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 descr="Рисунок1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41412" y="642895"/>
            <a:ext cx="8858312" cy="6072230"/>
          </a:xfrm>
          <a:prstGeom prst="rect">
            <a:avLst/>
          </a:prstGeom>
        </p:spPr>
      </p:pic>
      <p:sp>
        <p:nvSpPr>
          <p:cNvPr id="9" name="Скругленный прямоугольник 8"/>
          <p:cNvSpPr/>
          <p:nvPr/>
        </p:nvSpPr>
        <p:spPr>
          <a:xfrm>
            <a:off x="2643174" y="857232"/>
            <a:ext cx="1500198" cy="428628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>
                <a:solidFill>
                  <a:srgbClr val="2F5941"/>
                </a:solidFill>
              </a:rPr>
              <a:t>Задача 1</a:t>
            </a:r>
            <a:endParaRPr lang="ru-RU" b="1" dirty="0">
              <a:solidFill>
                <a:srgbClr val="2F5941"/>
              </a:solidFill>
            </a:endParaRPr>
          </a:p>
        </p:txBody>
      </p:sp>
      <p:sp>
        <p:nvSpPr>
          <p:cNvPr id="10" name="Скругленный прямоугольник 9">
            <a:hlinkClick r:id="rId9" action="ppaction://hlinksldjump"/>
          </p:cNvPr>
          <p:cNvSpPr/>
          <p:nvPr/>
        </p:nvSpPr>
        <p:spPr>
          <a:xfrm>
            <a:off x="4857752" y="857232"/>
            <a:ext cx="1500198" cy="307886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Задача 2</a:t>
            </a:r>
            <a:endParaRPr lang="ru-RU" b="1" dirty="0"/>
          </a:p>
        </p:txBody>
      </p:sp>
      <p:sp>
        <p:nvSpPr>
          <p:cNvPr id="14" name="Равнобедренный треугольник 13">
            <a:hlinkClick r:id="" action="ppaction://hlinkshowjump?jump=firstslide"/>
          </p:cNvPr>
          <p:cNvSpPr/>
          <p:nvPr/>
        </p:nvSpPr>
        <p:spPr>
          <a:xfrm rot="16200000">
            <a:off x="359539" y="89295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Равнобедренный треугольник 18">
            <a:hlinkClick r:id="" action="ppaction://hlinkshowjump?jump=lastslide"/>
          </p:cNvPr>
          <p:cNvSpPr/>
          <p:nvPr/>
        </p:nvSpPr>
        <p:spPr>
          <a:xfrm rot="5400000" flipH="1">
            <a:off x="8565384" y="89295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ямоугольник 42">
            <a:hlinkClick r:id="" action="ppaction://hlinkshowjump?jump=nextslide"/>
          </p:cNvPr>
          <p:cNvSpPr/>
          <p:nvPr/>
        </p:nvSpPr>
        <p:spPr>
          <a:xfrm>
            <a:off x="4283968" y="2996952"/>
            <a:ext cx="21980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bg1">
                    <a:lumMod val="75000"/>
                  </a:schemeClr>
                </a:solidFill>
                <a:latin typeface="Bookman Old Style" pitchFamily="18" charset="0"/>
              </a:rPr>
              <a:t>Доказательство</a:t>
            </a:r>
            <a:endParaRPr lang="ru-RU" b="1" dirty="0">
              <a:solidFill>
                <a:schemeClr val="bg1">
                  <a:lumMod val="75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971600" y="3861048"/>
            <a:ext cx="3385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A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627784" y="38610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C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7" name="Равнобедренный треугольник 46">
            <a:hlinkClick r:id="" action="ppaction://hlinkshowjump?jump=nextslide"/>
          </p:cNvPr>
          <p:cNvSpPr/>
          <p:nvPr/>
        </p:nvSpPr>
        <p:spPr>
          <a:xfrm rot="5400000" flipH="1">
            <a:off x="7236296" y="5373216"/>
            <a:ext cx="357190" cy="357190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>
            <a:off x="1187624" y="3789040"/>
            <a:ext cx="1656184" cy="0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2066578" y="1052736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B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2987824" y="3429000"/>
            <a:ext cx="52565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Пусть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AD –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биссектриса </a:t>
            </a:r>
            <a:r>
              <a:rPr lang="en-US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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ABC.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Так как площади треугольников, имеющих общую вершину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A,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относятся как длины их оснований, то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2987824" y="1700808"/>
            <a:ext cx="52258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	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Биссектриса любого внутреннего угла треугольника делит противоположную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сторону на части, пропорциональные 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прилежащим 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сторонам треугольника.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671220" y="2780928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D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53" name="Дуга 52"/>
          <p:cNvSpPr/>
          <p:nvPr/>
        </p:nvSpPr>
        <p:spPr>
          <a:xfrm rot="18959937">
            <a:off x="1119707" y="3471849"/>
            <a:ext cx="288032" cy="440680"/>
          </a:xfrm>
          <a:prstGeom prst="arc">
            <a:avLst>
              <a:gd name="adj1" fmla="val 19723952"/>
              <a:gd name="adj2" fmla="val 1521401"/>
            </a:avLst>
          </a:prstGeom>
          <a:ln w="25400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Дуга 58"/>
          <p:cNvSpPr/>
          <p:nvPr/>
        </p:nvSpPr>
        <p:spPr>
          <a:xfrm>
            <a:off x="1187624" y="3573016"/>
            <a:ext cx="288032" cy="412854"/>
          </a:xfrm>
          <a:prstGeom prst="arc">
            <a:avLst>
              <a:gd name="adj1" fmla="val 17941575"/>
              <a:gd name="adj2" fmla="val 265644"/>
            </a:avLst>
          </a:prstGeom>
          <a:ln w="25400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2" name="Прямая соединительная линия 41"/>
          <p:cNvCxnSpPr>
            <a:stCxn id="56" idx="2"/>
          </p:cNvCxnSpPr>
          <p:nvPr/>
        </p:nvCxnSpPr>
        <p:spPr>
          <a:xfrm flipV="1">
            <a:off x="1154283" y="2924944"/>
            <a:ext cx="1473501" cy="864330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flipH="1">
            <a:off x="1187624" y="1484784"/>
            <a:ext cx="1080118" cy="2304258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1187624" y="3789040"/>
            <a:ext cx="1656184" cy="0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Овал 55"/>
          <p:cNvSpPr/>
          <p:nvPr/>
        </p:nvSpPr>
        <p:spPr>
          <a:xfrm>
            <a:off x="1154283" y="3741410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1" name="Прямая соединительная линия 50"/>
          <p:cNvCxnSpPr/>
          <p:nvPr/>
        </p:nvCxnSpPr>
        <p:spPr>
          <a:xfrm>
            <a:off x="2267744" y="1484784"/>
            <a:ext cx="576064" cy="2304256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Овал 56"/>
          <p:cNvSpPr/>
          <p:nvPr/>
        </p:nvSpPr>
        <p:spPr>
          <a:xfrm>
            <a:off x="2229077" y="1437154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Овал 47"/>
          <p:cNvSpPr/>
          <p:nvPr/>
        </p:nvSpPr>
        <p:spPr>
          <a:xfrm>
            <a:off x="2593876" y="2891036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Овал 59"/>
          <p:cNvSpPr/>
          <p:nvPr/>
        </p:nvSpPr>
        <p:spPr>
          <a:xfrm>
            <a:off x="2800378" y="3736084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>
            <a:hlinkClick r:id="" action="ppaction://hlinkshowjump?jump=nextslide"/>
          </p:cNvPr>
          <p:cNvSpPr/>
          <p:nvPr/>
        </p:nvSpPr>
        <p:spPr>
          <a:xfrm>
            <a:off x="3275856" y="1340768"/>
            <a:ext cx="31886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 smtClean="0">
                <a:solidFill>
                  <a:srgbClr val="FFC000"/>
                </a:solidFill>
                <a:latin typeface="Bookman Old Style" pitchFamily="18" charset="0"/>
              </a:rPr>
              <a:t>Теорема о биссектрисе</a:t>
            </a:r>
            <a:endParaRPr lang="ru-RU" b="1" i="1" dirty="0">
              <a:solidFill>
                <a:srgbClr val="FFC000"/>
              </a:solidFill>
              <a:latin typeface="Bookman Old Style" pitchFamily="18" charset="0"/>
            </a:endParaRPr>
          </a:p>
        </p:txBody>
      </p:sp>
      <p:graphicFrame>
        <p:nvGraphicFramePr>
          <p:cNvPr id="73" name="Объект 72"/>
          <p:cNvGraphicFramePr>
            <a:graphicFrameLocks noChangeAspect="1"/>
          </p:cNvGraphicFramePr>
          <p:nvPr/>
        </p:nvGraphicFramePr>
        <p:xfrm>
          <a:off x="827585" y="4221088"/>
          <a:ext cx="2719074" cy="648072"/>
        </p:xfrm>
        <a:graphic>
          <a:graphicData uri="http://schemas.openxmlformats.org/presentationml/2006/ole">
            <p:oleObj spid="_x0000_s22530" name="Формула" r:id="rId10" imgW="1104840" imgH="406080" progId="Equation.3">
              <p:embed/>
            </p:oleObj>
          </a:graphicData>
        </a:graphic>
      </p:graphicFrame>
      <p:sp>
        <p:nvSpPr>
          <p:cNvPr id="74" name="TextBox 73"/>
          <p:cNvSpPr txBox="1"/>
          <p:nvPr/>
        </p:nvSpPr>
        <p:spPr>
          <a:xfrm>
            <a:off x="827584" y="4365104"/>
            <a:ext cx="74029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с другой стороны, эти площади относятся как</a:t>
            </a:r>
          </a:p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длины сторон:   </a:t>
            </a:r>
          </a:p>
          <a:p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827585" y="4941169"/>
          <a:ext cx="4320480" cy="702664"/>
        </p:xfrm>
        <a:graphic>
          <a:graphicData uri="http://schemas.openxmlformats.org/presentationml/2006/ole">
            <p:oleObj spid="_x0000_s22531" name="Формула" r:id="rId11" imgW="2628720" imgH="419040" progId="Equation.3">
              <p:embed/>
            </p:oleObj>
          </a:graphicData>
        </a:graphic>
      </p:graphicFrame>
      <p:sp>
        <p:nvSpPr>
          <p:cNvPr id="75" name="TextBox 74"/>
          <p:cNvSpPr txBox="1"/>
          <p:nvPr/>
        </p:nvSpPr>
        <p:spPr>
          <a:xfrm>
            <a:off x="827584" y="5661248"/>
            <a:ext cx="62556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Из (1) и(2) следует, что                                 Теорема доказана . </a:t>
            </a: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3306763" y="5589588"/>
          <a:ext cx="1522412" cy="582612"/>
        </p:xfrm>
        <a:graphic>
          <a:graphicData uri="http://schemas.openxmlformats.org/presentationml/2006/ole">
            <p:oleObj spid="_x0000_s22532" name="Формула" r:id="rId12" imgW="711000" imgH="393480" progId="Equation.3">
              <p:embed/>
            </p:oleObj>
          </a:graphicData>
        </a:graphic>
      </p:graphicFrame>
      <p:sp>
        <p:nvSpPr>
          <p:cNvPr id="38" name="Равнобедренный треугольник 37">
            <a:hlinkClick r:id="" action="ppaction://hlinkshowjump?jump=previousslide"/>
          </p:cNvPr>
          <p:cNvSpPr/>
          <p:nvPr/>
        </p:nvSpPr>
        <p:spPr>
          <a:xfrm rot="16200000" flipH="1">
            <a:off x="386138" y="6356818"/>
            <a:ext cx="194934" cy="99938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Равнобедренный треугольник 38">
            <a:hlinkClick r:id="" action="ppaction://hlinkshowjump?jump=nextslide"/>
          </p:cNvPr>
          <p:cNvSpPr/>
          <p:nvPr/>
        </p:nvSpPr>
        <p:spPr>
          <a:xfrm rot="5400000" flipH="1">
            <a:off x="8576000" y="6356818"/>
            <a:ext cx="194934" cy="99938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кругленный прямоугольник 39">
            <a:hlinkClick r:id="rId13" action="ppaction://hlinksldjump"/>
          </p:cNvPr>
          <p:cNvSpPr/>
          <p:nvPr/>
        </p:nvSpPr>
        <p:spPr>
          <a:xfrm>
            <a:off x="3039258" y="6165304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3</a:t>
            </a:r>
            <a:endParaRPr lang="ru-RU" b="1" dirty="0"/>
          </a:p>
        </p:txBody>
      </p:sp>
      <p:sp>
        <p:nvSpPr>
          <p:cNvPr id="46" name="Скругленный прямоугольник 45">
            <a:hlinkClick r:id="rId14" action="ppaction://hlinksldjump"/>
          </p:cNvPr>
          <p:cNvSpPr/>
          <p:nvPr/>
        </p:nvSpPr>
        <p:spPr>
          <a:xfrm>
            <a:off x="3965075" y="6165304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4</a:t>
            </a:r>
            <a:endParaRPr lang="ru-RU" b="1" dirty="0"/>
          </a:p>
        </p:txBody>
      </p:sp>
      <p:sp>
        <p:nvSpPr>
          <p:cNvPr id="52" name="Скругленный прямоугольник 51">
            <a:hlinkClick r:id="rId15" action="ppaction://hlinksldjump"/>
          </p:cNvPr>
          <p:cNvSpPr/>
          <p:nvPr/>
        </p:nvSpPr>
        <p:spPr>
          <a:xfrm>
            <a:off x="4890892" y="6165304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5</a:t>
            </a:r>
            <a:endParaRPr lang="ru-RU" b="1" dirty="0"/>
          </a:p>
        </p:txBody>
      </p:sp>
      <p:sp>
        <p:nvSpPr>
          <p:cNvPr id="54" name="Скругленный прямоугольник 53">
            <a:hlinkClick r:id="rId16" action="ppaction://hlinksldjump"/>
          </p:cNvPr>
          <p:cNvSpPr/>
          <p:nvPr/>
        </p:nvSpPr>
        <p:spPr>
          <a:xfrm>
            <a:off x="2113441" y="6165304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2</a:t>
            </a:r>
            <a:endParaRPr lang="ru-RU" b="1" dirty="0"/>
          </a:p>
        </p:txBody>
      </p:sp>
      <p:sp>
        <p:nvSpPr>
          <p:cNvPr id="58" name="Скругленный прямоугольник 57">
            <a:hlinkClick r:id="rId17" action="ppaction://hlinksldjump"/>
          </p:cNvPr>
          <p:cNvSpPr/>
          <p:nvPr/>
        </p:nvSpPr>
        <p:spPr>
          <a:xfrm>
            <a:off x="5816709" y="6165304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6</a:t>
            </a:r>
            <a:endParaRPr lang="ru-RU" b="1" dirty="0"/>
          </a:p>
        </p:txBody>
      </p:sp>
      <p:sp>
        <p:nvSpPr>
          <p:cNvPr id="62" name="Скругленный прямоугольник 61">
            <a:hlinkClick r:id="rId18" action="ppaction://hlinksldjump"/>
          </p:cNvPr>
          <p:cNvSpPr/>
          <p:nvPr/>
        </p:nvSpPr>
        <p:spPr>
          <a:xfrm>
            <a:off x="1187624" y="6165304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63" name="Скругленный прямоугольник 62">
            <a:hlinkClick r:id="rId19" action="ppaction://hlinksldjump"/>
          </p:cNvPr>
          <p:cNvSpPr/>
          <p:nvPr/>
        </p:nvSpPr>
        <p:spPr>
          <a:xfrm>
            <a:off x="7668344" y="6165304"/>
            <a:ext cx="288000" cy="305194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8</a:t>
            </a:r>
            <a:endParaRPr lang="ru-RU" b="1" dirty="0"/>
          </a:p>
        </p:txBody>
      </p:sp>
      <p:sp>
        <p:nvSpPr>
          <p:cNvPr id="65" name="Скругленный прямоугольник 64"/>
          <p:cNvSpPr/>
          <p:nvPr/>
        </p:nvSpPr>
        <p:spPr>
          <a:xfrm>
            <a:off x="6739383" y="6016439"/>
            <a:ext cx="288032" cy="435468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>
              <a:lnSpc>
                <a:spcPts val="1300"/>
              </a:lnSpc>
            </a:pPr>
            <a:r>
              <a:rPr lang="en-US" b="1" dirty="0" smtClean="0">
                <a:solidFill>
                  <a:srgbClr val="2F5941"/>
                </a:solidFill>
              </a:rPr>
              <a:t>T</a:t>
            </a:r>
            <a:endParaRPr lang="ru-RU" b="1" dirty="0">
              <a:solidFill>
                <a:srgbClr val="2F594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кругленный прямоугольник 11">
            <a:hlinkClick r:id="rId3" action="ppaction://hlinksldjump"/>
          </p:cNvPr>
          <p:cNvSpPr/>
          <p:nvPr/>
        </p:nvSpPr>
        <p:spPr>
          <a:xfrm>
            <a:off x="6858016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17" name="Скругленный прямоугольник 16">
            <a:hlinkClick r:id="rId4" action="ppaction://hlinksldjump"/>
          </p:cNvPr>
          <p:cNvSpPr/>
          <p:nvPr/>
        </p:nvSpPr>
        <p:spPr>
          <a:xfrm>
            <a:off x="2381235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Проверка </a:t>
            </a:r>
            <a:r>
              <a:rPr lang="ru-RU" dirty="0" err="1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619626" y="142852"/>
            <a:ext cx="2143140" cy="642942"/>
          </a:xfrm>
          <a:prstGeom prst="roundRect">
            <a:avLst/>
          </a:prstGeom>
          <a:solidFill>
            <a:srgbClr val="2F5941"/>
          </a:solidFill>
          <a:ln w="15875" cmpd="thickThin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/>
              <a:t>Решение задач</a:t>
            </a:r>
            <a:endParaRPr lang="ru-RU" dirty="0"/>
          </a:p>
        </p:txBody>
      </p:sp>
      <p:sp>
        <p:nvSpPr>
          <p:cNvPr id="18" name="Скругленный прямоугольник 17">
            <a:hlinkClick r:id="rId5" action="ppaction://hlinksldjump"/>
          </p:cNvPr>
          <p:cNvSpPr/>
          <p:nvPr/>
        </p:nvSpPr>
        <p:spPr>
          <a:xfrm>
            <a:off x="142844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Устная работа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34" name="Скругленный прямоугольник 33">
            <a:hlinkClick r:id="rId6" action="ppaction://hlinksldjump"/>
          </p:cNvPr>
          <p:cNvSpPr/>
          <p:nvPr/>
        </p:nvSpPr>
        <p:spPr>
          <a:xfrm>
            <a:off x="2714612" y="1214422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Проверка </a:t>
            </a:r>
            <a:r>
              <a:rPr lang="ru-RU" dirty="0" err="1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42844" y="642918"/>
            <a:ext cx="8858280" cy="6072230"/>
          </a:xfrm>
          <a:prstGeom prst="rect">
            <a:avLst/>
          </a:prstGeom>
          <a:blipFill>
            <a:blip r:embed="rId7" cstate="print"/>
            <a:tile tx="0" ty="0" sx="100000" sy="100000" flip="none" algn="tl"/>
          </a:blipFill>
          <a:ln w="15875" cmpd="thickThin">
            <a:solidFill>
              <a:srgbClr val="2F59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 descr="Рисунок1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41412" y="642895"/>
            <a:ext cx="8858312" cy="6072230"/>
          </a:xfrm>
          <a:prstGeom prst="rect">
            <a:avLst/>
          </a:prstGeom>
        </p:spPr>
      </p:pic>
      <p:sp>
        <p:nvSpPr>
          <p:cNvPr id="9" name="Скругленный прямоугольник 8"/>
          <p:cNvSpPr/>
          <p:nvPr/>
        </p:nvSpPr>
        <p:spPr>
          <a:xfrm>
            <a:off x="2643174" y="857232"/>
            <a:ext cx="1500198" cy="428628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>
                <a:solidFill>
                  <a:srgbClr val="2F5941"/>
                </a:solidFill>
              </a:rPr>
              <a:t>Задача 1</a:t>
            </a:r>
            <a:endParaRPr lang="ru-RU" b="1" dirty="0">
              <a:solidFill>
                <a:srgbClr val="2F5941"/>
              </a:solidFill>
            </a:endParaRPr>
          </a:p>
        </p:txBody>
      </p:sp>
      <p:sp>
        <p:nvSpPr>
          <p:cNvPr id="10" name="Скругленный прямоугольник 9">
            <a:hlinkClick r:id="rId9" action="ppaction://hlinksldjump"/>
          </p:cNvPr>
          <p:cNvSpPr/>
          <p:nvPr/>
        </p:nvSpPr>
        <p:spPr>
          <a:xfrm>
            <a:off x="4857752" y="857232"/>
            <a:ext cx="1500198" cy="307886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Задача 2</a:t>
            </a:r>
            <a:endParaRPr lang="ru-RU" b="1" dirty="0"/>
          </a:p>
        </p:txBody>
      </p:sp>
      <p:sp>
        <p:nvSpPr>
          <p:cNvPr id="14" name="Равнобедренный треугольник 13">
            <a:hlinkClick r:id="" action="ppaction://hlinkshowjump?jump=firstslide"/>
          </p:cNvPr>
          <p:cNvSpPr/>
          <p:nvPr/>
        </p:nvSpPr>
        <p:spPr>
          <a:xfrm rot="16200000">
            <a:off x="359539" y="89295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Равнобедренный треугольник 18">
            <a:hlinkClick r:id="" action="ppaction://hlinkshowjump?jump=lastslide"/>
          </p:cNvPr>
          <p:cNvSpPr/>
          <p:nvPr/>
        </p:nvSpPr>
        <p:spPr>
          <a:xfrm rot="5400000" flipH="1">
            <a:off x="8565384" y="89295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TextBox 43"/>
          <p:cNvSpPr txBox="1"/>
          <p:nvPr/>
        </p:nvSpPr>
        <p:spPr>
          <a:xfrm>
            <a:off x="2724175" y="3847331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A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029891" y="3881239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C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>
            <a:off x="1187624" y="3789040"/>
            <a:ext cx="1656184" cy="0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2066578" y="1052736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B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403648" y="234888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Bookman Old Style" pitchFamily="18" charset="0"/>
              </a:rPr>
              <a:t>a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907704" y="37890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Bookman Old Style" pitchFamily="18" charset="0"/>
              </a:rPr>
              <a:t>b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2987824" y="3356992"/>
            <a:ext cx="35673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Из подобия треугольников найдем</a:t>
            </a:r>
            <a:endParaRPr lang="ru-RU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555776" y="234888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Bookman Old Style" pitchFamily="18" charset="0"/>
              </a:rPr>
              <a:t>c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37" name="Дуга 36"/>
          <p:cNvSpPr/>
          <p:nvPr/>
        </p:nvSpPr>
        <p:spPr>
          <a:xfrm rot="14799747" flipH="1">
            <a:off x="2123922" y="1126527"/>
            <a:ext cx="504056" cy="792088"/>
          </a:xfrm>
          <a:prstGeom prst="arc">
            <a:avLst>
              <a:gd name="adj1" fmla="val 17622411"/>
              <a:gd name="adj2" fmla="val 19731574"/>
            </a:avLst>
          </a:prstGeom>
          <a:ln w="25400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TextBox 37"/>
          <p:cNvSpPr txBox="1"/>
          <p:nvPr/>
        </p:nvSpPr>
        <p:spPr>
          <a:xfrm>
            <a:off x="1043608" y="4437112"/>
            <a:ext cx="6768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Приравнивая правые части (1) и (2) равенства, получим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051720" y="1844824"/>
            <a:ext cx="288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</a:t>
            </a:r>
            <a:endParaRPr lang="ru-RU" sz="1400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475656" y="3212976"/>
            <a:ext cx="432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2</a:t>
            </a:r>
            <a:endParaRPr lang="ru-RU" sz="1400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671220" y="2780928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D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53" name="Дуга 52"/>
          <p:cNvSpPr/>
          <p:nvPr/>
        </p:nvSpPr>
        <p:spPr>
          <a:xfrm rot="18959937">
            <a:off x="1119707" y="3471849"/>
            <a:ext cx="288032" cy="440680"/>
          </a:xfrm>
          <a:prstGeom prst="arc">
            <a:avLst>
              <a:gd name="adj1" fmla="val 19723952"/>
              <a:gd name="adj2" fmla="val 2012321"/>
            </a:avLst>
          </a:prstGeom>
          <a:ln w="25400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Дуга 58"/>
          <p:cNvSpPr/>
          <p:nvPr/>
        </p:nvSpPr>
        <p:spPr>
          <a:xfrm>
            <a:off x="1187624" y="3573016"/>
            <a:ext cx="288032" cy="412854"/>
          </a:xfrm>
          <a:prstGeom prst="arc">
            <a:avLst>
              <a:gd name="adj1" fmla="val 18651700"/>
              <a:gd name="adj2" fmla="val 265644"/>
            </a:avLst>
          </a:prstGeom>
          <a:ln w="25400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5" name="Прямая соединительная линия 54"/>
          <p:cNvCxnSpPr/>
          <p:nvPr/>
        </p:nvCxnSpPr>
        <p:spPr>
          <a:xfrm flipH="1">
            <a:off x="1187624" y="1484784"/>
            <a:ext cx="1080118" cy="2304258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1187624" y="3789040"/>
            <a:ext cx="1656184" cy="0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1271537" y="3366516"/>
            <a:ext cx="288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</a:t>
            </a:r>
            <a:endParaRPr lang="ru-RU" sz="1400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386981" y="3523015"/>
            <a:ext cx="288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</a:t>
            </a:r>
            <a:endParaRPr lang="ru-RU" sz="1400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 rot="19988875">
            <a:off x="1831571" y="2898075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Bookman Old Style" pitchFamily="18" charset="0"/>
              </a:rPr>
              <a:t>x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 rot="15352526">
            <a:off x="2121931" y="220492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Bookman Old Style" pitchFamily="18" charset="0"/>
              </a:rPr>
              <a:t>x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74" name="Дуга 73"/>
          <p:cNvSpPr/>
          <p:nvPr/>
        </p:nvSpPr>
        <p:spPr>
          <a:xfrm rot="9714523">
            <a:off x="2477570" y="2880778"/>
            <a:ext cx="331719" cy="299407"/>
          </a:xfrm>
          <a:prstGeom prst="arc">
            <a:avLst/>
          </a:prstGeom>
          <a:ln w="25400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TextBox 66"/>
          <p:cNvSpPr txBox="1"/>
          <p:nvPr/>
        </p:nvSpPr>
        <p:spPr>
          <a:xfrm>
            <a:off x="2555776" y="1484784"/>
            <a:ext cx="5940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 теореме о биссектрисе внутреннего угла треугольника: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1" name="Объект 60"/>
          <p:cNvGraphicFramePr>
            <a:graphicFrameLocks noChangeAspect="1"/>
          </p:cNvGraphicFramePr>
          <p:nvPr/>
        </p:nvGraphicFramePr>
        <p:xfrm>
          <a:off x="2915816" y="1916832"/>
          <a:ext cx="2325162" cy="504056"/>
        </p:xfrm>
        <a:graphic>
          <a:graphicData uri="http://schemas.openxmlformats.org/presentationml/2006/ole">
            <p:oleObj spid="_x0000_s23554" name="Формула" r:id="rId10" imgW="1815840" imgH="393480" progId="Equation.3">
              <p:embed/>
            </p:oleObj>
          </a:graphicData>
        </a:graphic>
      </p:graphicFrame>
      <p:sp>
        <p:nvSpPr>
          <p:cNvPr id="69" name="TextBox 68"/>
          <p:cNvSpPr txBox="1"/>
          <p:nvPr/>
        </p:nvSpPr>
        <p:spPr>
          <a:xfrm>
            <a:off x="2987824" y="2420888"/>
            <a:ext cx="51845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 другой стороны, </a:t>
            </a:r>
            <a:r>
              <a:rPr lang="en-US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ACD=, a </a:t>
            </a:r>
            <a:r>
              <a:rPr lang="en-US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ADC=2 (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как внешний угол 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CBD).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Тогда три угла 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∆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ACD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равны трем углам 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∆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ABC,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следовательно, 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∆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ACD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̴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∆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.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2298697" y="3140968"/>
            <a:ext cx="432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2</a:t>
            </a:r>
            <a:endParaRPr lang="ru-RU" sz="1400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cxnSp>
        <p:nvCxnSpPr>
          <p:cNvPr id="51" name="Прямая соединительная линия 50"/>
          <p:cNvCxnSpPr/>
          <p:nvPr/>
        </p:nvCxnSpPr>
        <p:spPr>
          <a:xfrm>
            <a:off x="2267744" y="1484784"/>
            <a:ext cx="576064" cy="2304256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Овал 59"/>
          <p:cNvSpPr/>
          <p:nvPr/>
        </p:nvSpPr>
        <p:spPr>
          <a:xfrm>
            <a:off x="2800378" y="3736084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V="1">
            <a:off x="1187624" y="2996952"/>
            <a:ext cx="1440160" cy="792088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>
            <a:stCxn id="52" idx="2"/>
          </p:cNvCxnSpPr>
          <p:nvPr/>
        </p:nvCxnSpPr>
        <p:spPr>
          <a:xfrm>
            <a:off x="2058999" y="3247495"/>
            <a:ext cx="7007" cy="114837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Дуга 35"/>
          <p:cNvSpPr/>
          <p:nvPr/>
        </p:nvSpPr>
        <p:spPr>
          <a:xfrm rot="511103">
            <a:off x="998369" y="3376618"/>
            <a:ext cx="648072" cy="720080"/>
          </a:xfrm>
          <a:prstGeom prst="arc">
            <a:avLst/>
          </a:prstGeom>
          <a:ln w="25400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Овал 55"/>
          <p:cNvSpPr/>
          <p:nvPr/>
        </p:nvSpPr>
        <p:spPr>
          <a:xfrm>
            <a:off x="1154283" y="3741410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Овал 56"/>
          <p:cNvSpPr/>
          <p:nvPr/>
        </p:nvSpPr>
        <p:spPr>
          <a:xfrm>
            <a:off x="2229077" y="1437154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Овал 47"/>
          <p:cNvSpPr/>
          <p:nvPr/>
        </p:nvSpPr>
        <p:spPr>
          <a:xfrm>
            <a:off x="2603969" y="2944559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8" name="Прямая соединительная линия 57"/>
          <p:cNvCxnSpPr/>
          <p:nvPr/>
        </p:nvCxnSpPr>
        <p:spPr>
          <a:xfrm flipH="1">
            <a:off x="2471863" y="2420888"/>
            <a:ext cx="69326" cy="7200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1043608" y="4797152"/>
          <a:ext cx="6456441" cy="576064"/>
        </p:xfrm>
        <a:graphic>
          <a:graphicData uri="http://schemas.openxmlformats.org/presentationml/2006/ole">
            <p:oleObj spid="_x0000_s23555" name="Формула" r:id="rId11" imgW="4419360" imgH="393480" progId="Equation.3">
              <p:embed/>
            </p:oleObj>
          </a:graphicData>
        </a:graphic>
      </p:graphicFrame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3707904" y="3789040"/>
          <a:ext cx="1797030" cy="576064"/>
        </p:xfrm>
        <a:graphic>
          <a:graphicData uri="http://schemas.openxmlformats.org/presentationml/2006/ole">
            <p:oleObj spid="_x0000_s23556" name="Формула" r:id="rId12" imgW="1231560" imgH="393480" progId="Equation.3">
              <p:embed/>
            </p:oleObj>
          </a:graphicData>
        </a:graphic>
      </p:graphicFrame>
      <p:sp>
        <p:nvSpPr>
          <p:cNvPr id="75" name="TextBox 74"/>
          <p:cNvSpPr txBox="1"/>
          <p:nvPr/>
        </p:nvSpPr>
        <p:spPr>
          <a:xfrm>
            <a:off x="971600" y="5589240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Ответ:</a:t>
            </a:r>
          </a:p>
        </p:txBody>
      </p:sp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1835696" y="5608290"/>
          <a:ext cx="1447800" cy="371475"/>
        </p:xfrm>
        <a:graphic>
          <a:graphicData uri="http://schemas.openxmlformats.org/presentationml/2006/ole">
            <p:oleObj spid="_x0000_s23557" name="Формула" r:id="rId13" imgW="990360" imgH="253800" progId="Equation.3">
              <p:embed/>
            </p:oleObj>
          </a:graphicData>
        </a:graphic>
      </p:graphicFrame>
      <p:sp>
        <p:nvSpPr>
          <p:cNvPr id="72" name="Равнобедренный треугольник 71">
            <a:hlinkClick r:id="" action="ppaction://hlinkshowjump?jump=previousslide"/>
          </p:cNvPr>
          <p:cNvSpPr/>
          <p:nvPr/>
        </p:nvSpPr>
        <p:spPr>
          <a:xfrm rot="16200000" flipH="1">
            <a:off x="386138" y="6356818"/>
            <a:ext cx="194934" cy="99938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Скругленный прямоугольник 64">
            <a:hlinkClick r:id="rId14" action="ppaction://hlinksldjump"/>
          </p:cNvPr>
          <p:cNvSpPr/>
          <p:nvPr/>
        </p:nvSpPr>
        <p:spPr>
          <a:xfrm>
            <a:off x="3039258" y="6165304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3</a:t>
            </a:r>
            <a:endParaRPr lang="ru-RU" b="1" dirty="0"/>
          </a:p>
        </p:txBody>
      </p:sp>
      <p:sp>
        <p:nvSpPr>
          <p:cNvPr id="70" name="Скругленный прямоугольник 69">
            <a:hlinkClick r:id="rId15" action="ppaction://hlinksldjump"/>
          </p:cNvPr>
          <p:cNvSpPr/>
          <p:nvPr/>
        </p:nvSpPr>
        <p:spPr>
          <a:xfrm>
            <a:off x="3965075" y="6165304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4</a:t>
            </a:r>
            <a:endParaRPr lang="ru-RU" b="1" dirty="0"/>
          </a:p>
        </p:txBody>
      </p:sp>
      <p:sp>
        <p:nvSpPr>
          <p:cNvPr id="76" name="Скругленный прямоугольник 75">
            <a:hlinkClick r:id="rId16" action="ppaction://hlinksldjump"/>
          </p:cNvPr>
          <p:cNvSpPr/>
          <p:nvPr/>
        </p:nvSpPr>
        <p:spPr>
          <a:xfrm>
            <a:off x="4890892" y="6165304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5</a:t>
            </a:r>
            <a:endParaRPr lang="ru-RU" b="1" dirty="0"/>
          </a:p>
        </p:txBody>
      </p:sp>
      <p:sp>
        <p:nvSpPr>
          <p:cNvPr id="77" name="Скругленный прямоугольник 76">
            <a:hlinkClick r:id="rId17" action="ppaction://hlinksldjump"/>
          </p:cNvPr>
          <p:cNvSpPr/>
          <p:nvPr/>
        </p:nvSpPr>
        <p:spPr>
          <a:xfrm>
            <a:off x="2113441" y="6165304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2</a:t>
            </a:r>
            <a:endParaRPr lang="ru-RU" b="1" dirty="0"/>
          </a:p>
        </p:txBody>
      </p:sp>
      <p:sp>
        <p:nvSpPr>
          <p:cNvPr id="78" name="Скругленный прямоугольник 77">
            <a:hlinkClick r:id="rId18" action="ppaction://hlinksldjump"/>
          </p:cNvPr>
          <p:cNvSpPr/>
          <p:nvPr/>
        </p:nvSpPr>
        <p:spPr>
          <a:xfrm>
            <a:off x="5816709" y="6165304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6</a:t>
            </a:r>
            <a:endParaRPr lang="ru-RU" b="1" dirty="0"/>
          </a:p>
        </p:txBody>
      </p:sp>
      <p:sp>
        <p:nvSpPr>
          <p:cNvPr id="79" name="Скругленный прямоугольник 78">
            <a:hlinkClick r:id="rId19" action="ppaction://hlinksldjump"/>
          </p:cNvPr>
          <p:cNvSpPr/>
          <p:nvPr/>
        </p:nvSpPr>
        <p:spPr>
          <a:xfrm>
            <a:off x="1187624" y="6165304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81" name="Скругленный прямоугольник 80">
            <a:hlinkClick r:id="rId20" action="ppaction://hlinksldjump"/>
          </p:cNvPr>
          <p:cNvSpPr/>
          <p:nvPr/>
        </p:nvSpPr>
        <p:spPr>
          <a:xfrm>
            <a:off x="6742526" y="6165304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en-US" b="1" dirty="0" smtClean="0"/>
              <a:t>T</a:t>
            </a:r>
            <a:endParaRPr lang="ru-RU" b="1" dirty="0"/>
          </a:p>
        </p:txBody>
      </p:sp>
      <p:sp>
        <p:nvSpPr>
          <p:cNvPr id="82" name="Скругленный прямоугольник 81"/>
          <p:cNvSpPr/>
          <p:nvPr/>
        </p:nvSpPr>
        <p:spPr>
          <a:xfrm>
            <a:off x="7668344" y="6016439"/>
            <a:ext cx="288032" cy="435468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>
              <a:lnSpc>
                <a:spcPts val="1300"/>
              </a:lnSpc>
            </a:pPr>
            <a:r>
              <a:rPr lang="en-US" b="1" dirty="0" smtClean="0">
                <a:solidFill>
                  <a:srgbClr val="2F5941"/>
                </a:solidFill>
              </a:rPr>
              <a:t>8</a:t>
            </a:r>
            <a:endParaRPr lang="ru-RU" b="1" dirty="0">
              <a:solidFill>
                <a:srgbClr val="2F594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3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6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3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7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1000"/>
                            </p:stCondLst>
                            <p:childTnLst>
                              <p:par>
                                <p:cTn id="2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3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4000"/>
                            </p:stCondLst>
                            <p:childTnLst>
                              <p:par>
                                <p:cTn id="3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3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1000"/>
                            </p:stCondLst>
                            <p:childTnLst>
                              <p:par>
                                <p:cTn id="4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20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3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00"/>
                            </p:stCondLst>
                            <p:childTnLst>
                              <p:par>
                                <p:cTn id="5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38" grpId="0"/>
      <p:bldP spid="74" grpId="0" animBg="1"/>
      <p:bldP spid="67" grpId="1"/>
      <p:bldP spid="69" grpId="0"/>
      <p:bldP spid="69" grpId="1"/>
      <p:bldP spid="73" grpId="0"/>
      <p:bldP spid="7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142844" y="142852"/>
            <a:ext cx="2143140" cy="571504"/>
          </a:xfrm>
          <a:prstGeom prst="roundRect">
            <a:avLst/>
          </a:prstGeom>
          <a:solidFill>
            <a:srgbClr val="2F5941"/>
          </a:solidFill>
          <a:ln w="15875" cmpd="thickThin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/>
              <a:t>Устная работа</a:t>
            </a:r>
            <a:endParaRPr lang="ru-RU" dirty="0"/>
          </a:p>
        </p:txBody>
      </p:sp>
      <p:sp>
        <p:nvSpPr>
          <p:cNvPr id="13" name="Скругленный прямоугольник 12">
            <a:hlinkClick r:id="rId2" action="ppaction://hlinksldjump"/>
          </p:cNvPr>
          <p:cNvSpPr/>
          <p:nvPr/>
        </p:nvSpPr>
        <p:spPr>
          <a:xfrm>
            <a:off x="6858016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14" name="Скругленный прямоугольник 13">
            <a:hlinkClick r:id="rId3" action="ppaction://hlinksldjump"/>
          </p:cNvPr>
          <p:cNvSpPr/>
          <p:nvPr/>
        </p:nvSpPr>
        <p:spPr>
          <a:xfrm>
            <a:off x="4619626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Решение задач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34" name="Скругленный прямоугольник 33">
            <a:hlinkClick r:id="rId4" action="ppaction://hlinksldjump"/>
          </p:cNvPr>
          <p:cNvSpPr/>
          <p:nvPr/>
        </p:nvSpPr>
        <p:spPr>
          <a:xfrm>
            <a:off x="2381235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Проверка </a:t>
            </a:r>
            <a:r>
              <a:rPr lang="ru-RU" dirty="0" err="1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42844" y="642918"/>
            <a:ext cx="8858280" cy="6072230"/>
          </a:xfrm>
          <a:prstGeom prst="rect">
            <a:avLst/>
          </a:prstGeom>
          <a:blipFill>
            <a:blip r:embed="rId5" cstate="print"/>
            <a:tile tx="0" ty="0" sx="100000" sy="100000" flip="none" algn="tl"/>
          </a:blipFill>
          <a:ln w="15875" cmpd="thickThin">
            <a:solidFill>
              <a:srgbClr val="2F59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 descr="Рисунок1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42844" y="642918"/>
            <a:ext cx="8858312" cy="6072230"/>
          </a:xfrm>
          <a:prstGeom prst="rect">
            <a:avLst/>
          </a:prstGeom>
        </p:spPr>
      </p:pic>
      <p:sp>
        <p:nvSpPr>
          <p:cNvPr id="9" name="Скругленный прямоугольник 8"/>
          <p:cNvSpPr/>
          <p:nvPr/>
        </p:nvSpPr>
        <p:spPr>
          <a:xfrm>
            <a:off x="1428728" y="857232"/>
            <a:ext cx="1500198" cy="428628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>
                <a:solidFill>
                  <a:srgbClr val="2F5941"/>
                </a:solidFill>
              </a:rPr>
              <a:t>Задача 1</a:t>
            </a:r>
            <a:endParaRPr lang="ru-RU" b="1" dirty="0">
              <a:solidFill>
                <a:srgbClr val="2F5941"/>
              </a:solidFill>
            </a:endParaRPr>
          </a:p>
        </p:txBody>
      </p:sp>
      <p:sp>
        <p:nvSpPr>
          <p:cNvPr id="10" name="Скругленный прямоугольник 9">
            <a:hlinkClick r:id="rId7" action="ppaction://hlinksldjump"/>
          </p:cNvPr>
          <p:cNvSpPr/>
          <p:nvPr/>
        </p:nvSpPr>
        <p:spPr>
          <a:xfrm>
            <a:off x="3821901" y="857232"/>
            <a:ext cx="1500198" cy="307886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Задача 2</a:t>
            </a:r>
            <a:endParaRPr lang="ru-RU" b="1" dirty="0"/>
          </a:p>
        </p:txBody>
      </p:sp>
      <p:sp>
        <p:nvSpPr>
          <p:cNvPr id="11" name="Скругленный прямоугольник 10">
            <a:hlinkClick r:id="rId8" action="ppaction://hlinksldjump"/>
          </p:cNvPr>
          <p:cNvSpPr/>
          <p:nvPr/>
        </p:nvSpPr>
        <p:spPr>
          <a:xfrm>
            <a:off x="6215074" y="857232"/>
            <a:ext cx="1500198" cy="307886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Задача 3</a:t>
            </a:r>
            <a:endParaRPr lang="ru-RU" b="1" dirty="0"/>
          </a:p>
        </p:txBody>
      </p:sp>
      <p:sp>
        <p:nvSpPr>
          <p:cNvPr id="15" name="Равнобедренный треугольник 14">
            <a:hlinkClick r:id="" action="ppaction://hlinkshowjump?jump=firstslide"/>
          </p:cNvPr>
          <p:cNvSpPr/>
          <p:nvPr/>
        </p:nvSpPr>
        <p:spPr>
          <a:xfrm rot="16200000">
            <a:off x="359539" y="89295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Равнобедренный треугольник 16">
            <a:hlinkClick r:id="" action="ppaction://hlinkshowjump?jump=lastslide"/>
          </p:cNvPr>
          <p:cNvSpPr/>
          <p:nvPr/>
        </p:nvSpPr>
        <p:spPr>
          <a:xfrm rot="5400000" flipH="1">
            <a:off x="8565384" y="89295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Дуга 21"/>
          <p:cNvSpPr/>
          <p:nvPr/>
        </p:nvSpPr>
        <p:spPr>
          <a:xfrm rot="9369794" flipH="1">
            <a:off x="626743" y="701559"/>
            <a:ext cx="896849" cy="1236386"/>
          </a:xfrm>
          <a:prstGeom prst="arc">
            <a:avLst>
              <a:gd name="adj1" fmla="val 17823747"/>
              <a:gd name="adj2" fmla="val 18508331"/>
            </a:avLst>
          </a:prstGeom>
          <a:ln w="25400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3275856" y="1628800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Дано: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 </a:t>
            </a:r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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CBD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=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35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; 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BF=2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см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; AD=3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см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; AF=FC; </a:t>
            </a:r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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CAD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=</a:t>
            </a:r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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ACB.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Найти: 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ADF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;</a:t>
            </a: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FD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;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BC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6" name="Прямоугольник 25">
            <a:hlinkClick r:id="" action="ppaction://hlinkshowjump?jump=nextslide"/>
          </p:cNvPr>
          <p:cNvSpPr/>
          <p:nvPr/>
        </p:nvSpPr>
        <p:spPr>
          <a:xfrm>
            <a:off x="4788024" y="2924944"/>
            <a:ext cx="12057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u="sng" dirty="0" smtClean="0">
                <a:solidFill>
                  <a:schemeClr val="bg1">
                    <a:lumMod val="75000"/>
                  </a:schemeClr>
                </a:solidFill>
                <a:latin typeface="Bookman Old Style" pitchFamily="18" charset="0"/>
              </a:rPr>
              <a:t>Решение</a:t>
            </a:r>
            <a:endParaRPr lang="ru-RU" u="sng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7" name="Равнобедренный треугольник 26">
            <a:hlinkClick r:id="" action="ppaction://hlinkshowjump?jump=nextslide"/>
          </p:cNvPr>
          <p:cNvSpPr/>
          <p:nvPr/>
        </p:nvSpPr>
        <p:spPr>
          <a:xfrm rot="5400000" flipH="1">
            <a:off x="6084168" y="2996952"/>
            <a:ext cx="357190" cy="357190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611560" y="2780928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A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203848" y="12687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C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267744" y="2780928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D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835696" y="1772816"/>
            <a:ext cx="332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F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971600" y="1340768"/>
            <a:ext cx="3561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B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cxnSp>
        <p:nvCxnSpPr>
          <p:cNvPr id="48" name="Прямая соединительная линия 47"/>
          <p:cNvCxnSpPr/>
          <p:nvPr/>
        </p:nvCxnSpPr>
        <p:spPr>
          <a:xfrm flipH="1">
            <a:off x="755576" y="1556792"/>
            <a:ext cx="648072" cy="1224136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1516834" y="2713683"/>
            <a:ext cx="3273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Bookman Old Style" pitchFamily="18" charset="0"/>
              </a:rPr>
              <a:t>3</a:t>
            </a:r>
            <a:endParaRPr lang="ru-RU" sz="1400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65" name="Дуга 64"/>
          <p:cNvSpPr/>
          <p:nvPr/>
        </p:nvSpPr>
        <p:spPr>
          <a:xfrm rot="16923692" flipH="1">
            <a:off x="3021625" y="858231"/>
            <a:ext cx="896849" cy="1236386"/>
          </a:xfrm>
          <a:prstGeom prst="arc">
            <a:avLst>
              <a:gd name="adj1" fmla="val 18057382"/>
              <a:gd name="adj2" fmla="val 18859609"/>
            </a:avLst>
          </a:prstGeom>
          <a:ln w="25400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6" name="Прямая соединительная линия 55"/>
          <p:cNvCxnSpPr/>
          <p:nvPr/>
        </p:nvCxnSpPr>
        <p:spPr>
          <a:xfrm flipH="1">
            <a:off x="2483768" y="1556792"/>
            <a:ext cx="648072" cy="1224136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Дуга 66"/>
          <p:cNvSpPr/>
          <p:nvPr/>
        </p:nvSpPr>
        <p:spPr>
          <a:xfrm rot="9369794" flipH="1">
            <a:off x="632641" y="743174"/>
            <a:ext cx="926045" cy="1236386"/>
          </a:xfrm>
          <a:prstGeom prst="arc">
            <a:avLst>
              <a:gd name="adj1" fmla="val 17823747"/>
              <a:gd name="adj2" fmla="val 18882886"/>
            </a:avLst>
          </a:prstGeom>
          <a:ln w="25400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TextBox 60"/>
          <p:cNvSpPr txBox="1"/>
          <p:nvPr/>
        </p:nvSpPr>
        <p:spPr>
          <a:xfrm>
            <a:off x="1475656" y="1772816"/>
            <a:ext cx="3273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Bookman Old Style" pitchFamily="18" charset="0"/>
              </a:rPr>
              <a:t>2</a:t>
            </a:r>
            <a:endParaRPr lang="ru-RU" sz="1400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>
            <a:off x="1403648" y="1556792"/>
            <a:ext cx="1728192" cy="0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1403648" y="1556792"/>
            <a:ext cx="1080120" cy="1224136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Овал 50"/>
          <p:cNvSpPr/>
          <p:nvPr/>
        </p:nvSpPr>
        <p:spPr>
          <a:xfrm>
            <a:off x="1370314" y="1516315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Дуга 68"/>
          <p:cNvSpPr/>
          <p:nvPr/>
        </p:nvSpPr>
        <p:spPr>
          <a:xfrm rot="7528404" flipH="1">
            <a:off x="-25956" y="2085066"/>
            <a:ext cx="896849" cy="1236386"/>
          </a:xfrm>
          <a:prstGeom prst="arc">
            <a:avLst>
              <a:gd name="adj1" fmla="val 17823747"/>
              <a:gd name="adj2" fmla="val 18508331"/>
            </a:avLst>
          </a:prstGeom>
          <a:ln w="25400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>
            <a:off x="755576" y="2780928"/>
            <a:ext cx="1728192" cy="0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H="1">
            <a:off x="755576" y="1556792"/>
            <a:ext cx="2376264" cy="1224136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Овал 45"/>
          <p:cNvSpPr/>
          <p:nvPr/>
        </p:nvSpPr>
        <p:spPr>
          <a:xfrm>
            <a:off x="3086601" y="1515737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Овал 46"/>
          <p:cNvSpPr/>
          <p:nvPr/>
        </p:nvSpPr>
        <p:spPr>
          <a:xfrm>
            <a:off x="1895229" y="2123330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Овал 41"/>
          <p:cNvSpPr/>
          <p:nvPr/>
        </p:nvSpPr>
        <p:spPr>
          <a:xfrm>
            <a:off x="2438529" y="2723206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Овал 48"/>
          <p:cNvSpPr/>
          <p:nvPr/>
        </p:nvSpPr>
        <p:spPr>
          <a:xfrm>
            <a:off x="729385" y="2723206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4" name="Прямая соединительная линия 63"/>
          <p:cNvCxnSpPr/>
          <p:nvPr/>
        </p:nvCxnSpPr>
        <p:spPr>
          <a:xfrm>
            <a:off x="2517102" y="1823395"/>
            <a:ext cx="72008" cy="7200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2480231" y="1835878"/>
            <a:ext cx="72008" cy="7200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1443478" y="2376874"/>
            <a:ext cx="72008" cy="7200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1408988" y="2391738"/>
            <a:ext cx="72008" cy="7200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Равнобедренный треугольник 44">
            <a:hlinkClick r:id="" action="ppaction://hlinkshowjump?jump=nextslide"/>
          </p:cNvPr>
          <p:cNvSpPr/>
          <p:nvPr/>
        </p:nvSpPr>
        <p:spPr>
          <a:xfrm rot="5400000" flipH="1">
            <a:off x="8576000" y="6356818"/>
            <a:ext cx="194934" cy="99938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3923928" y="6035030"/>
            <a:ext cx="288032" cy="435468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>
                <a:solidFill>
                  <a:srgbClr val="2F5941"/>
                </a:solidFill>
              </a:rPr>
              <a:t>1</a:t>
            </a:r>
            <a:endParaRPr lang="ru-RU" b="1" dirty="0">
              <a:solidFill>
                <a:srgbClr val="2F5941"/>
              </a:solidFill>
            </a:endParaRPr>
          </a:p>
        </p:txBody>
      </p:sp>
      <p:sp>
        <p:nvSpPr>
          <p:cNvPr id="53" name="Скругленный прямоугольник 52">
            <a:hlinkClick r:id="rId9" action="ppaction://hlinksldjump"/>
          </p:cNvPr>
          <p:cNvSpPr/>
          <p:nvPr/>
        </p:nvSpPr>
        <p:spPr>
          <a:xfrm>
            <a:off x="5148064" y="6165304"/>
            <a:ext cx="288000" cy="305194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2</a:t>
            </a:r>
            <a:endParaRPr lang="ru-RU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1000"/>
                            </p:stCondLst>
                            <p:childTnLst>
                              <p:par>
                                <p:cTn id="5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7000"/>
                            </p:stCondLst>
                            <p:childTnLst>
                              <p:par>
                                <p:cTn id="4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000"/>
                            </p:stCondLst>
                            <p:childTnLst>
                              <p:par>
                                <p:cTn id="5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9000"/>
                            </p:stCondLst>
                            <p:childTnLst>
                              <p:par>
                                <p:cTn id="68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0"/>
                            </p:stCondLst>
                            <p:childTnLst>
                              <p:par>
                                <p:cTn id="72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1000"/>
                            </p:stCondLst>
                            <p:childTnLst>
                              <p:par>
                                <p:cTn id="7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2000"/>
                            </p:stCondLst>
                            <p:childTnLst>
                              <p:par>
                                <p:cTn id="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4000"/>
                            </p:stCondLst>
                            <p:childTnLst>
                              <p:par>
                                <p:cTn id="100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2" dur="3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5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7000"/>
                            </p:stCondLst>
                            <p:childTnLst>
                              <p:par>
                                <p:cTn id="10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2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9000"/>
                            </p:stCondLst>
                            <p:childTnLst>
                              <p:par>
                                <p:cTn id="11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1000"/>
                            </p:stCondLst>
                            <p:childTnLst>
                              <p:par>
                                <p:cTn id="12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3000"/>
                            </p:stCondLst>
                            <p:childTnLst>
                              <p:par>
                                <p:cTn id="1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3000"/>
                            </p:stCondLst>
                            <p:childTnLst>
                              <p:par>
                                <p:cTn id="1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5" grpId="0"/>
      <p:bldP spid="26" grpId="0"/>
      <p:bldP spid="27" grpId="0" animBg="1"/>
      <p:bldP spid="32" grpId="0"/>
      <p:bldP spid="33" grpId="0"/>
      <p:bldP spid="35" grpId="0"/>
      <p:bldP spid="36" grpId="0"/>
      <p:bldP spid="39" grpId="0"/>
      <p:bldP spid="62" grpId="0"/>
      <p:bldP spid="65" grpId="0" animBg="1"/>
      <p:bldP spid="67" grpId="0" animBg="1"/>
      <p:bldP spid="61" grpId="0"/>
      <p:bldP spid="51" grpId="0" animBg="1"/>
      <p:bldP spid="69" grpId="0" animBg="1"/>
      <p:bldP spid="46" grpId="0" animBg="1"/>
      <p:bldP spid="47" grpId="0" animBg="1"/>
      <p:bldP spid="42" grpId="0" animBg="1"/>
      <p:bldP spid="4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кругленный прямоугольник 11">
            <a:hlinkClick r:id="rId3" action="ppaction://hlinksldjump"/>
          </p:cNvPr>
          <p:cNvSpPr/>
          <p:nvPr/>
        </p:nvSpPr>
        <p:spPr>
          <a:xfrm>
            <a:off x="6858016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17" name="Скругленный прямоугольник 16">
            <a:hlinkClick r:id="rId4" action="ppaction://hlinksldjump"/>
          </p:cNvPr>
          <p:cNvSpPr/>
          <p:nvPr/>
        </p:nvSpPr>
        <p:spPr>
          <a:xfrm>
            <a:off x="2381235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Проверка </a:t>
            </a:r>
            <a:r>
              <a:rPr lang="ru-RU" dirty="0" err="1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619626" y="142852"/>
            <a:ext cx="2143140" cy="642942"/>
          </a:xfrm>
          <a:prstGeom prst="roundRect">
            <a:avLst/>
          </a:prstGeom>
          <a:solidFill>
            <a:srgbClr val="2F5941"/>
          </a:solidFill>
          <a:ln w="15875" cmpd="thickThin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/>
              <a:t>Решение задач</a:t>
            </a:r>
            <a:endParaRPr lang="ru-RU" dirty="0"/>
          </a:p>
        </p:txBody>
      </p:sp>
      <p:sp>
        <p:nvSpPr>
          <p:cNvPr id="18" name="Скругленный прямоугольник 17">
            <a:hlinkClick r:id="rId5" action="ppaction://hlinksldjump"/>
          </p:cNvPr>
          <p:cNvSpPr/>
          <p:nvPr/>
        </p:nvSpPr>
        <p:spPr>
          <a:xfrm>
            <a:off x="142844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Устная работа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34" name="Скругленный прямоугольник 33">
            <a:hlinkClick r:id="rId6" action="ppaction://hlinksldjump"/>
          </p:cNvPr>
          <p:cNvSpPr/>
          <p:nvPr/>
        </p:nvSpPr>
        <p:spPr>
          <a:xfrm>
            <a:off x="2714612" y="1214422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Проверка </a:t>
            </a:r>
            <a:r>
              <a:rPr lang="ru-RU" dirty="0" err="1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42844" y="642918"/>
            <a:ext cx="8858280" cy="6072230"/>
          </a:xfrm>
          <a:prstGeom prst="rect">
            <a:avLst/>
          </a:prstGeom>
          <a:blipFill>
            <a:blip r:embed="rId7" cstate="print"/>
            <a:tile tx="0" ty="0" sx="100000" sy="100000" flip="none" algn="tl"/>
          </a:blipFill>
          <a:ln w="15875" cmpd="thickThin">
            <a:solidFill>
              <a:srgbClr val="2F59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 descr="Рисунок1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42875" y="639738"/>
            <a:ext cx="8858312" cy="6072230"/>
          </a:xfrm>
          <a:prstGeom prst="rect">
            <a:avLst/>
          </a:prstGeom>
        </p:spPr>
      </p:pic>
      <p:sp>
        <p:nvSpPr>
          <p:cNvPr id="14" name="Равнобедренный треугольник 13">
            <a:hlinkClick r:id="" action="ppaction://hlinkshowjump?jump=firstslide"/>
          </p:cNvPr>
          <p:cNvSpPr/>
          <p:nvPr/>
        </p:nvSpPr>
        <p:spPr>
          <a:xfrm rot="16200000">
            <a:off x="359539" y="89295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Равнобедренный треугольник 18">
            <a:hlinkClick r:id="" action="ppaction://hlinkshowjump?jump=lastslide"/>
          </p:cNvPr>
          <p:cNvSpPr/>
          <p:nvPr/>
        </p:nvSpPr>
        <p:spPr>
          <a:xfrm rot="5400000" flipH="1">
            <a:off x="8565384" y="89295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TextBox 41"/>
          <p:cNvSpPr txBox="1"/>
          <p:nvPr/>
        </p:nvSpPr>
        <p:spPr>
          <a:xfrm>
            <a:off x="3203848" y="1412776"/>
            <a:ext cx="50097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	Точка 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N 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лежит на стороне 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AC 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правильного треугольника 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ABC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.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Найти отношение радиусов окружностей, описанных около треугольников 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ABN 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и 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ABC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, если 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AN:AC=n</a:t>
            </a:r>
            <a:endParaRPr lang="ru-RU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3" name="Прямоугольник 42">
            <a:hlinkClick r:id="" action="ppaction://hlinkshowjump?jump=nextslide"/>
          </p:cNvPr>
          <p:cNvSpPr/>
          <p:nvPr/>
        </p:nvSpPr>
        <p:spPr>
          <a:xfrm>
            <a:off x="4716016" y="3068960"/>
            <a:ext cx="12057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u="sng" dirty="0" smtClean="0">
                <a:solidFill>
                  <a:schemeClr val="bg1">
                    <a:lumMod val="75000"/>
                  </a:schemeClr>
                </a:solidFill>
                <a:latin typeface="Bookman Old Style" pitchFamily="18" charset="0"/>
              </a:rPr>
              <a:t>Решение</a:t>
            </a:r>
            <a:endParaRPr lang="ru-RU" u="sng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339752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7" name="Равнобедренный треугольник 46">
            <a:hlinkClick r:id="" action="ppaction://hlinkshowjump?jump=nextslide"/>
          </p:cNvPr>
          <p:cNvSpPr/>
          <p:nvPr/>
        </p:nvSpPr>
        <p:spPr>
          <a:xfrm rot="5400000" flipH="1">
            <a:off x="4139952" y="5229200"/>
            <a:ext cx="357190" cy="357190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Равнобедренный треугольник 74">
            <a:hlinkClick r:id="" action="ppaction://hlinkshowjump?jump=nextslide"/>
          </p:cNvPr>
          <p:cNvSpPr/>
          <p:nvPr/>
        </p:nvSpPr>
        <p:spPr>
          <a:xfrm rot="5400000" flipH="1">
            <a:off x="8576000" y="6356818"/>
            <a:ext cx="194934" cy="99938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кругленный прямоугольник 31">
            <a:hlinkClick r:id="rId9" action="ppaction://hlinksldjump"/>
          </p:cNvPr>
          <p:cNvSpPr/>
          <p:nvPr/>
        </p:nvSpPr>
        <p:spPr>
          <a:xfrm>
            <a:off x="2642071" y="836712"/>
            <a:ext cx="1500198" cy="307886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Задача 1</a:t>
            </a:r>
            <a:endParaRPr lang="ru-RU" b="1" dirty="0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4864232" y="833075"/>
            <a:ext cx="1500198" cy="428628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>
                <a:solidFill>
                  <a:srgbClr val="2F5941"/>
                </a:solidFill>
              </a:rPr>
              <a:t>Задача 2</a:t>
            </a:r>
            <a:endParaRPr lang="ru-RU" b="1" dirty="0">
              <a:solidFill>
                <a:srgbClr val="2F5941"/>
              </a:solidFill>
            </a:endParaRPr>
          </a:p>
        </p:txBody>
      </p:sp>
      <p:sp>
        <p:nvSpPr>
          <p:cNvPr id="35" name="Равнобедренный треугольник 34"/>
          <p:cNvSpPr/>
          <p:nvPr/>
        </p:nvSpPr>
        <p:spPr>
          <a:xfrm>
            <a:off x="1071538" y="1500174"/>
            <a:ext cx="1574494" cy="1357322"/>
          </a:xfrm>
          <a:prstGeom prst="triangle">
            <a:avLst/>
          </a:prstGeom>
          <a:solidFill>
            <a:srgbClr val="2F594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Овал 35"/>
          <p:cNvSpPr/>
          <p:nvPr/>
        </p:nvSpPr>
        <p:spPr>
          <a:xfrm>
            <a:off x="630997" y="1353687"/>
            <a:ext cx="1540691" cy="1564400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TextBox 36"/>
          <p:cNvSpPr txBox="1"/>
          <p:nvPr/>
        </p:nvSpPr>
        <p:spPr>
          <a:xfrm>
            <a:off x="1714480" y="1142984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B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857224" y="2928934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A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571736" y="2928934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C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571604" y="2928934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N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1" name="Овал 40"/>
          <p:cNvSpPr/>
          <p:nvPr/>
        </p:nvSpPr>
        <p:spPr>
          <a:xfrm>
            <a:off x="928662" y="1500174"/>
            <a:ext cx="1857388" cy="1764519"/>
          </a:xfrm>
          <a:prstGeom prst="ellipse">
            <a:avLst/>
          </a:prstGeom>
          <a:noFill/>
          <a:ln>
            <a:solidFill>
              <a:srgbClr val="FBF3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Овал 43"/>
          <p:cNvSpPr/>
          <p:nvPr/>
        </p:nvSpPr>
        <p:spPr>
          <a:xfrm>
            <a:off x="1040577" y="2795582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Овал 47"/>
          <p:cNvSpPr/>
          <p:nvPr/>
        </p:nvSpPr>
        <p:spPr>
          <a:xfrm>
            <a:off x="2593165" y="2802725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 flipV="1">
            <a:off x="1666852" y="1536637"/>
            <a:ext cx="190560" cy="1309190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Овал 45"/>
          <p:cNvSpPr/>
          <p:nvPr/>
        </p:nvSpPr>
        <p:spPr>
          <a:xfrm>
            <a:off x="1819260" y="1454927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Овал 48"/>
          <p:cNvSpPr/>
          <p:nvPr/>
        </p:nvSpPr>
        <p:spPr>
          <a:xfrm>
            <a:off x="1631577" y="2797595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Прямоугольник 62"/>
          <p:cNvSpPr/>
          <p:nvPr/>
        </p:nvSpPr>
        <p:spPr>
          <a:xfrm>
            <a:off x="683568" y="3430141"/>
            <a:ext cx="75895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indent="-274320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Обозначим сторону треугольника  </a:t>
            </a:r>
            <a:r>
              <a:rPr lang="en-US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ABC</a:t>
            </a:r>
            <a:r>
              <a:rPr lang="ru-RU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i="1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тогда </a:t>
            </a:r>
            <a:r>
              <a:rPr lang="en-US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AN</a:t>
            </a:r>
            <a:r>
              <a:rPr lang="ru-RU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dirty="0" err="1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i="1" dirty="0" err="1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Сторону </a:t>
            </a:r>
            <a:r>
              <a:rPr lang="en-US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BN </a:t>
            </a:r>
            <a:r>
              <a:rPr lang="ru-RU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найдем</a:t>
            </a:r>
            <a:r>
              <a:rPr lang="en-US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теореме косинусов:</a:t>
            </a:r>
            <a:endParaRPr lang="ru-RU" dirty="0">
              <a:solidFill>
                <a:schemeClr val="bg2">
                  <a:lumMod val="9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4" name="Object 6"/>
          <p:cNvGraphicFramePr>
            <a:graphicFrameLocks noChangeAspect="1"/>
          </p:cNvGraphicFramePr>
          <p:nvPr/>
        </p:nvGraphicFramePr>
        <p:xfrm>
          <a:off x="4557142" y="3996680"/>
          <a:ext cx="1728191" cy="418403"/>
        </p:xfrm>
        <a:graphic>
          <a:graphicData uri="http://schemas.openxmlformats.org/presentationml/2006/ole">
            <p:oleObj spid="_x0000_s30723" name="Формула" r:id="rId10" imgW="1663560" imgH="393480" progId="Equation.3">
              <p:embed/>
            </p:oleObj>
          </a:graphicData>
        </a:graphic>
      </p:graphicFrame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750243" y="3958580"/>
          <a:ext cx="3775516" cy="440853"/>
        </p:xfrm>
        <a:graphic>
          <a:graphicData uri="http://schemas.openxmlformats.org/presentationml/2006/ole">
            <p:oleObj spid="_x0000_s30724" name="Формула" r:id="rId11" imgW="2438280" imgH="279360" progId="Equation.3">
              <p:embed/>
            </p:oleObj>
          </a:graphicData>
        </a:graphic>
      </p:graphicFrame>
      <p:sp>
        <p:nvSpPr>
          <p:cNvPr id="77" name="Прямоугольник 76"/>
          <p:cNvSpPr/>
          <p:nvPr/>
        </p:nvSpPr>
        <p:spPr>
          <a:xfrm>
            <a:off x="683568" y="4365104"/>
            <a:ext cx="75895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indent="-274320"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R1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–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радиус окружности, описанной около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ABN.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R2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–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радиус </a:t>
            </a:r>
            <a:r>
              <a:rPr lang="ru-RU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окружности, описанной около </a:t>
            </a:r>
            <a:r>
              <a:rPr lang="ru-RU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ABC.</a:t>
            </a:r>
          </a:p>
          <a:p>
            <a:pPr marL="274320" indent="-274320" fontAlgn="auto">
              <a:spcAft>
                <a:spcPts val="0"/>
              </a:spcAft>
              <a:defRPr/>
            </a:pPr>
            <a:endParaRPr lang="ru-RU" dirty="0" smtClean="0">
              <a:solidFill>
                <a:schemeClr val="bg2">
                  <a:lumMod val="90000"/>
                </a:schemeClr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Применим формулу </a:t>
            </a:r>
            <a:endParaRPr lang="ru-RU" dirty="0" smtClean="0">
              <a:solidFill>
                <a:schemeClr val="bg2">
                  <a:lumMod val="9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0727" name="Object 7"/>
          <p:cNvGraphicFramePr>
            <a:graphicFrameLocks noChangeAspect="1"/>
          </p:cNvGraphicFramePr>
          <p:nvPr/>
        </p:nvGraphicFramePr>
        <p:xfrm>
          <a:off x="3646488" y="5251450"/>
          <a:ext cx="119062" cy="228600"/>
        </p:xfrm>
        <a:graphic>
          <a:graphicData uri="http://schemas.openxmlformats.org/presentationml/2006/ole">
            <p:oleObj spid="_x0000_s30727" name="Формула" r:id="rId12" imgW="114120" imgH="215640" progId="Equation.3">
              <p:embed/>
            </p:oleObj>
          </a:graphicData>
        </a:graphic>
      </p:graphicFrame>
      <p:graphicFrame>
        <p:nvGraphicFramePr>
          <p:cNvPr id="30728" name="Object 8"/>
          <p:cNvGraphicFramePr>
            <a:graphicFrameLocks noChangeAspect="1"/>
          </p:cNvGraphicFramePr>
          <p:nvPr/>
        </p:nvGraphicFramePr>
        <p:xfrm>
          <a:off x="2843808" y="5018509"/>
          <a:ext cx="937950" cy="720080"/>
        </p:xfrm>
        <a:graphic>
          <a:graphicData uri="http://schemas.openxmlformats.org/presentationml/2006/ole">
            <p:oleObj spid="_x0000_s30728" name="Формула" r:id="rId13" imgW="520560" imgH="393480" progId="Equation.3">
              <p:embed/>
            </p:oleObj>
          </a:graphicData>
        </a:graphic>
      </p:graphicFrame>
      <p:sp>
        <p:nvSpPr>
          <p:cNvPr id="53" name="Скругленный прямоугольник 52"/>
          <p:cNvSpPr/>
          <p:nvPr/>
        </p:nvSpPr>
        <p:spPr>
          <a:xfrm>
            <a:off x="3059832" y="6021288"/>
            <a:ext cx="288032" cy="435468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>
                <a:solidFill>
                  <a:srgbClr val="2F5941"/>
                </a:solidFill>
              </a:rPr>
              <a:t>1</a:t>
            </a:r>
            <a:endParaRPr lang="ru-RU" b="1" dirty="0">
              <a:solidFill>
                <a:srgbClr val="2F5941"/>
              </a:solidFill>
            </a:endParaRPr>
          </a:p>
        </p:txBody>
      </p:sp>
      <p:sp>
        <p:nvSpPr>
          <p:cNvPr id="54" name="Скругленный прямоугольник 53">
            <a:hlinkClick r:id="rId14" action="ppaction://hlinksldjump"/>
          </p:cNvPr>
          <p:cNvSpPr/>
          <p:nvPr/>
        </p:nvSpPr>
        <p:spPr>
          <a:xfrm>
            <a:off x="4464004" y="6151562"/>
            <a:ext cx="288000" cy="305194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2</a:t>
            </a:r>
            <a:endParaRPr lang="ru-RU" b="1" dirty="0"/>
          </a:p>
        </p:txBody>
      </p:sp>
      <p:sp>
        <p:nvSpPr>
          <p:cNvPr id="55" name="Скругленный прямоугольник 54">
            <a:hlinkClick r:id="rId15" action="ppaction://hlinksldjump"/>
          </p:cNvPr>
          <p:cNvSpPr/>
          <p:nvPr/>
        </p:nvSpPr>
        <p:spPr>
          <a:xfrm>
            <a:off x="5868144" y="6170153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3</a:t>
            </a:r>
            <a:endParaRPr lang="ru-RU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7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000"/>
                            </p:stCondLst>
                            <p:childTnLst>
                              <p:par>
                                <p:cTn id="3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8000"/>
                            </p:stCondLst>
                            <p:childTnLst>
                              <p:par>
                                <p:cTn id="42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0"/>
                            </p:stCondLst>
                            <p:childTnLst>
                              <p:par>
                                <p:cTn id="4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1000"/>
                            </p:stCondLst>
                            <p:childTnLst>
                              <p:par>
                                <p:cTn id="5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2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3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4000"/>
                            </p:stCondLst>
                            <p:childTnLst>
                              <p:par>
                                <p:cTn id="6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0"/>
                            </p:stCondLst>
                            <p:childTnLst>
                              <p:par>
                                <p:cTn id="7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60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8000"/>
                            </p:stCondLst>
                            <p:childTnLst>
                              <p:par>
                                <p:cTn id="8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9000"/>
                            </p:stCondLst>
                            <p:childTnLst>
                              <p:par>
                                <p:cTn id="8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3" grpId="0"/>
      <p:bldP spid="47" grpId="0" animBg="1"/>
      <p:bldP spid="35" grpId="0" animBg="1"/>
      <p:bldP spid="36" grpId="0" animBg="1"/>
      <p:bldP spid="37" grpId="0"/>
      <p:bldP spid="38" grpId="0"/>
      <p:bldP spid="39" grpId="0"/>
      <p:bldP spid="40" grpId="0"/>
      <p:bldP spid="41" grpId="0" animBg="1"/>
      <p:bldP spid="44" grpId="0" animBg="1"/>
      <p:bldP spid="48" grpId="0" animBg="1"/>
      <p:bldP spid="46" grpId="0" animBg="1"/>
      <p:bldP spid="49" grpId="0" animBg="1"/>
      <p:bldP spid="63" grpId="0"/>
      <p:bldP spid="7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кругленный прямоугольник 11">
            <a:hlinkClick r:id="rId3" action="ppaction://hlinksldjump"/>
          </p:cNvPr>
          <p:cNvSpPr/>
          <p:nvPr/>
        </p:nvSpPr>
        <p:spPr>
          <a:xfrm>
            <a:off x="6858016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17" name="Скругленный прямоугольник 16">
            <a:hlinkClick r:id="rId4" action="ppaction://hlinksldjump"/>
          </p:cNvPr>
          <p:cNvSpPr/>
          <p:nvPr/>
        </p:nvSpPr>
        <p:spPr>
          <a:xfrm>
            <a:off x="2381235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Проверка </a:t>
            </a:r>
            <a:r>
              <a:rPr lang="ru-RU" dirty="0" err="1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619626" y="142852"/>
            <a:ext cx="2143140" cy="642942"/>
          </a:xfrm>
          <a:prstGeom prst="roundRect">
            <a:avLst/>
          </a:prstGeom>
          <a:solidFill>
            <a:srgbClr val="2F5941"/>
          </a:solidFill>
          <a:ln w="15875" cmpd="thickThin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/>
              <a:t>Решение задач</a:t>
            </a:r>
            <a:endParaRPr lang="ru-RU" dirty="0"/>
          </a:p>
        </p:txBody>
      </p:sp>
      <p:sp>
        <p:nvSpPr>
          <p:cNvPr id="18" name="Скругленный прямоугольник 17">
            <a:hlinkClick r:id="rId5" action="ppaction://hlinksldjump"/>
          </p:cNvPr>
          <p:cNvSpPr/>
          <p:nvPr/>
        </p:nvSpPr>
        <p:spPr>
          <a:xfrm>
            <a:off x="142844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Устная работа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34" name="Скругленный прямоугольник 33">
            <a:hlinkClick r:id="rId6" action="ppaction://hlinksldjump"/>
          </p:cNvPr>
          <p:cNvSpPr/>
          <p:nvPr/>
        </p:nvSpPr>
        <p:spPr>
          <a:xfrm>
            <a:off x="2714612" y="1214422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Проверка </a:t>
            </a:r>
            <a:r>
              <a:rPr lang="ru-RU" dirty="0" err="1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42844" y="642918"/>
            <a:ext cx="8858280" cy="6072230"/>
          </a:xfrm>
          <a:prstGeom prst="rect">
            <a:avLst/>
          </a:prstGeom>
          <a:blipFill>
            <a:blip r:embed="rId7" cstate="print"/>
            <a:tile tx="0" ty="0" sx="100000" sy="100000" flip="none" algn="tl"/>
          </a:blipFill>
          <a:ln w="15875" cmpd="thickThin">
            <a:solidFill>
              <a:srgbClr val="2F59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 descr="Рисунок1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42875" y="639738"/>
            <a:ext cx="8858312" cy="6072230"/>
          </a:xfrm>
          <a:prstGeom prst="rect">
            <a:avLst/>
          </a:prstGeom>
        </p:spPr>
      </p:pic>
      <p:sp>
        <p:nvSpPr>
          <p:cNvPr id="14" name="Равнобедренный треугольник 13">
            <a:hlinkClick r:id="" action="ppaction://hlinkshowjump?jump=firstslide"/>
          </p:cNvPr>
          <p:cNvSpPr/>
          <p:nvPr/>
        </p:nvSpPr>
        <p:spPr>
          <a:xfrm rot="16200000">
            <a:off x="359539" y="89295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Равнобедренный треугольник 18">
            <a:hlinkClick r:id="" action="ppaction://hlinkshowjump?jump=lastslide"/>
          </p:cNvPr>
          <p:cNvSpPr/>
          <p:nvPr/>
        </p:nvSpPr>
        <p:spPr>
          <a:xfrm rot="5400000" flipH="1">
            <a:off x="8565384" y="89295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TextBox 41"/>
          <p:cNvSpPr txBox="1"/>
          <p:nvPr/>
        </p:nvSpPr>
        <p:spPr>
          <a:xfrm>
            <a:off x="899592" y="1412776"/>
            <a:ext cx="73140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Около всякого треугольника можно описать окружность, и притом только одну.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339752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7" name="Равнобедренный треугольник 46">
            <a:hlinkClick r:id="" action="ppaction://hlinkshowjump?jump=nextslide"/>
          </p:cNvPr>
          <p:cNvSpPr/>
          <p:nvPr/>
        </p:nvSpPr>
        <p:spPr>
          <a:xfrm rot="5400000" flipH="1">
            <a:off x="6948264" y="5301208"/>
            <a:ext cx="357190" cy="357190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Равнобедренный треугольник 74">
            <a:hlinkClick r:id="" action="ppaction://hlinkshowjump?jump=nextslide"/>
          </p:cNvPr>
          <p:cNvSpPr/>
          <p:nvPr/>
        </p:nvSpPr>
        <p:spPr>
          <a:xfrm rot="5400000" flipH="1">
            <a:off x="8576000" y="6356818"/>
            <a:ext cx="194934" cy="99938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3" name="Равнобедренный треугольник 82">
            <a:hlinkClick r:id="" action="ppaction://hlinkshowjump?jump=previousslide"/>
          </p:cNvPr>
          <p:cNvSpPr/>
          <p:nvPr/>
        </p:nvSpPr>
        <p:spPr>
          <a:xfrm rot="16200000" flipH="1">
            <a:off x="386138" y="6356818"/>
            <a:ext cx="194934" cy="99938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кругленный прямоугольник 31">
            <a:hlinkClick r:id="rId9" action="ppaction://hlinksldjump"/>
          </p:cNvPr>
          <p:cNvSpPr/>
          <p:nvPr/>
        </p:nvSpPr>
        <p:spPr>
          <a:xfrm>
            <a:off x="2642071" y="836712"/>
            <a:ext cx="1500198" cy="307886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Задача 1</a:t>
            </a:r>
            <a:endParaRPr lang="ru-RU" b="1" dirty="0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4864232" y="833075"/>
            <a:ext cx="1500198" cy="428628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>
                <a:solidFill>
                  <a:srgbClr val="2F5941"/>
                </a:solidFill>
              </a:rPr>
              <a:t>Задача 2</a:t>
            </a:r>
            <a:endParaRPr lang="ru-RU" b="1" dirty="0">
              <a:solidFill>
                <a:srgbClr val="2F5941"/>
              </a:solidFill>
            </a:endParaRPr>
          </a:p>
        </p:txBody>
      </p:sp>
      <p:graphicFrame>
        <p:nvGraphicFramePr>
          <p:cNvPr id="30727" name="Object 7"/>
          <p:cNvGraphicFramePr>
            <a:graphicFrameLocks noChangeAspect="1"/>
          </p:cNvGraphicFramePr>
          <p:nvPr/>
        </p:nvGraphicFramePr>
        <p:xfrm>
          <a:off x="3646488" y="5251450"/>
          <a:ext cx="119062" cy="228600"/>
        </p:xfrm>
        <a:graphic>
          <a:graphicData uri="http://schemas.openxmlformats.org/presentationml/2006/ole">
            <p:oleObj spid="_x0000_s31749" name="Формула" r:id="rId10" imgW="114120" imgH="215640" progId="Equation.3">
              <p:embed/>
            </p:oleObj>
          </a:graphicData>
        </a:graphic>
      </p:graphicFrame>
      <p:graphicFrame>
        <p:nvGraphicFramePr>
          <p:cNvPr id="30728" name="Object 8"/>
          <p:cNvGraphicFramePr>
            <a:graphicFrameLocks noChangeAspect="1"/>
          </p:cNvGraphicFramePr>
          <p:nvPr/>
        </p:nvGraphicFramePr>
        <p:xfrm>
          <a:off x="899592" y="4555950"/>
          <a:ext cx="2033587" cy="674688"/>
        </p:xfrm>
        <a:graphic>
          <a:graphicData uri="http://schemas.openxmlformats.org/presentationml/2006/ole">
            <p:oleObj spid="_x0000_s31750" name="Формула" r:id="rId11" imgW="1206360" imgH="393480" progId="Equation.3">
              <p:embed/>
            </p:oleObj>
          </a:graphicData>
        </a:graphic>
      </p:graphicFrame>
      <p:sp>
        <p:nvSpPr>
          <p:cNvPr id="52" name="TextBox 51"/>
          <p:cNvSpPr txBox="1"/>
          <p:nvPr/>
        </p:nvSpPr>
        <p:spPr>
          <a:xfrm>
            <a:off x="899592" y="1985662"/>
            <a:ext cx="73140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Центр окружности, описанной около треугольника, лежит на пересечении перпендикуляров, восстановленных из середин сторон этого треугольника.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899592" y="2835548"/>
            <a:ext cx="73140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Радиус </a:t>
            </a:r>
            <a:r>
              <a:rPr lang="en-US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окружности, описанной около треугольника, по его сторонам и полупериметру вычисляется по формуле: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4" name="Объект 53"/>
          <p:cNvGraphicFramePr>
            <a:graphicFrameLocks noChangeAspect="1"/>
          </p:cNvGraphicFramePr>
          <p:nvPr/>
        </p:nvGraphicFramePr>
        <p:xfrm>
          <a:off x="899592" y="3408435"/>
          <a:ext cx="6017812" cy="648072"/>
        </p:xfrm>
        <a:graphic>
          <a:graphicData uri="http://schemas.openxmlformats.org/presentationml/2006/ole">
            <p:oleObj spid="_x0000_s31751" name="Формула" r:id="rId12" imgW="4127400" imgH="444240" progId="Equation.3">
              <p:embed/>
            </p:oleObj>
          </a:graphicData>
        </a:graphic>
      </p:graphicFrame>
      <p:sp>
        <p:nvSpPr>
          <p:cNvPr id="55" name="TextBox 54"/>
          <p:cNvSpPr txBox="1"/>
          <p:nvPr/>
        </p:nvSpPr>
        <p:spPr>
          <a:xfrm>
            <a:off x="899592" y="3983063"/>
            <a:ext cx="73140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Также радиус </a:t>
            </a:r>
            <a:r>
              <a:rPr lang="en-US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окружности, описанной около треугольника, может быть вычислен по формулам: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899592" y="5157192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en-US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–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площадь треугольника</a:t>
            </a:r>
            <a:r>
              <a:rPr lang="ru-RU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, </a:t>
            </a:r>
          </a:p>
          <a:p>
            <a:pPr algn="just"/>
            <a:r>
              <a:rPr lang="en-US" i="1" dirty="0" err="1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</a:t>
            </a:r>
            <a:r>
              <a:rPr lang="en-US" i="1" baseline="-25000" dirty="0" err="1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</a:t>
            </a:r>
            <a:r>
              <a:rPr lang="en-US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–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высота, проведенная из вершины С.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Скругленный прямоугольник 26">
            <a:hlinkClick r:id="rId13" action="ppaction://hlinksldjump"/>
          </p:cNvPr>
          <p:cNvSpPr/>
          <p:nvPr/>
        </p:nvSpPr>
        <p:spPr>
          <a:xfrm>
            <a:off x="5868144" y="6170153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3</a:t>
            </a:r>
            <a:endParaRPr lang="ru-RU" b="1" dirty="0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4463972" y="6021288"/>
            <a:ext cx="288032" cy="435468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>
                <a:solidFill>
                  <a:srgbClr val="2F5941"/>
                </a:solidFill>
              </a:rPr>
              <a:t>2</a:t>
            </a:r>
            <a:endParaRPr lang="ru-RU" b="1" dirty="0">
              <a:solidFill>
                <a:srgbClr val="2F5941"/>
              </a:solidFill>
            </a:endParaRPr>
          </a:p>
        </p:txBody>
      </p:sp>
      <p:sp>
        <p:nvSpPr>
          <p:cNvPr id="29" name="Скругленный прямоугольник 28">
            <a:hlinkClick r:id="rId14" action="ppaction://hlinksldjump"/>
          </p:cNvPr>
          <p:cNvSpPr/>
          <p:nvPr/>
        </p:nvSpPr>
        <p:spPr>
          <a:xfrm>
            <a:off x="3059832" y="6151562"/>
            <a:ext cx="288000" cy="305194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1</a:t>
            </a:r>
            <a:endParaRPr lang="ru-RU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9000"/>
                            </p:stCondLst>
                            <p:childTnLst>
                              <p:par>
                                <p:cTn id="2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20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7" grpId="0" animBg="1"/>
      <p:bldP spid="52" grpId="0"/>
      <p:bldP spid="53" grpId="0"/>
      <p:bldP spid="55" grpId="0"/>
      <p:bldP spid="5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кругленный прямоугольник 11">
            <a:hlinkClick r:id="rId3" action="ppaction://hlinksldjump"/>
          </p:cNvPr>
          <p:cNvSpPr/>
          <p:nvPr/>
        </p:nvSpPr>
        <p:spPr>
          <a:xfrm>
            <a:off x="6858016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17" name="Скругленный прямоугольник 16">
            <a:hlinkClick r:id="rId4" action="ppaction://hlinksldjump"/>
          </p:cNvPr>
          <p:cNvSpPr/>
          <p:nvPr/>
        </p:nvSpPr>
        <p:spPr>
          <a:xfrm>
            <a:off x="2381235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Проверка </a:t>
            </a:r>
            <a:r>
              <a:rPr lang="ru-RU" dirty="0" err="1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619626" y="142852"/>
            <a:ext cx="2143140" cy="642942"/>
          </a:xfrm>
          <a:prstGeom prst="roundRect">
            <a:avLst/>
          </a:prstGeom>
          <a:solidFill>
            <a:srgbClr val="2F5941"/>
          </a:solidFill>
          <a:ln w="15875" cmpd="thickThin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/>
              <a:t>Решение задач</a:t>
            </a:r>
            <a:endParaRPr lang="ru-RU" dirty="0"/>
          </a:p>
        </p:txBody>
      </p:sp>
      <p:sp>
        <p:nvSpPr>
          <p:cNvPr id="18" name="Скругленный прямоугольник 17">
            <a:hlinkClick r:id="rId5" action="ppaction://hlinksldjump"/>
          </p:cNvPr>
          <p:cNvSpPr/>
          <p:nvPr/>
        </p:nvSpPr>
        <p:spPr>
          <a:xfrm>
            <a:off x="142844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Устная работа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34" name="Скругленный прямоугольник 33">
            <a:hlinkClick r:id="rId6" action="ppaction://hlinksldjump"/>
          </p:cNvPr>
          <p:cNvSpPr/>
          <p:nvPr/>
        </p:nvSpPr>
        <p:spPr>
          <a:xfrm>
            <a:off x="2714612" y="1214422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Проверка </a:t>
            </a:r>
            <a:r>
              <a:rPr lang="ru-RU" dirty="0" err="1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42844" y="642918"/>
            <a:ext cx="8858280" cy="6072230"/>
          </a:xfrm>
          <a:prstGeom prst="rect">
            <a:avLst/>
          </a:prstGeom>
          <a:blipFill>
            <a:blip r:embed="rId7" cstate="print"/>
            <a:tile tx="0" ty="0" sx="100000" sy="100000" flip="none" algn="tl"/>
          </a:blipFill>
          <a:ln w="15875" cmpd="thickThin">
            <a:solidFill>
              <a:srgbClr val="2F59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 descr="Рисунок1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42875" y="639738"/>
            <a:ext cx="8858312" cy="6072230"/>
          </a:xfrm>
          <a:prstGeom prst="rect">
            <a:avLst/>
          </a:prstGeom>
        </p:spPr>
      </p:pic>
      <p:sp>
        <p:nvSpPr>
          <p:cNvPr id="14" name="Равнобедренный треугольник 13">
            <a:hlinkClick r:id="" action="ppaction://hlinkshowjump?jump=firstslide"/>
          </p:cNvPr>
          <p:cNvSpPr/>
          <p:nvPr/>
        </p:nvSpPr>
        <p:spPr>
          <a:xfrm rot="16200000">
            <a:off x="359539" y="89295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Равнобедренный треугольник 18">
            <a:hlinkClick r:id="" action="ppaction://hlinkshowjump?jump=lastslide"/>
          </p:cNvPr>
          <p:cNvSpPr/>
          <p:nvPr/>
        </p:nvSpPr>
        <p:spPr>
          <a:xfrm rot="5400000" flipH="1">
            <a:off x="8565384" y="89295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TextBox 44"/>
          <p:cNvSpPr txBox="1"/>
          <p:nvPr/>
        </p:nvSpPr>
        <p:spPr>
          <a:xfrm>
            <a:off x="2339752" y="11247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83" name="Равнобедренный треугольник 82">
            <a:hlinkClick r:id="" action="ppaction://hlinkshowjump?jump=previousslide"/>
          </p:cNvPr>
          <p:cNvSpPr/>
          <p:nvPr/>
        </p:nvSpPr>
        <p:spPr>
          <a:xfrm rot="16200000" flipH="1">
            <a:off x="386138" y="6356818"/>
            <a:ext cx="194934" cy="99938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кругленный прямоугольник 31">
            <a:hlinkClick r:id="rId9" action="ppaction://hlinksldjump"/>
          </p:cNvPr>
          <p:cNvSpPr/>
          <p:nvPr/>
        </p:nvSpPr>
        <p:spPr>
          <a:xfrm>
            <a:off x="2642071" y="836712"/>
            <a:ext cx="1500198" cy="307886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Задача 1</a:t>
            </a:r>
            <a:endParaRPr lang="ru-RU" b="1" dirty="0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4864232" y="833075"/>
            <a:ext cx="1500198" cy="428628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>
                <a:solidFill>
                  <a:srgbClr val="2F5941"/>
                </a:solidFill>
              </a:rPr>
              <a:t>Задача 2</a:t>
            </a:r>
            <a:endParaRPr lang="ru-RU" b="1" dirty="0">
              <a:solidFill>
                <a:srgbClr val="2F5941"/>
              </a:solidFill>
            </a:endParaRPr>
          </a:p>
        </p:txBody>
      </p:sp>
      <p:sp>
        <p:nvSpPr>
          <p:cNvPr id="35" name="Равнобедренный треугольник 34"/>
          <p:cNvSpPr/>
          <p:nvPr/>
        </p:nvSpPr>
        <p:spPr>
          <a:xfrm>
            <a:off x="1071538" y="1500174"/>
            <a:ext cx="1574494" cy="1357322"/>
          </a:xfrm>
          <a:prstGeom prst="triangle">
            <a:avLst/>
          </a:prstGeom>
          <a:solidFill>
            <a:srgbClr val="2F594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TextBox 36"/>
          <p:cNvSpPr txBox="1"/>
          <p:nvPr/>
        </p:nvSpPr>
        <p:spPr>
          <a:xfrm>
            <a:off x="1714480" y="1142984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B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857224" y="2928934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A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571736" y="2928934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C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571604" y="2928934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N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1" name="Овал 40"/>
          <p:cNvSpPr/>
          <p:nvPr/>
        </p:nvSpPr>
        <p:spPr>
          <a:xfrm>
            <a:off x="928662" y="1500174"/>
            <a:ext cx="1857388" cy="1764519"/>
          </a:xfrm>
          <a:prstGeom prst="ellipse">
            <a:avLst/>
          </a:prstGeom>
          <a:noFill/>
          <a:ln>
            <a:solidFill>
              <a:srgbClr val="FBF3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Овал 47"/>
          <p:cNvSpPr/>
          <p:nvPr/>
        </p:nvSpPr>
        <p:spPr>
          <a:xfrm>
            <a:off x="2593165" y="2802725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 flipV="1">
            <a:off x="1666852" y="1536637"/>
            <a:ext cx="190560" cy="1309190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Прямоугольник 76"/>
          <p:cNvSpPr/>
          <p:nvPr/>
        </p:nvSpPr>
        <p:spPr>
          <a:xfrm>
            <a:off x="2987824" y="1772816"/>
            <a:ext cx="23042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indent="-274320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Применяя формулу </a:t>
            </a:r>
            <a:endParaRPr lang="ru-RU" dirty="0" smtClean="0">
              <a:solidFill>
                <a:schemeClr val="bg2">
                  <a:lumMod val="9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0727" name="Object 7"/>
          <p:cNvGraphicFramePr>
            <a:graphicFrameLocks noChangeAspect="1"/>
          </p:cNvGraphicFramePr>
          <p:nvPr/>
        </p:nvGraphicFramePr>
        <p:xfrm>
          <a:off x="3646488" y="5251450"/>
          <a:ext cx="119062" cy="228600"/>
        </p:xfrm>
        <a:graphic>
          <a:graphicData uri="http://schemas.openxmlformats.org/presentationml/2006/ole">
            <p:oleObj spid="_x0000_s32773" name="Формула" r:id="rId10" imgW="114120" imgH="215640" progId="Equation.3">
              <p:embed/>
            </p:oleObj>
          </a:graphicData>
        </a:graphic>
      </p:graphicFrame>
      <p:graphicFrame>
        <p:nvGraphicFramePr>
          <p:cNvPr id="30728" name="Object 8"/>
          <p:cNvGraphicFramePr>
            <a:graphicFrameLocks noChangeAspect="1"/>
          </p:cNvGraphicFramePr>
          <p:nvPr/>
        </p:nvGraphicFramePr>
        <p:xfrm>
          <a:off x="5292080" y="1628801"/>
          <a:ext cx="1008112" cy="720080"/>
        </p:xfrm>
        <a:graphic>
          <a:graphicData uri="http://schemas.openxmlformats.org/presentationml/2006/ole">
            <p:oleObj spid="_x0000_s32774" name="Формула" r:id="rId11" imgW="520560" imgH="393480" progId="Equation.3">
              <p:embed/>
            </p:oleObj>
          </a:graphicData>
        </a:graphic>
      </p:graphicFrame>
      <p:sp>
        <p:nvSpPr>
          <p:cNvPr id="51" name="Прямоугольник 50"/>
          <p:cNvSpPr/>
          <p:nvPr/>
        </p:nvSpPr>
        <p:spPr>
          <a:xfrm>
            <a:off x="2987824" y="2132856"/>
            <a:ext cx="15121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indent="-274320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получим, что  </a:t>
            </a:r>
            <a:endParaRPr lang="ru-RU" dirty="0" smtClean="0">
              <a:solidFill>
                <a:schemeClr val="bg2">
                  <a:lumMod val="9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2775" name="Object 7"/>
          <p:cNvGraphicFramePr>
            <a:graphicFrameLocks noChangeAspect="1"/>
          </p:cNvGraphicFramePr>
          <p:nvPr/>
        </p:nvGraphicFramePr>
        <p:xfrm>
          <a:off x="3059832" y="2564904"/>
          <a:ext cx="4049712" cy="744538"/>
        </p:xfrm>
        <a:graphic>
          <a:graphicData uri="http://schemas.openxmlformats.org/presentationml/2006/ole">
            <p:oleObj spid="_x0000_s32775" name="Формула" r:id="rId12" imgW="2463480" imgH="444240" progId="Equation.3">
              <p:embed/>
            </p:oleObj>
          </a:graphicData>
        </a:graphic>
      </p:graphicFrame>
      <p:sp>
        <p:nvSpPr>
          <p:cNvPr id="52" name="Прямоугольник 51"/>
          <p:cNvSpPr/>
          <p:nvPr/>
        </p:nvSpPr>
        <p:spPr>
          <a:xfrm>
            <a:off x="971599" y="3356992"/>
            <a:ext cx="735938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indent="-274320" algn="just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Если у треугольников равны высоты, то их площади относятся как основания. А так как </a:t>
            </a:r>
            <a:r>
              <a:rPr lang="ru-RU" sz="1400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ABN</a:t>
            </a:r>
            <a:r>
              <a:rPr lang="ru-RU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и </a:t>
            </a:r>
            <a:r>
              <a:rPr lang="ru-RU" sz="1400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 </a:t>
            </a:r>
            <a:r>
              <a:rPr lang="ru-RU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имеют общую высоту, проведенную из вершины </a:t>
            </a:r>
            <a:r>
              <a:rPr lang="en-US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</a:t>
            </a:r>
            <a:r>
              <a:rPr lang="ru-RU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,  то их площади относятся как длины оснований:  </a:t>
            </a:r>
            <a:endParaRPr lang="ru-RU" dirty="0" smtClean="0">
              <a:solidFill>
                <a:schemeClr val="bg2">
                  <a:lumMod val="9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2776" name="Object 8"/>
          <p:cNvGraphicFramePr>
            <a:graphicFrameLocks noChangeAspect="1"/>
          </p:cNvGraphicFramePr>
          <p:nvPr/>
        </p:nvGraphicFramePr>
        <p:xfrm>
          <a:off x="2430463" y="4221163"/>
          <a:ext cx="1984375" cy="319087"/>
        </p:xfrm>
        <a:graphic>
          <a:graphicData uri="http://schemas.openxmlformats.org/presentationml/2006/ole">
            <p:oleObj spid="_x0000_s32776" name="Формула" r:id="rId13" imgW="1206360" imgH="190440" progId="Equation.3">
              <p:embed/>
            </p:oleObj>
          </a:graphicData>
        </a:graphic>
      </p:graphicFrame>
      <p:sp>
        <p:nvSpPr>
          <p:cNvPr id="54" name="Прямоугольник 53"/>
          <p:cNvSpPr/>
          <p:nvPr/>
        </p:nvSpPr>
        <p:spPr>
          <a:xfrm>
            <a:off x="971599" y="4437112"/>
            <a:ext cx="61206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indent="-274320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Подставляя выражения для площадей, получим: </a:t>
            </a:r>
            <a:endParaRPr lang="ru-RU" dirty="0" smtClean="0">
              <a:solidFill>
                <a:schemeClr val="bg2">
                  <a:lumMod val="9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2778" name="Object 10"/>
          <p:cNvGraphicFramePr>
            <a:graphicFrameLocks noChangeAspect="1"/>
          </p:cNvGraphicFramePr>
          <p:nvPr/>
        </p:nvGraphicFramePr>
        <p:xfrm>
          <a:off x="1115616" y="4797152"/>
          <a:ext cx="4070350" cy="744538"/>
        </p:xfrm>
        <a:graphic>
          <a:graphicData uri="http://schemas.openxmlformats.org/presentationml/2006/ole">
            <p:oleObj spid="_x0000_s32778" name="Формула" r:id="rId14" imgW="2476440" imgH="444240" progId="Equation.3">
              <p:embed/>
            </p:oleObj>
          </a:graphicData>
        </a:graphic>
      </p:graphicFrame>
      <p:graphicFrame>
        <p:nvGraphicFramePr>
          <p:cNvPr id="32779" name="Object 11"/>
          <p:cNvGraphicFramePr>
            <a:graphicFrameLocks noChangeAspect="1"/>
          </p:cNvGraphicFramePr>
          <p:nvPr/>
        </p:nvGraphicFramePr>
        <p:xfrm>
          <a:off x="1907704" y="5589240"/>
          <a:ext cx="1752600" cy="658812"/>
        </p:xfrm>
        <a:graphic>
          <a:graphicData uri="http://schemas.openxmlformats.org/presentationml/2006/ole">
            <p:oleObj spid="_x0000_s32779" name="Формула" r:id="rId15" imgW="1066680" imgH="393480" progId="Equation.3">
              <p:embed/>
            </p:oleObj>
          </a:graphicData>
        </a:graphic>
      </p:graphicFrame>
      <p:sp>
        <p:nvSpPr>
          <p:cNvPr id="55" name="Прямоугольник 54"/>
          <p:cNvSpPr/>
          <p:nvPr/>
        </p:nvSpPr>
        <p:spPr>
          <a:xfrm>
            <a:off x="971601" y="5718398"/>
            <a:ext cx="9361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indent="-274320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Ответ: </a:t>
            </a:r>
            <a:endParaRPr lang="ru-RU" dirty="0" smtClean="0">
              <a:solidFill>
                <a:schemeClr val="bg2">
                  <a:lumMod val="9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Скругленный прямоугольник 41">
            <a:hlinkClick r:id="rId16" action="ppaction://hlinksldjump"/>
          </p:cNvPr>
          <p:cNvSpPr/>
          <p:nvPr/>
        </p:nvSpPr>
        <p:spPr>
          <a:xfrm>
            <a:off x="4463988" y="6151562"/>
            <a:ext cx="288000" cy="305194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2</a:t>
            </a:r>
            <a:endParaRPr lang="ru-RU" b="1" dirty="0"/>
          </a:p>
        </p:txBody>
      </p:sp>
      <p:sp>
        <p:nvSpPr>
          <p:cNvPr id="43" name="Скругленный прямоугольник 42">
            <a:hlinkClick r:id="rId17" action="ppaction://hlinksldjump"/>
          </p:cNvPr>
          <p:cNvSpPr/>
          <p:nvPr/>
        </p:nvSpPr>
        <p:spPr>
          <a:xfrm>
            <a:off x="3059832" y="6151562"/>
            <a:ext cx="288000" cy="305194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5868144" y="6021288"/>
            <a:ext cx="288032" cy="435468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>
                <a:solidFill>
                  <a:srgbClr val="2F5941"/>
                </a:solidFill>
              </a:rPr>
              <a:t>3</a:t>
            </a:r>
            <a:endParaRPr lang="ru-RU" b="1" dirty="0">
              <a:solidFill>
                <a:srgbClr val="2F5941"/>
              </a:solidFill>
            </a:endParaRPr>
          </a:p>
        </p:txBody>
      </p:sp>
      <p:sp>
        <p:nvSpPr>
          <p:cNvPr id="47" name="Овал 46"/>
          <p:cNvSpPr/>
          <p:nvPr/>
        </p:nvSpPr>
        <p:spPr>
          <a:xfrm>
            <a:off x="630997" y="1353687"/>
            <a:ext cx="1540691" cy="1564400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Овал 45"/>
          <p:cNvSpPr/>
          <p:nvPr/>
        </p:nvSpPr>
        <p:spPr>
          <a:xfrm>
            <a:off x="1819260" y="1454927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Овал 48"/>
          <p:cNvSpPr/>
          <p:nvPr/>
        </p:nvSpPr>
        <p:spPr>
          <a:xfrm>
            <a:off x="1631577" y="2797595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Овал 43"/>
          <p:cNvSpPr/>
          <p:nvPr/>
        </p:nvSpPr>
        <p:spPr>
          <a:xfrm>
            <a:off x="1040577" y="2795582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9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8000"/>
                            </p:stCondLst>
                            <p:childTnLst>
                              <p:par>
                                <p:cTn id="4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27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27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2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9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0"/>
                            </p:stCondLst>
                            <p:childTnLst>
                              <p:par>
                                <p:cTn id="5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27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27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2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1000"/>
                            </p:stCondLst>
                            <p:childTnLst>
                              <p:par>
                                <p:cTn id="5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1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  <p:bldP spid="77" grpId="1"/>
      <p:bldP spid="51" grpId="0"/>
      <p:bldP spid="51" grpId="1"/>
      <p:bldP spid="52" grpId="0"/>
      <p:bldP spid="54" grpId="0"/>
      <p:bldP spid="55" grpId="0"/>
      <p:bldP spid="4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Скругленный прямоугольник 35">
            <a:hlinkClick r:id="rId2" action="ppaction://hlinksldjump"/>
          </p:cNvPr>
          <p:cNvSpPr/>
          <p:nvPr/>
        </p:nvSpPr>
        <p:spPr>
          <a:xfrm>
            <a:off x="2383188" y="21534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Проверка </a:t>
            </a:r>
            <a:r>
              <a:rPr lang="ru-RU" dirty="0" err="1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6868542" y="116632"/>
            <a:ext cx="2143140" cy="571504"/>
          </a:xfrm>
          <a:prstGeom prst="roundRect">
            <a:avLst/>
          </a:prstGeom>
          <a:solidFill>
            <a:srgbClr val="2F5941"/>
          </a:solidFill>
          <a:ln w="15875" cmpd="thickThin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ru-RU" dirty="0" smtClean="0"/>
              <a:t>Д</a:t>
            </a:r>
            <a:r>
              <a:rPr lang="en-US" dirty="0" smtClean="0"/>
              <a:t>/</a:t>
            </a:r>
            <a:r>
              <a:rPr lang="ru-RU" dirty="0" err="1" smtClean="0"/>
              <a:t>з</a:t>
            </a:r>
            <a:endParaRPr lang="ru-RU" dirty="0"/>
          </a:p>
        </p:txBody>
      </p:sp>
      <p:sp>
        <p:nvSpPr>
          <p:cNvPr id="20" name="Скругленный прямоугольник 19">
            <a:hlinkClick r:id="rId3" action="ppaction://hlinksldjump"/>
          </p:cNvPr>
          <p:cNvSpPr/>
          <p:nvPr/>
        </p:nvSpPr>
        <p:spPr>
          <a:xfrm>
            <a:off x="4619626" y="214164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Решение задач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18" name="Скругленный прямоугольник 17">
            <a:hlinkClick r:id="rId4" action="ppaction://hlinksldjump"/>
          </p:cNvPr>
          <p:cNvSpPr/>
          <p:nvPr/>
        </p:nvSpPr>
        <p:spPr>
          <a:xfrm>
            <a:off x="142844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Устная работа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34" name="Скругленный прямоугольник 33">
            <a:hlinkClick r:id="rId5" action="ppaction://hlinksldjump"/>
          </p:cNvPr>
          <p:cNvSpPr/>
          <p:nvPr/>
        </p:nvSpPr>
        <p:spPr>
          <a:xfrm>
            <a:off x="2714612" y="1214422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Проверка </a:t>
            </a:r>
            <a:r>
              <a:rPr lang="ru-RU" dirty="0" err="1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42844" y="642918"/>
            <a:ext cx="8858280" cy="6072230"/>
          </a:xfrm>
          <a:prstGeom prst="rect">
            <a:avLst/>
          </a:prstGeom>
          <a:blipFill>
            <a:blip r:embed="rId6" cstate="print"/>
            <a:tile tx="0" ty="0" sx="100000" sy="100000" flip="none" algn="tl"/>
          </a:blipFill>
          <a:ln w="15875" cmpd="thickThin">
            <a:solidFill>
              <a:srgbClr val="2F59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 descr="Рисунок1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43220" y="639738"/>
            <a:ext cx="8858312" cy="6072230"/>
          </a:xfrm>
          <a:prstGeom prst="rect">
            <a:avLst/>
          </a:prstGeom>
        </p:spPr>
      </p:pic>
      <p:sp>
        <p:nvSpPr>
          <p:cNvPr id="9" name="Скругленный прямоугольник 8"/>
          <p:cNvSpPr/>
          <p:nvPr/>
        </p:nvSpPr>
        <p:spPr>
          <a:xfrm>
            <a:off x="2643174" y="857232"/>
            <a:ext cx="1500198" cy="428628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>
                <a:solidFill>
                  <a:srgbClr val="2F5941"/>
                </a:solidFill>
              </a:rPr>
              <a:t>Задача 1</a:t>
            </a:r>
            <a:endParaRPr lang="ru-RU" b="1" dirty="0">
              <a:solidFill>
                <a:srgbClr val="2F5941"/>
              </a:solidFill>
            </a:endParaRPr>
          </a:p>
        </p:txBody>
      </p:sp>
      <p:sp>
        <p:nvSpPr>
          <p:cNvPr id="10" name="Скругленный прямоугольник 9">
            <a:hlinkClick r:id="rId8" action="ppaction://hlinksldjump"/>
          </p:cNvPr>
          <p:cNvSpPr/>
          <p:nvPr/>
        </p:nvSpPr>
        <p:spPr>
          <a:xfrm>
            <a:off x="4857752" y="857232"/>
            <a:ext cx="1500198" cy="307886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Задача 2</a:t>
            </a:r>
            <a:endParaRPr lang="ru-RU" b="1" dirty="0"/>
          </a:p>
        </p:txBody>
      </p:sp>
      <p:sp>
        <p:nvSpPr>
          <p:cNvPr id="12" name="Равнобедренный треугольник 11">
            <a:hlinkClick r:id="" action="ppaction://hlinkshowjump?jump=firstslide"/>
          </p:cNvPr>
          <p:cNvSpPr/>
          <p:nvPr/>
        </p:nvSpPr>
        <p:spPr>
          <a:xfrm rot="16200000">
            <a:off x="359539" y="89295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внобедренный треугольник 12">
            <a:hlinkClick r:id="" action="ppaction://hlinkshowjump?jump=lastslide"/>
          </p:cNvPr>
          <p:cNvSpPr/>
          <p:nvPr/>
        </p:nvSpPr>
        <p:spPr>
          <a:xfrm rot="5400000" flipH="1">
            <a:off x="8565384" y="89295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857488" y="1447616"/>
            <a:ext cx="53869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	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Трапеция 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ABCD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 вписана в окружность. Найти среднюю линию трапеции, если ее большее основание 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AD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 равно 15, синус 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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BAC 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равен 1/3, синус 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ABD 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равен 5/9.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2" name="Прямоугольник 21">
            <a:hlinkClick r:id="" action="ppaction://hlinkshowjump?jump=nextslide"/>
          </p:cNvPr>
          <p:cNvSpPr/>
          <p:nvPr/>
        </p:nvSpPr>
        <p:spPr>
          <a:xfrm>
            <a:off x="4788024" y="2924944"/>
            <a:ext cx="12057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u="sng" dirty="0" smtClean="0">
                <a:solidFill>
                  <a:schemeClr val="bg1">
                    <a:lumMod val="75000"/>
                  </a:schemeClr>
                </a:solidFill>
                <a:latin typeface="Bookman Old Style" pitchFamily="18" charset="0"/>
              </a:rPr>
              <a:t>Решение</a:t>
            </a:r>
            <a:endParaRPr lang="ru-RU" u="sng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187624" y="3861048"/>
            <a:ext cx="54292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>
              <a:solidFill>
                <a:srgbClr val="FBF3C4"/>
              </a:solidFill>
              <a:latin typeface="+mn-lt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24696" y="2113808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M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02038" y="2924944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A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483768" y="2924944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D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7" name="Равнобедренный треугольник 46">
            <a:hlinkClick r:id="" action="ppaction://hlinkshowjump?jump=nextslide"/>
          </p:cNvPr>
          <p:cNvSpPr/>
          <p:nvPr/>
        </p:nvSpPr>
        <p:spPr>
          <a:xfrm rot="5400000" flipH="1">
            <a:off x="6084168" y="2996952"/>
            <a:ext cx="357190" cy="357190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 flipH="1">
            <a:off x="1403648" y="1772816"/>
            <a:ext cx="648072" cy="0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1119468" y="1412198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B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35" name="Равнобедренный треугольник 34">
            <a:hlinkClick r:id="" action="ppaction://hlinkshowjump?jump=nextslide"/>
          </p:cNvPr>
          <p:cNvSpPr/>
          <p:nvPr/>
        </p:nvSpPr>
        <p:spPr>
          <a:xfrm rot="5400000" flipH="1">
            <a:off x="8576000" y="6356818"/>
            <a:ext cx="194934" cy="99938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TextBox 40"/>
          <p:cNvSpPr txBox="1"/>
          <p:nvPr/>
        </p:nvSpPr>
        <p:spPr>
          <a:xfrm>
            <a:off x="1989236" y="1412776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C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cxnSp>
        <p:nvCxnSpPr>
          <p:cNvPr id="57" name="Прямая соединительная линия 56"/>
          <p:cNvCxnSpPr/>
          <p:nvPr/>
        </p:nvCxnSpPr>
        <p:spPr>
          <a:xfrm flipH="1" flipV="1">
            <a:off x="943028" y="2970761"/>
            <a:ext cx="1584176" cy="10102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2051720" y="1772816"/>
            <a:ext cx="487389" cy="1212231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/>
          <p:nvPr/>
        </p:nvCxnSpPr>
        <p:spPr>
          <a:xfrm flipH="1">
            <a:off x="1187624" y="2348880"/>
            <a:ext cx="1080120" cy="1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Овал 47"/>
          <p:cNvSpPr/>
          <p:nvPr/>
        </p:nvSpPr>
        <p:spPr>
          <a:xfrm>
            <a:off x="827584" y="1700808"/>
            <a:ext cx="1828778" cy="1730139"/>
          </a:xfrm>
          <a:prstGeom prst="ellipse">
            <a:avLst/>
          </a:prstGeom>
          <a:noFill/>
          <a:ln>
            <a:solidFill>
              <a:srgbClr val="FBF3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Овал 75"/>
          <p:cNvSpPr/>
          <p:nvPr/>
        </p:nvSpPr>
        <p:spPr>
          <a:xfrm>
            <a:off x="2234980" y="2295920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TextBox 83"/>
          <p:cNvSpPr txBox="1"/>
          <p:nvPr/>
        </p:nvSpPr>
        <p:spPr>
          <a:xfrm>
            <a:off x="2267744" y="2123564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N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1475656" y="2924944"/>
            <a:ext cx="576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 </a:t>
            </a:r>
            <a:r>
              <a:rPr lang="en-US" sz="1400" dirty="0" smtClean="0">
                <a:solidFill>
                  <a:schemeClr val="bg1"/>
                </a:solidFill>
                <a:latin typeface="Bookman Old Style" pitchFamily="18" charset="0"/>
              </a:rPr>
              <a:t>15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1024558" y="2415555"/>
            <a:ext cx="288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</a:t>
            </a:r>
            <a:endParaRPr lang="ru-RU" sz="1400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1269157" y="1895976"/>
            <a:ext cx="288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</a:t>
            </a:r>
            <a:endParaRPr lang="ru-RU" sz="1400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101" name="Дуга 100"/>
          <p:cNvSpPr/>
          <p:nvPr/>
        </p:nvSpPr>
        <p:spPr>
          <a:xfrm rot="18363270">
            <a:off x="972484" y="2629945"/>
            <a:ext cx="159570" cy="255435"/>
          </a:xfrm>
          <a:prstGeom prst="arc">
            <a:avLst>
              <a:gd name="adj1" fmla="val 19723952"/>
              <a:gd name="adj2" fmla="val 2836051"/>
            </a:avLst>
          </a:prstGeom>
          <a:ln w="25400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2" name="Дуга 101"/>
          <p:cNvSpPr/>
          <p:nvPr/>
        </p:nvSpPr>
        <p:spPr>
          <a:xfrm rot="13838569" flipH="1">
            <a:off x="1248104" y="1246731"/>
            <a:ext cx="504056" cy="792088"/>
          </a:xfrm>
          <a:prstGeom prst="arc">
            <a:avLst>
              <a:gd name="adj1" fmla="val 17622411"/>
              <a:gd name="adj2" fmla="val 19731574"/>
            </a:avLst>
          </a:prstGeom>
          <a:ln w="25400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6" name="Прямая соединительная линия 55"/>
          <p:cNvCxnSpPr/>
          <p:nvPr/>
        </p:nvCxnSpPr>
        <p:spPr>
          <a:xfrm>
            <a:off x="1403648" y="1772816"/>
            <a:ext cx="1135461" cy="1204510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H="1">
            <a:off x="947790" y="1772816"/>
            <a:ext cx="455858" cy="1202129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 flipV="1">
            <a:off x="952552" y="1772816"/>
            <a:ext cx="1099168" cy="1190803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Овал 88"/>
          <p:cNvSpPr/>
          <p:nvPr/>
        </p:nvSpPr>
        <p:spPr>
          <a:xfrm>
            <a:off x="899592" y="2924944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/>
          <p:cNvSpPr/>
          <p:nvPr/>
        </p:nvSpPr>
        <p:spPr>
          <a:xfrm>
            <a:off x="2501583" y="2932087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Овал 41"/>
          <p:cNvSpPr/>
          <p:nvPr/>
        </p:nvSpPr>
        <p:spPr>
          <a:xfrm>
            <a:off x="1156671" y="2298301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Овал 43"/>
          <p:cNvSpPr/>
          <p:nvPr/>
        </p:nvSpPr>
        <p:spPr>
          <a:xfrm>
            <a:off x="1370884" y="1710332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3" name="Овал 82"/>
          <p:cNvSpPr/>
          <p:nvPr/>
        </p:nvSpPr>
        <p:spPr>
          <a:xfrm>
            <a:off x="2015427" y="1710332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3923928" y="6035030"/>
            <a:ext cx="288032" cy="435468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>
                <a:solidFill>
                  <a:srgbClr val="2F5941"/>
                </a:solidFill>
              </a:rPr>
              <a:t>1</a:t>
            </a:r>
            <a:endParaRPr lang="ru-RU" b="1" dirty="0">
              <a:solidFill>
                <a:srgbClr val="2F5941"/>
              </a:solidFill>
            </a:endParaRPr>
          </a:p>
        </p:txBody>
      </p:sp>
      <p:sp>
        <p:nvSpPr>
          <p:cNvPr id="46" name="Скругленный прямоугольник 45">
            <a:hlinkClick r:id="rId9" action="ppaction://hlinksldjump"/>
          </p:cNvPr>
          <p:cNvSpPr/>
          <p:nvPr/>
        </p:nvSpPr>
        <p:spPr>
          <a:xfrm>
            <a:off x="5148064" y="6165304"/>
            <a:ext cx="288000" cy="305194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2</a:t>
            </a:r>
            <a:endParaRPr lang="ru-RU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0"/>
                            </p:stCondLst>
                            <p:childTnLst>
                              <p:par>
                                <p:cTn id="3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000"/>
                            </p:stCondLst>
                            <p:childTnLst>
                              <p:par>
                                <p:cTn id="3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7000"/>
                            </p:stCondLst>
                            <p:childTnLst>
                              <p:par>
                                <p:cTn id="4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800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8000"/>
                            </p:stCondLst>
                            <p:childTnLst>
                              <p:par>
                                <p:cTn id="54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0"/>
                            </p:stCondLst>
                            <p:childTnLst>
                              <p:par>
                                <p:cTn id="58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2000"/>
                            </p:stCondLst>
                            <p:childTnLst>
                              <p:par>
                                <p:cTn id="6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3000"/>
                            </p:stCondLst>
                            <p:childTnLst>
                              <p:par>
                                <p:cTn id="7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40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4000"/>
                            </p:stCondLst>
                            <p:childTnLst>
                              <p:par>
                                <p:cTn id="82" presetID="1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40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4000"/>
                            </p:stCondLst>
                            <p:childTnLst>
                              <p:par>
                                <p:cTn id="88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4500"/>
                            </p:stCondLst>
                            <p:childTnLst>
                              <p:par>
                                <p:cTn id="9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4500"/>
                            </p:stCondLst>
                            <p:childTnLst>
                              <p:par>
                                <p:cTn id="9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6500"/>
                            </p:stCondLst>
                            <p:childTnLst>
                              <p:par>
                                <p:cTn id="10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2" grpId="0"/>
      <p:bldP spid="21" grpId="0"/>
      <p:bldP spid="30" grpId="0"/>
      <p:bldP spid="32" grpId="0"/>
      <p:bldP spid="33" grpId="0"/>
      <p:bldP spid="47" grpId="0" animBg="1"/>
      <p:bldP spid="90" grpId="0"/>
      <p:bldP spid="41" grpId="0"/>
      <p:bldP spid="48" grpId="0" animBg="1"/>
      <p:bldP spid="76" grpId="0" animBg="1"/>
      <p:bldP spid="84" grpId="0"/>
      <p:bldP spid="98" grpId="0"/>
      <p:bldP spid="99" grpId="0"/>
      <p:bldP spid="100" grpId="0"/>
      <p:bldP spid="101" grpId="0" animBg="1"/>
      <p:bldP spid="102" grpId="0" animBg="1"/>
      <p:bldP spid="89" grpId="0" animBg="1"/>
      <p:bldP spid="43" grpId="0" animBg="1"/>
      <p:bldP spid="42" grpId="0" animBg="1"/>
      <p:bldP spid="44" grpId="0" animBg="1"/>
      <p:bldP spid="8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Скругленный прямоугольник 35">
            <a:hlinkClick r:id="rId3" action="ppaction://hlinksldjump"/>
          </p:cNvPr>
          <p:cNvSpPr/>
          <p:nvPr/>
        </p:nvSpPr>
        <p:spPr>
          <a:xfrm>
            <a:off x="2383188" y="21534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Проверка </a:t>
            </a:r>
            <a:r>
              <a:rPr lang="ru-RU" dirty="0" err="1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6868542" y="116632"/>
            <a:ext cx="2143140" cy="571504"/>
          </a:xfrm>
          <a:prstGeom prst="roundRect">
            <a:avLst/>
          </a:prstGeom>
          <a:solidFill>
            <a:srgbClr val="2F5941"/>
          </a:solidFill>
          <a:ln w="15875" cmpd="thickThin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ru-RU" dirty="0" smtClean="0"/>
              <a:t>Д</a:t>
            </a:r>
            <a:r>
              <a:rPr lang="en-US" dirty="0" smtClean="0"/>
              <a:t>/</a:t>
            </a:r>
            <a:r>
              <a:rPr lang="ru-RU" dirty="0" err="1" smtClean="0"/>
              <a:t>з</a:t>
            </a:r>
            <a:endParaRPr lang="ru-RU" dirty="0"/>
          </a:p>
        </p:txBody>
      </p:sp>
      <p:sp>
        <p:nvSpPr>
          <p:cNvPr id="20" name="Скругленный прямоугольник 19">
            <a:hlinkClick r:id="rId4" action="ppaction://hlinksldjump"/>
          </p:cNvPr>
          <p:cNvSpPr/>
          <p:nvPr/>
        </p:nvSpPr>
        <p:spPr>
          <a:xfrm>
            <a:off x="4619626" y="214164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Решение задач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18" name="Скругленный прямоугольник 17">
            <a:hlinkClick r:id="rId5" action="ppaction://hlinksldjump"/>
          </p:cNvPr>
          <p:cNvSpPr/>
          <p:nvPr/>
        </p:nvSpPr>
        <p:spPr>
          <a:xfrm>
            <a:off x="142844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Устная работа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34" name="Скругленный прямоугольник 33">
            <a:hlinkClick r:id="rId6" action="ppaction://hlinksldjump"/>
          </p:cNvPr>
          <p:cNvSpPr/>
          <p:nvPr/>
        </p:nvSpPr>
        <p:spPr>
          <a:xfrm>
            <a:off x="2714612" y="1214422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Проверка </a:t>
            </a:r>
            <a:r>
              <a:rPr lang="ru-RU" dirty="0" err="1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42844" y="642918"/>
            <a:ext cx="8858280" cy="6072230"/>
          </a:xfrm>
          <a:prstGeom prst="rect">
            <a:avLst/>
          </a:prstGeom>
          <a:blipFill>
            <a:blip r:embed="rId7" cstate="print"/>
            <a:tile tx="0" ty="0" sx="100000" sy="100000" flip="none" algn="tl"/>
          </a:blipFill>
          <a:ln w="15875" cmpd="thickThin">
            <a:solidFill>
              <a:srgbClr val="2F59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 descr="Рисунок1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43220" y="636775"/>
            <a:ext cx="8858312" cy="6072230"/>
          </a:xfrm>
          <a:prstGeom prst="rect">
            <a:avLst/>
          </a:prstGeom>
        </p:spPr>
      </p:pic>
      <p:sp>
        <p:nvSpPr>
          <p:cNvPr id="9" name="Скругленный прямоугольник 8"/>
          <p:cNvSpPr/>
          <p:nvPr/>
        </p:nvSpPr>
        <p:spPr>
          <a:xfrm>
            <a:off x="2643174" y="857232"/>
            <a:ext cx="1500198" cy="428628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>
                <a:solidFill>
                  <a:srgbClr val="2F5941"/>
                </a:solidFill>
              </a:rPr>
              <a:t>Задача 1</a:t>
            </a:r>
            <a:endParaRPr lang="ru-RU" b="1" dirty="0">
              <a:solidFill>
                <a:srgbClr val="2F5941"/>
              </a:solidFill>
            </a:endParaRPr>
          </a:p>
        </p:txBody>
      </p:sp>
      <p:sp>
        <p:nvSpPr>
          <p:cNvPr id="10" name="Скругленный прямоугольник 9">
            <a:hlinkClick r:id="rId9" action="ppaction://hlinksldjump"/>
          </p:cNvPr>
          <p:cNvSpPr/>
          <p:nvPr/>
        </p:nvSpPr>
        <p:spPr>
          <a:xfrm>
            <a:off x="4857752" y="857232"/>
            <a:ext cx="1500198" cy="307886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Задача 2</a:t>
            </a:r>
            <a:endParaRPr lang="ru-RU" b="1" dirty="0"/>
          </a:p>
        </p:txBody>
      </p:sp>
      <p:sp>
        <p:nvSpPr>
          <p:cNvPr id="12" name="Равнобедренный треугольник 11">
            <a:hlinkClick r:id="" action="ppaction://hlinkshowjump?jump=firstslide"/>
          </p:cNvPr>
          <p:cNvSpPr/>
          <p:nvPr/>
        </p:nvSpPr>
        <p:spPr>
          <a:xfrm rot="16200000">
            <a:off x="359539" y="89295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внобедренный треугольник 12">
            <a:hlinkClick r:id="" action="ppaction://hlinkshowjump?jump=lastslide"/>
          </p:cNvPr>
          <p:cNvSpPr/>
          <p:nvPr/>
        </p:nvSpPr>
        <p:spPr>
          <a:xfrm rot="5400000" flipH="1">
            <a:off x="8565384" y="89295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1187624" y="3861048"/>
            <a:ext cx="54292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>
              <a:solidFill>
                <a:srgbClr val="FBF3C4"/>
              </a:solidFill>
              <a:latin typeface="+mn-lt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24696" y="2113808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M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02038" y="2924944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A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483768" y="2924944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D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 flipH="1">
            <a:off x="1403648" y="1772816"/>
            <a:ext cx="648072" cy="0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1119468" y="1412198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B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989236" y="1412776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C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cxnSp>
        <p:nvCxnSpPr>
          <p:cNvPr id="57" name="Прямая соединительная линия 56"/>
          <p:cNvCxnSpPr/>
          <p:nvPr/>
        </p:nvCxnSpPr>
        <p:spPr>
          <a:xfrm flipH="1" flipV="1">
            <a:off x="943028" y="2970761"/>
            <a:ext cx="1584176" cy="10102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2051720" y="1772816"/>
            <a:ext cx="487389" cy="1212231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/>
          <p:nvPr/>
        </p:nvCxnSpPr>
        <p:spPr>
          <a:xfrm flipH="1">
            <a:off x="1187624" y="2348880"/>
            <a:ext cx="1080120" cy="1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Овал 47"/>
          <p:cNvSpPr/>
          <p:nvPr/>
        </p:nvSpPr>
        <p:spPr>
          <a:xfrm>
            <a:off x="827584" y="1700808"/>
            <a:ext cx="1828778" cy="1730139"/>
          </a:xfrm>
          <a:prstGeom prst="ellipse">
            <a:avLst/>
          </a:prstGeom>
          <a:noFill/>
          <a:ln>
            <a:solidFill>
              <a:srgbClr val="FBF3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Овал 75"/>
          <p:cNvSpPr/>
          <p:nvPr/>
        </p:nvSpPr>
        <p:spPr>
          <a:xfrm>
            <a:off x="2234980" y="2295920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TextBox 83"/>
          <p:cNvSpPr txBox="1"/>
          <p:nvPr/>
        </p:nvSpPr>
        <p:spPr>
          <a:xfrm>
            <a:off x="2267744" y="2123564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N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1475656" y="2924944"/>
            <a:ext cx="576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 </a:t>
            </a:r>
            <a:r>
              <a:rPr lang="en-US" sz="1400" dirty="0" smtClean="0">
                <a:solidFill>
                  <a:schemeClr val="bg1"/>
                </a:solidFill>
                <a:latin typeface="Bookman Old Style" pitchFamily="18" charset="0"/>
              </a:rPr>
              <a:t>15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1024558" y="2415555"/>
            <a:ext cx="288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</a:t>
            </a:r>
            <a:endParaRPr lang="ru-RU" sz="1400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1269157" y="1895976"/>
            <a:ext cx="288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</a:t>
            </a:r>
            <a:endParaRPr lang="ru-RU" sz="1400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101" name="Дуга 100"/>
          <p:cNvSpPr/>
          <p:nvPr/>
        </p:nvSpPr>
        <p:spPr>
          <a:xfrm rot="18363270">
            <a:off x="972484" y="2629945"/>
            <a:ext cx="159570" cy="255435"/>
          </a:xfrm>
          <a:prstGeom prst="arc">
            <a:avLst>
              <a:gd name="adj1" fmla="val 19723952"/>
              <a:gd name="adj2" fmla="val 2836051"/>
            </a:avLst>
          </a:prstGeom>
          <a:ln w="25400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2" name="Дуга 101"/>
          <p:cNvSpPr/>
          <p:nvPr/>
        </p:nvSpPr>
        <p:spPr>
          <a:xfrm rot="13838569" flipH="1">
            <a:off x="1248104" y="1246731"/>
            <a:ext cx="504056" cy="792088"/>
          </a:xfrm>
          <a:prstGeom prst="arc">
            <a:avLst>
              <a:gd name="adj1" fmla="val 17622411"/>
              <a:gd name="adj2" fmla="val 19731574"/>
            </a:avLst>
          </a:prstGeom>
          <a:ln w="25400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6" name="Прямая соединительная линия 55"/>
          <p:cNvCxnSpPr/>
          <p:nvPr/>
        </p:nvCxnSpPr>
        <p:spPr>
          <a:xfrm>
            <a:off x="1403648" y="1772816"/>
            <a:ext cx="1135461" cy="1204510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H="1">
            <a:off x="947790" y="1772816"/>
            <a:ext cx="455858" cy="1202129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 flipV="1">
            <a:off x="952552" y="1772816"/>
            <a:ext cx="1099168" cy="1190803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Овал 88"/>
          <p:cNvSpPr/>
          <p:nvPr/>
        </p:nvSpPr>
        <p:spPr>
          <a:xfrm>
            <a:off x="899592" y="2924944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/>
          <p:cNvSpPr/>
          <p:nvPr/>
        </p:nvSpPr>
        <p:spPr>
          <a:xfrm>
            <a:off x="2501583" y="2932087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Овал 41"/>
          <p:cNvSpPr/>
          <p:nvPr/>
        </p:nvSpPr>
        <p:spPr>
          <a:xfrm>
            <a:off x="1156671" y="2298301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Овал 43"/>
          <p:cNvSpPr/>
          <p:nvPr/>
        </p:nvSpPr>
        <p:spPr>
          <a:xfrm>
            <a:off x="1370884" y="1710332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3" name="Овал 82"/>
          <p:cNvSpPr/>
          <p:nvPr/>
        </p:nvSpPr>
        <p:spPr>
          <a:xfrm>
            <a:off x="2015427" y="1710332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4860032" y="1844824"/>
            <a:ext cx="12923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bg1">
                    <a:lumMod val="75000"/>
                  </a:schemeClr>
                </a:solidFill>
                <a:latin typeface="Bookman Old Style" pitchFamily="18" charset="0"/>
              </a:rPr>
              <a:t>Решение</a:t>
            </a:r>
            <a:endParaRPr lang="ru-RU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987824" y="2348880"/>
            <a:ext cx="53285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Средняя линия трапеции равна</a:t>
            </a:r>
          </a:p>
          <a:p>
            <a:pPr algn="just"/>
            <a:endParaRPr lang="en-US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Для нахождения средней линии надо найти длину основания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BC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.</a:t>
            </a:r>
          </a:p>
        </p:txBody>
      </p:sp>
      <p:graphicFrame>
        <p:nvGraphicFramePr>
          <p:cNvPr id="50" name="Объект 49"/>
          <p:cNvGraphicFramePr>
            <a:graphicFrameLocks noChangeAspect="1"/>
          </p:cNvGraphicFramePr>
          <p:nvPr/>
        </p:nvGraphicFramePr>
        <p:xfrm>
          <a:off x="6228184" y="2281064"/>
          <a:ext cx="1440160" cy="531488"/>
        </p:xfrm>
        <a:graphic>
          <a:graphicData uri="http://schemas.openxmlformats.org/presentationml/2006/ole">
            <p:oleObj spid="_x0000_s36866" name="Формула" r:id="rId10" imgW="1066680" imgH="393480" progId="Equation.3">
              <p:embed/>
            </p:oleObj>
          </a:graphicData>
        </a:graphic>
      </p:graphicFrame>
      <p:sp>
        <p:nvSpPr>
          <p:cNvPr id="51" name="TextBox 50"/>
          <p:cNvSpPr txBox="1"/>
          <p:nvPr/>
        </p:nvSpPr>
        <p:spPr>
          <a:xfrm>
            <a:off x="928167" y="357301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Используя свойства вписанных и центральных углов окружности, а также радиус описанной окружности 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R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, выразим:</a:t>
            </a:r>
          </a:p>
        </p:txBody>
      </p:sp>
      <p:graphicFrame>
        <p:nvGraphicFramePr>
          <p:cNvPr id="52" name="Объект 51"/>
          <p:cNvGraphicFramePr>
            <a:graphicFrameLocks noChangeAspect="1"/>
          </p:cNvGraphicFramePr>
          <p:nvPr/>
        </p:nvGraphicFramePr>
        <p:xfrm>
          <a:off x="971600" y="4221088"/>
          <a:ext cx="3960440" cy="310622"/>
        </p:xfrm>
        <a:graphic>
          <a:graphicData uri="http://schemas.openxmlformats.org/presentationml/2006/ole">
            <p:oleObj spid="_x0000_s36867" name="Формула" r:id="rId11" imgW="2133360" imgH="203040" progId="Equation.3">
              <p:embed/>
            </p:oleObj>
          </a:graphicData>
        </a:graphic>
      </p:graphicFrame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971600" y="4581128"/>
          <a:ext cx="5092700" cy="642938"/>
        </p:xfrm>
        <a:graphic>
          <a:graphicData uri="http://schemas.openxmlformats.org/presentationml/2006/ole">
            <p:oleObj spid="_x0000_s36868" name="Формула" r:id="rId12" imgW="2743200" imgH="419040" progId="Equation.3">
              <p:embed/>
            </p:oleObj>
          </a:graphicData>
        </a:graphic>
      </p:graphicFrame>
      <p:sp>
        <p:nvSpPr>
          <p:cNvPr id="53" name="TextBox 52"/>
          <p:cNvSpPr txBox="1"/>
          <p:nvPr/>
        </p:nvSpPr>
        <p:spPr>
          <a:xfrm>
            <a:off x="971600" y="5282158"/>
            <a:ext cx="809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Длина</a:t>
            </a:r>
          </a:p>
        </p:txBody>
      </p:sp>
      <p:graphicFrame>
        <p:nvGraphicFramePr>
          <p:cNvPr id="36869" name="Object 5"/>
          <p:cNvGraphicFramePr>
            <a:graphicFrameLocks noChangeAspect="1"/>
          </p:cNvGraphicFramePr>
          <p:nvPr/>
        </p:nvGraphicFramePr>
        <p:xfrm>
          <a:off x="1907704" y="5177383"/>
          <a:ext cx="2663825" cy="603250"/>
        </p:xfrm>
        <a:graphic>
          <a:graphicData uri="http://schemas.openxmlformats.org/presentationml/2006/ole">
            <p:oleObj spid="_x0000_s36869" name="Формула" r:id="rId13" imgW="1434960" imgH="393480" progId="Equation.3">
              <p:embed/>
            </p:oleObj>
          </a:graphicData>
        </a:graphic>
      </p:graphicFrame>
      <p:sp>
        <p:nvSpPr>
          <p:cNvPr id="54" name="TextBox 53"/>
          <p:cNvSpPr txBox="1"/>
          <p:nvPr/>
        </p:nvSpPr>
        <p:spPr>
          <a:xfrm>
            <a:off x="971600" y="5733256"/>
            <a:ext cx="11162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Ответ: 12</a:t>
            </a:r>
          </a:p>
        </p:txBody>
      </p:sp>
      <p:sp>
        <p:nvSpPr>
          <p:cNvPr id="55" name="Равнобедренный треугольник 54">
            <a:hlinkClick r:id="" action="ppaction://hlinkshowjump?jump=previousslide"/>
          </p:cNvPr>
          <p:cNvSpPr/>
          <p:nvPr/>
        </p:nvSpPr>
        <p:spPr>
          <a:xfrm rot="16200000" flipH="1">
            <a:off x="386138" y="6356818"/>
            <a:ext cx="194934" cy="99938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Скругленный прямоугольник 57"/>
          <p:cNvSpPr/>
          <p:nvPr/>
        </p:nvSpPr>
        <p:spPr>
          <a:xfrm>
            <a:off x="5148064" y="6033193"/>
            <a:ext cx="288032" cy="435468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>
                <a:solidFill>
                  <a:srgbClr val="2F5941"/>
                </a:solidFill>
              </a:rPr>
              <a:t>2</a:t>
            </a:r>
            <a:endParaRPr lang="ru-RU" b="1" dirty="0">
              <a:solidFill>
                <a:srgbClr val="2F5941"/>
              </a:solidFill>
            </a:endParaRPr>
          </a:p>
        </p:txBody>
      </p:sp>
      <p:sp>
        <p:nvSpPr>
          <p:cNvPr id="59" name="Скругленный прямоугольник 58">
            <a:hlinkClick r:id="rId14" action="ppaction://hlinksldjump"/>
          </p:cNvPr>
          <p:cNvSpPr/>
          <p:nvPr/>
        </p:nvSpPr>
        <p:spPr>
          <a:xfrm>
            <a:off x="3923928" y="6155780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1</a:t>
            </a:r>
            <a:endParaRPr lang="ru-RU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Скругленный прямоугольник 74">
            <a:hlinkClick r:id="rId4" action="ppaction://hlinksldjump"/>
          </p:cNvPr>
          <p:cNvSpPr/>
          <p:nvPr/>
        </p:nvSpPr>
        <p:spPr>
          <a:xfrm>
            <a:off x="2378281" y="217215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Проверка </a:t>
            </a:r>
            <a:r>
              <a:rPr lang="ru-RU" dirty="0" err="1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74" name="Скругленный прямоугольник 73"/>
          <p:cNvSpPr/>
          <p:nvPr/>
        </p:nvSpPr>
        <p:spPr>
          <a:xfrm>
            <a:off x="6857208" y="116632"/>
            <a:ext cx="2143140" cy="571504"/>
          </a:xfrm>
          <a:prstGeom prst="roundRect">
            <a:avLst/>
          </a:prstGeom>
          <a:solidFill>
            <a:srgbClr val="2F5941"/>
          </a:solidFill>
          <a:ln w="15875" cmpd="thickThin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ru-RU" dirty="0" smtClean="0"/>
              <a:t>Д</a:t>
            </a:r>
            <a:r>
              <a:rPr lang="en-US" dirty="0" smtClean="0"/>
              <a:t>/</a:t>
            </a:r>
            <a:r>
              <a:rPr lang="ru-RU" dirty="0" err="1" smtClean="0"/>
              <a:t>з</a:t>
            </a:r>
            <a:endParaRPr lang="ru-RU" dirty="0"/>
          </a:p>
        </p:txBody>
      </p:sp>
      <p:sp>
        <p:nvSpPr>
          <p:cNvPr id="20" name="Скругленный прямоугольник 19">
            <a:hlinkClick r:id="rId5" action="ppaction://hlinksldjump"/>
          </p:cNvPr>
          <p:cNvSpPr/>
          <p:nvPr/>
        </p:nvSpPr>
        <p:spPr>
          <a:xfrm>
            <a:off x="4619626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Решение задач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18" name="Скругленный прямоугольник 17">
            <a:hlinkClick r:id="rId6" action="ppaction://hlinksldjump"/>
          </p:cNvPr>
          <p:cNvSpPr/>
          <p:nvPr/>
        </p:nvSpPr>
        <p:spPr>
          <a:xfrm>
            <a:off x="142844" y="2076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Устная работа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34" name="Скругленный прямоугольник 33">
            <a:hlinkClick r:id="rId7" action="ppaction://hlinksldjump"/>
          </p:cNvPr>
          <p:cNvSpPr/>
          <p:nvPr/>
        </p:nvSpPr>
        <p:spPr>
          <a:xfrm>
            <a:off x="2714612" y="1214422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Проверка </a:t>
            </a:r>
            <a:r>
              <a:rPr lang="ru-RU" dirty="0" err="1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42844" y="642918"/>
            <a:ext cx="8858280" cy="6072230"/>
          </a:xfrm>
          <a:prstGeom prst="rect">
            <a:avLst/>
          </a:prstGeom>
          <a:blipFill>
            <a:blip r:embed="rId8" cstate="print"/>
            <a:tile tx="0" ty="0" sx="100000" sy="100000" flip="none" algn="tl"/>
          </a:blipFill>
          <a:ln w="15875" cmpd="thickThin">
            <a:solidFill>
              <a:srgbClr val="2F59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 descr="Рисунок1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40461" y="638156"/>
            <a:ext cx="8858312" cy="6072230"/>
          </a:xfrm>
          <a:prstGeom prst="rect">
            <a:avLst/>
          </a:prstGeom>
        </p:spPr>
      </p:pic>
      <p:sp>
        <p:nvSpPr>
          <p:cNvPr id="10" name="Скругленный прямоугольник 9">
            <a:hlinkClick r:id="rId10" action="ppaction://hlinksldjump"/>
          </p:cNvPr>
          <p:cNvSpPr/>
          <p:nvPr/>
        </p:nvSpPr>
        <p:spPr>
          <a:xfrm>
            <a:off x="4857752" y="857232"/>
            <a:ext cx="1500198" cy="307886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Задача 2</a:t>
            </a:r>
            <a:endParaRPr lang="ru-RU" b="1" dirty="0"/>
          </a:p>
        </p:txBody>
      </p:sp>
      <p:sp>
        <p:nvSpPr>
          <p:cNvPr id="12" name="Равнобедренный треугольник 11">
            <a:hlinkClick r:id="" action="ppaction://hlinkshowjump?jump=firstslide"/>
          </p:cNvPr>
          <p:cNvSpPr/>
          <p:nvPr/>
        </p:nvSpPr>
        <p:spPr>
          <a:xfrm rot="16200000">
            <a:off x="359539" y="89295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внобедренный треугольник 12">
            <a:hlinkClick r:id="" action="ppaction://hlinkshowjump?jump=lastslide"/>
          </p:cNvPr>
          <p:cNvSpPr/>
          <p:nvPr/>
        </p:nvSpPr>
        <p:spPr>
          <a:xfrm rot="5400000" flipH="1">
            <a:off x="8565384" y="89295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Равнобедренный треугольник 69">
            <a:hlinkClick r:id="" action="ppaction://hlinkshowjump?jump=firstslide"/>
          </p:cNvPr>
          <p:cNvSpPr/>
          <p:nvPr/>
        </p:nvSpPr>
        <p:spPr>
          <a:xfrm rot="16200000">
            <a:off x="359817" y="87243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Равнобедренный треугольник 70">
            <a:hlinkClick r:id="" action="ppaction://hlinkshowjump?jump=lastslide"/>
          </p:cNvPr>
          <p:cNvSpPr/>
          <p:nvPr/>
        </p:nvSpPr>
        <p:spPr>
          <a:xfrm rot="5400000" flipH="1">
            <a:off x="8565662" y="87243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65" name="Объект 64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34818" name="Формула" r:id="rId11" imgW="114120" imgH="215640" progId="Equation.3">
              <p:embed/>
            </p:oleObj>
          </a:graphicData>
        </a:graphic>
      </p:graphicFrame>
      <p:sp>
        <p:nvSpPr>
          <p:cNvPr id="50" name="Скругленный прямоугольник 49"/>
          <p:cNvSpPr/>
          <p:nvPr/>
        </p:nvSpPr>
        <p:spPr>
          <a:xfrm>
            <a:off x="4862413" y="856338"/>
            <a:ext cx="1500198" cy="428628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>
                <a:solidFill>
                  <a:srgbClr val="2F5941"/>
                </a:solidFill>
              </a:rPr>
              <a:t>Задача 2</a:t>
            </a:r>
            <a:endParaRPr lang="ru-RU" b="1" dirty="0">
              <a:solidFill>
                <a:srgbClr val="2F5941"/>
              </a:solidFill>
            </a:endParaRPr>
          </a:p>
        </p:txBody>
      </p:sp>
      <p:sp>
        <p:nvSpPr>
          <p:cNvPr id="66" name="Скругленный прямоугольник 65">
            <a:hlinkClick r:id="rId4" action="ppaction://hlinksldjump"/>
          </p:cNvPr>
          <p:cNvSpPr/>
          <p:nvPr/>
        </p:nvSpPr>
        <p:spPr>
          <a:xfrm>
            <a:off x="2646832" y="858141"/>
            <a:ext cx="1500198" cy="307886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Задача 1</a:t>
            </a:r>
            <a:endParaRPr lang="ru-RU" b="1" dirty="0"/>
          </a:p>
        </p:txBody>
      </p:sp>
      <p:sp>
        <p:nvSpPr>
          <p:cNvPr id="80" name="TextBox 79"/>
          <p:cNvSpPr txBox="1"/>
          <p:nvPr/>
        </p:nvSpPr>
        <p:spPr>
          <a:xfrm>
            <a:off x="4283968" y="1428736"/>
            <a:ext cx="3960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	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В трапеции 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ABCD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 (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AB||CD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) диагонали 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AC=</a:t>
            </a:r>
            <a:r>
              <a:rPr lang="en-US" i="1" dirty="0" smtClean="0">
                <a:solidFill>
                  <a:schemeClr val="bg1"/>
                </a:solidFill>
                <a:latin typeface="Bookman Old Style" pitchFamily="18" charset="0"/>
              </a:rPr>
              <a:t>a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и 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BD=7/5</a:t>
            </a:r>
            <a:r>
              <a:rPr lang="en-US" i="1" dirty="0" smtClean="0">
                <a:solidFill>
                  <a:schemeClr val="bg1"/>
                </a:solidFill>
                <a:latin typeface="Bookman Old Style" pitchFamily="18" charset="0"/>
              </a:rPr>
              <a:t>a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. 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Найти площадь трапеции, если </a:t>
            </a:r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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CAB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=2</a:t>
            </a:r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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DBA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81" name="Прямоугольник 80">
            <a:hlinkClick r:id="" action="ppaction://hlinkshowjump?jump=nextslide"/>
          </p:cNvPr>
          <p:cNvSpPr/>
          <p:nvPr/>
        </p:nvSpPr>
        <p:spPr>
          <a:xfrm>
            <a:off x="4788024" y="2924944"/>
            <a:ext cx="12057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u="sng" dirty="0" smtClean="0">
                <a:solidFill>
                  <a:schemeClr val="bg1">
                    <a:lumMod val="75000"/>
                  </a:schemeClr>
                </a:solidFill>
                <a:latin typeface="Bookman Old Style" pitchFamily="18" charset="0"/>
              </a:rPr>
              <a:t>Решение</a:t>
            </a:r>
            <a:endParaRPr lang="ru-RU" u="sng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82" name="Равнобедренный треугольник 81">
            <a:hlinkClick r:id="" action="ppaction://hlinkshowjump?jump=nextslide"/>
          </p:cNvPr>
          <p:cNvSpPr/>
          <p:nvPr/>
        </p:nvSpPr>
        <p:spPr>
          <a:xfrm rot="5400000" flipH="1">
            <a:off x="6084168" y="2996952"/>
            <a:ext cx="357190" cy="357190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3" name="TextBox 82"/>
          <p:cNvSpPr txBox="1"/>
          <p:nvPr/>
        </p:nvSpPr>
        <p:spPr>
          <a:xfrm>
            <a:off x="860925" y="2314976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A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928662" y="1285860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D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cxnSp>
        <p:nvCxnSpPr>
          <p:cNvPr id="85" name="Прямая соединительная линия 84"/>
          <p:cNvCxnSpPr/>
          <p:nvPr/>
        </p:nvCxnSpPr>
        <p:spPr>
          <a:xfrm flipH="1">
            <a:off x="1259632" y="1556792"/>
            <a:ext cx="576064" cy="0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3428992" y="2285992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B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1788066" y="1268760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C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cxnSp>
        <p:nvCxnSpPr>
          <p:cNvPr id="88" name="Прямая соединительная линия 87"/>
          <p:cNvCxnSpPr/>
          <p:nvPr/>
        </p:nvCxnSpPr>
        <p:spPr>
          <a:xfrm flipH="1" flipV="1">
            <a:off x="1043608" y="2348880"/>
            <a:ext cx="2376264" cy="26192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единительная линия 88"/>
          <p:cNvCxnSpPr/>
          <p:nvPr/>
        </p:nvCxnSpPr>
        <p:spPr>
          <a:xfrm>
            <a:off x="1835696" y="1556792"/>
            <a:ext cx="1584176" cy="792088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>
            <a:off x="1259632" y="1556792"/>
            <a:ext cx="2160240" cy="792088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/>
          <p:cNvCxnSpPr/>
          <p:nvPr/>
        </p:nvCxnSpPr>
        <p:spPr>
          <a:xfrm flipH="1">
            <a:off x="1043608" y="1556792"/>
            <a:ext cx="216024" cy="792088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 flipV="1">
            <a:off x="1043608" y="1556792"/>
            <a:ext cx="792088" cy="792088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Овал 92"/>
          <p:cNvSpPr/>
          <p:nvPr/>
        </p:nvSpPr>
        <p:spPr>
          <a:xfrm>
            <a:off x="1024556" y="2295924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4" name="Овал 93"/>
          <p:cNvSpPr/>
          <p:nvPr/>
        </p:nvSpPr>
        <p:spPr>
          <a:xfrm>
            <a:off x="3388925" y="2314976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5" name="Овал 94"/>
          <p:cNvSpPr/>
          <p:nvPr/>
        </p:nvSpPr>
        <p:spPr>
          <a:xfrm>
            <a:off x="1231060" y="1507876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6" name="Овал 95"/>
          <p:cNvSpPr/>
          <p:nvPr/>
        </p:nvSpPr>
        <p:spPr>
          <a:xfrm>
            <a:off x="1804165" y="1519692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1" name="Овал 120"/>
          <p:cNvSpPr/>
          <p:nvPr/>
        </p:nvSpPr>
        <p:spPr>
          <a:xfrm>
            <a:off x="1641101" y="1668467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9" name="TextBox 128"/>
          <p:cNvSpPr txBox="1"/>
          <p:nvPr/>
        </p:nvSpPr>
        <p:spPr>
          <a:xfrm>
            <a:off x="1547664" y="17008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О</a:t>
            </a:r>
          </a:p>
        </p:txBody>
      </p:sp>
      <p:sp>
        <p:nvSpPr>
          <p:cNvPr id="37" name="Равнобедренный треугольник 36">
            <a:hlinkClick r:id="" action="ppaction://hlinkshowjump?jump=nextslide"/>
          </p:cNvPr>
          <p:cNvSpPr/>
          <p:nvPr/>
        </p:nvSpPr>
        <p:spPr>
          <a:xfrm rot="5400000" flipH="1">
            <a:off x="8576000" y="6356818"/>
            <a:ext cx="194934" cy="99938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3923928" y="6035030"/>
            <a:ext cx="288032" cy="435468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>
                <a:solidFill>
                  <a:srgbClr val="2F5941"/>
                </a:solidFill>
              </a:rPr>
              <a:t>1</a:t>
            </a:r>
            <a:endParaRPr lang="ru-RU" b="1" dirty="0">
              <a:solidFill>
                <a:srgbClr val="2F5941"/>
              </a:solidFill>
            </a:endParaRPr>
          </a:p>
        </p:txBody>
      </p:sp>
      <p:sp>
        <p:nvSpPr>
          <p:cNvPr id="39" name="Скругленный прямоугольник 38">
            <a:hlinkClick r:id="rId12" action="ppaction://hlinksldjump"/>
          </p:cNvPr>
          <p:cNvSpPr/>
          <p:nvPr/>
        </p:nvSpPr>
        <p:spPr>
          <a:xfrm>
            <a:off x="5148064" y="6165304"/>
            <a:ext cx="288000" cy="305194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2</a:t>
            </a:r>
            <a:endParaRPr lang="ru-RU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0"/>
                            </p:stCondLst>
                            <p:childTnLst>
                              <p:par>
                                <p:cTn id="3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000"/>
                            </p:stCondLst>
                            <p:childTnLst>
                              <p:par>
                                <p:cTn id="4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7000"/>
                            </p:stCondLst>
                            <p:childTnLst>
                              <p:par>
                                <p:cTn id="5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00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8000"/>
                            </p:stCondLst>
                            <p:childTnLst>
                              <p:par>
                                <p:cTn id="60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0"/>
                            </p:stCondLst>
                            <p:childTnLst>
                              <p:par>
                                <p:cTn id="64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2000"/>
                            </p:stCondLst>
                            <p:childTnLst>
                              <p:par>
                                <p:cTn id="6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/>
      <p:bldP spid="81" grpId="0"/>
      <p:bldP spid="82" grpId="0" animBg="1"/>
      <p:bldP spid="83" grpId="0"/>
      <p:bldP spid="84" grpId="0"/>
      <p:bldP spid="86" grpId="0"/>
      <p:bldP spid="87" grpId="0"/>
      <p:bldP spid="93" grpId="0" animBg="1"/>
      <p:bldP spid="94" grpId="0" animBg="1"/>
      <p:bldP spid="95" grpId="0" animBg="1"/>
      <p:bldP spid="96" grpId="0" animBg="1"/>
      <p:bldP spid="121" grpId="0" animBg="1"/>
      <p:bldP spid="12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Скругленный прямоугольник 74">
            <a:hlinkClick r:id="rId4" action="ppaction://hlinksldjump"/>
          </p:cNvPr>
          <p:cNvSpPr/>
          <p:nvPr/>
        </p:nvSpPr>
        <p:spPr>
          <a:xfrm>
            <a:off x="2378281" y="215404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Проверка </a:t>
            </a:r>
            <a:r>
              <a:rPr lang="ru-RU" dirty="0" err="1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74" name="Скругленный прямоугольник 73"/>
          <p:cNvSpPr/>
          <p:nvPr/>
        </p:nvSpPr>
        <p:spPr>
          <a:xfrm>
            <a:off x="6857208" y="116632"/>
            <a:ext cx="2143140" cy="571504"/>
          </a:xfrm>
          <a:prstGeom prst="roundRect">
            <a:avLst/>
          </a:prstGeom>
          <a:solidFill>
            <a:srgbClr val="2F5941"/>
          </a:solidFill>
          <a:ln w="15875" cmpd="thickThin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ru-RU" dirty="0" smtClean="0"/>
              <a:t>Д</a:t>
            </a:r>
            <a:r>
              <a:rPr lang="en-US" dirty="0" smtClean="0"/>
              <a:t>/</a:t>
            </a:r>
            <a:r>
              <a:rPr lang="ru-RU" dirty="0" err="1" smtClean="0"/>
              <a:t>з</a:t>
            </a:r>
            <a:endParaRPr lang="ru-RU" dirty="0"/>
          </a:p>
        </p:txBody>
      </p:sp>
      <p:sp>
        <p:nvSpPr>
          <p:cNvPr id="20" name="Скругленный прямоугольник 19">
            <a:hlinkClick r:id="rId5" action="ppaction://hlinksldjump"/>
          </p:cNvPr>
          <p:cNvSpPr/>
          <p:nvPr/>
        </p:nvSpPr>
        <p:spPr>
          <a:xfrm>
            <a:off x="4619626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Решение задач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18" name="Скругленный прямоугольник 17">
            <a:hlinkClick r:id="rId6" action="ppaction://hlinksldjump"/>
          </p:cNvPr>
          <p:cNvSpPr/>
          <p:nvPr/>
        </p:nvSpPr>
        <p:spPr>
          <a:xfrm>
            <a:off x="142844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Устная работа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34" name="Скругленный прямоугольник 33">
            <a:hlinkClick r:id="rId7" action="ppaction://hlinksldjump"/>
          </p:cNvPr>
          <p:cNvSpPr/>
          <p:nvPr/>
        </p:nvSpPr>
        <p:spPr>
          <a:xfrm>
            <a:off x="2714612" y="1214422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Проверка </a:t>
            </a:r>
            <a:r>
              <a:rPr lang="ru-RU" dirty="0" err="1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42844" y="642918"/>
            <a:ext cx="8858280" cy="6072230"/>
          </a:xfrm>
          <a:prstGeom prst="rect">
            <a:avLst/>
          </a:prstGeom>
          <a:blipFill>
            <a:blip r:embed="rId8" cstate="print"/>
            <a:tile tx="0" ty="0" sx="100000" sy="100000" flip="none" algn="tl"/>
          </a:blipFill>
          <a:ln w="15875" cmpd="thickThin">
            <a:solidFill>
              <a:srgbClr val="2F59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 descr="Рисунок1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41412" y="639738"/>
            <a:ext cx="8858312" cy="6072230"/>
          </a:xfrm>
          <a:prstGeom prst="rect">
            <a:avLst/>
          </a:prstGeom>
        </p:spPr>
      </p:pic>
      <p:sp>
        <p:nvSpPr>
          <p:cNvPr id="10" name="Скругленный прямоугольник 9">
            <a:hlinkClick r:id="rId10" action="ppaction://hlinksldjump"/>
          </p:cNvPr>
          <p:cNvSpPr/>
          <p:nvPr/>
        </p:nvSpPr>
        <p:spPr>
          <a:xfrm>
            <a:off x="4857752" y="857232"/>
            <a:ext cx="1500198" cy="307886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Задача 2</a:t>
            </a:r>
            <a:endParaRPr lang="ru-RU" b="1" dirty="0"/>
          </a:p>
        </p:txBody>
      </p:sp>
      <p:sp>
        <p:nvSpPr>
          <p:cNvPr id="12" name="Равнобедренный треугольник 11">
            <a:hlinkClick r:id="" action="ppaction://hlinkshowjump?jump=firstslide"/>
          </p:cNvPr>
          <p:cNvSpPr/>
          <p:nvPr/>
        </p:nvSpPr>
        <p:spPr>
          <a:xfrm rot="16200000">
            <a:off x="359539" y="89295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внобедренный треугольник 12">
            <a:hlinkClick r:id="" action="ppaction://hlinkshowjump?jump=lastslide"/>
          </p:cNvPr>
          <p:cNvSpPr/>
          <p:nvPr/>
        </p:nvSpPr>
        <p:spPr>
          <a:xfrm rot="5400000" flipH="1">
            <a:off x="8565384" y="89295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Равнобедренный треугольник 69">
            <a:hlinkClick r:id="" action="ppaction://hlinkshowjump?jump=firstslide"/>
          </p:cNvPr>
          <p:cNvSpPr/>
          <p:nvPr/>
        </p:nvSpPr>
        <p:spPr>
          <a:xfrm rot="16200000">
            <a:off x="359817" y="87243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Равнобедренный треугольник 70">
            <a:hlinkClick r:id="" action="ppaction://hlinkshowjump?jump=lastslide"/>
          </p:cNvPr>
          <p:cNvSpPr/>
          <p:nvPr/>
        </p:nvSpPr>
        <p:spPr>
          <a:xfrm rot="5400000" flipH="1">
            <a:off x="8565662" y="87243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65" name="Объект 64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38914" name="Формула" r:id="rId11" imgW="114120" imgH="215640" progId="Equation.3">
              <p:embed/>
            </p:oleObj>
          </a:graphicData>
        </a:graphic>
      </p:graphicFrame>
      <p:sp>
        <p:nvSpPr>
          <p:cNvPr id="57" name="Равнобедренный треугольник 56">
            <a:hlinkClick r:id="" action="ppaction://hlinkshowjump?jump=previousslide"/>
          </p:cNvPr>
          <p:cNvSpPr/>
          <p:nvPr/>
        </p:nvSpPr>
        <p:spPr>
          <a:xfrm rot="16200000" flipH="1">
            <a:off x="386138" y="6356818"/>
            <a:ext cx="194934" cy="99938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4862413" y="856338"/>
            <a:ext cx="1500198" cy="428628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>
                <a:solidFill>
                  <a:srgbClr val="2F5941"/>
                </a:solidFill>
              </a:rPr>
              <a:t>Задача 2</a:t>
            </a:r>
            <a:endParaRPr lang="ru-RU" b="1" dirty="0">
              <a:solidFill>
                <a:srgbClr val="2F5941"/>
              </a:solidFill>
            </a:endParaRPr>
          </a:p>
        </p:txBody>
      </p:sp>
      <p:sp>
        <p:nvSpPr>
          <p:cNvPr id="66" name="Скругленный прямоугольник 65">
            <a:hlinkClick r:id="rId4" action="ppaction://hlinksldjump"/>
          </p:cNvPr>
          <p:cNvSpPr/>
          <p:nvPr/>
        </p:nvSpPr>
        <p:spPr>
          <a:xfrm>
            <a:off x="2646832" y="858141"/>
            <a:ext cx="1500198" cy="307886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Задача 1</a:t>
            </a:r>
            <a:endParaRPr lang="ru-RU" b="1" dirty="0"/>
          </a:p>
        </p:txBody>
      </p:sp>
      <p:sp>
        <p:nvSpPr>
          <p:cNvPr id="83" name="TextBox 82"/>
          <p:cNvSpPr txBox="1"/>
          <p:nvPr/>
        </p:nvSpPr>
        <p:spPr>
          <a:xfrm>
            <a:off x="860925" y="2314976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A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928662" y="1285860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D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cxnSp>
        <p:nvCxnSpPr>
          <p:cNvPr id="85" name="Прямая соединительная линия 84"/>
          <p:cNvCxnSpPr/>
          <p:nvPr/>
        </p:nvCxnSpPr>
        <p:spPr>
          <a:xfrm flipH="1">
            <a:off x="3419872" y="2375075"/>
            <a:ext cx="576064" cy="0"/>
          </a:xfrm>
          <a:prstGeom prst="line">
            <a:avLst/>
          </a:prstGeom>
          <a:ln w="25400" cap="rnd" cmpd="sng">
            <a:solidFill>
              <a:srgbClr val="FFC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3286116" y="2357430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B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1788066" y="1268760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C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cxnSp>
        <p:nvCxnSpPr>
          <p:cNvPr id="89" name="Прямая соединительная линия 88"/>
          <p:cNvCxnSpPr/>
          <p:nvPr/>
        </p:nvCxnSpPr>
        <p:spPr>
          <a:xfrm>
            <a:off x="1835696" y="1556792"/>
            <a:ext cx="1584176" cy="792088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/>
          <p:cNvCxnSpPr/>
          <p:nvPr/>
        </p:nvCxnSpPr>
        <p:spPr>
          <a:xfrm flipH="1">
            <a:off x="1043608" y="1556792"/>
            <a:ext cx="216024" cy="792088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TextBox 128"/>
          <p:cNvSpPr txBox="1"/>
          <p:nvPr/>
        </p:nvSpPr>
        <p:spPr>
          <a:xfrm>
            <a:off x="1547664" y="170080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О</a:t>
            </a: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>
            <a:off x="1835696" y="1556792"/>
            <a:ext cx="2160240" cy="811136"/>
          </a:xfrm>
          <a:prstGeom prst="line">
            <a:avLst/>
          </a:prstGeom>
          <a:ln w="25400" cap="rnd" cmpd="sng">
            <a:solidFill>
              <a:srgbClr val="FFC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H="1">
            <a:off x="1259632" y="1556792"/>
            <a:ext cx="576064" cy="0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Овал 95"/>
          <p:cNvSpPr/>
          <p:nvPr/>
        </p:nvSpPr>
        <p:spPr>
          <a:xfrm>
            <a:off x="3942976" y="2322111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TextBox 45"/>
          <p:cNvSpPr txBox="1"/>
          <p:nvPr/>
        </p:nvSpPr>
        <p:spPr>
          <a:xfrm>
            <a:off x="3810865" y="2339588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E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5436096" y="1340768"/>
            <a:ext cx="12923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bg1">
                    <a:lumMod val="75000"/>
                  </a:schemeClr>
                </a:solidFill>
                <a:latin typeface="Bookman Old Style" pitchFamily="18" charset="0"/>
              </a:rPr>
              <a:t>Решение</a:t>
            </a:r>
            <a:endParaRPr lang="ru-RU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211960" y="1628800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Пусть  </a:t>
            </a:r>
            <a:r>
              <a:rPr lang="ru-RU" sz="1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DBA=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,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тогда </a:t>
            </a:r>
            <a:r>
              <a:rPr lang="ru-RU" sz="1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CAB=2. </a:t>
            </a:r>
            <a:endParaRPr lang="ru-RU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899592" y="2708920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BE=CD; CE=BD; </a:t>
            </a:r>
            <a:r>
              <a:rPr lang="ru-RU" sz="1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CEA=</a:t>
            </a:r>
            <a:r>
              <a:rPr lang="ru-RU" sz="1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DBA= –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соответственные при 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DB||CE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и 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AE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секущая.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786446" y="5786454"/>
            <a:ext cx="8854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Ответ: 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211960" y="1916832"/>
            <a:ext cx="39604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Через вершину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проведем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CE||DB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 пересечения ее с продолжением основания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AB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точке 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. </a:t>
            </a:r>
            <a:endParaRPr lang="ru-RU" dirty="0"/>
          </a:p>
        </p:txBody>
      </p:sp>
      <p:sp>
        <p:nvSpPr>
          <p:cNvPr id="58" name="TextBox 57"/>
          <p:cNvSpPr txBox="1"/>
          <p:nvPr/>
        </p:nvSpPr>
        <p:spPr>
          <a:xfrm>
            <a:off x="1283442" y="2003126"/>
            <a:ext cx="432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2</a:t>
            </a:r>
            <a:endParaRPr lang="ru-RU" sz="1400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59" name="Дуга 58"/>
          <p:cNvSpPr/>
          <p:nvPr/>
        </p:nvSpPr>
        <p:spPr>
          <a:xfrm rot="20341826">
            <a:off x="911016" y="2124799"/>
            <a:ext cx="450944" cy="361716"/>
          </a:xfrm>
          <a:prstGeom prst="arc">
            <a:avLst>
              <a:gd name="adj1" fmla="val 19723952"/>
              <a:gd name="adj2" fmla="val 2012321"/>
            </a:avLst>
          </a:prstGeom>
          <a:ln w="25400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TextBox 59"/>
          <p:cNvSpPr txBox="1"/>
          <p:nvPr/>
        </p:nvSpPr>
        <p:spPr>
          <a:xfrm>
            <a:off x="2881904" y="2118570"/>
            <a:ext cx="288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</a:t>
            </a:r>
            <a:endParaRPr lang="ru-RU" sz="1400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62" name="Дуга 61"/>
          <p:cNvSpPr/>
          <p:nvPr/>
        </p:nvSpPr>
        <p:spPr>
          <a:xfrm rot="12130838">
            <a:off x="3178841" y="2251704"/>
            <a:ext cx="260404" cy="193572"/>
          </a:xfrm>
          <a:prstGeom prst="arc">
            <a:avLst>
              <a:gd name="adj1" fmla="val 19723952"/>
              <a:gd name="adj2" fmla="val 996285"/>
            </a:avLst>
          </a:prstGeom>
          <a:ln w="25400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2" name="Прямая соединительная линия 91"/>
          <p:cNvCxnSpPr/>
          <p:nvPr/>
        </p:nvCxnSpPr>
        <p:spPr>
          <a:xfrm flipV="1">
            <a:off x="1043608" y="1556792"/>
            <a:ext cx="792088" cy="792088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 flipH="1" flipV="1">
            <a:off x="1043608" y="2348880"/>
            <a:ext cx="2376264" cy="26192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Овал 92"/>
          <p:cNvSpPr/>
          <p:nvPr/>
        </p:nvSpPr>
        <p:spPr>
          <a:xfrm>
            <a:off x="1010270" y="2293543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Овал 44"/>
          <p:cNvSpPr/>
          <p:nvPr/>
        </p:nvSpPr>
        <p:spPr>
          <a:xfrm>
            <a:off x="1794641" y="1508594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0" name="Прямая соединительная линия 89"/>
          <p:cNvCxnSpPr/>
          <p:nvPr/>
        </p:nvCxnSpPr>
        <p:spPr>
          <a:xfrm>
            <a:off x="1259632" y="1556792"/>
            <a:ext cx="2160240" cy="792088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Овал 93"/>
          <p:cNvSpPr/>
          <p:nvPr/>
        </p:nvSpPr>
        <p:spPr>
          <a:xfrm>
            <a:off x="3403205" y="2325070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1" name="Овал 120"/>
          <p:cNvSpPr/>
          <p:nvPr/>
        </p:nvSpPr>
        <p:spPr>
          <a:xfrm>
            <a:off x="1641101" y="1668467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5" name="Овал 94"/>
          <p:cNvSpPr/>
          <p:nvPr/>
        </p:nvSpPr>
        <p:spPr>
          <a:xfrm>
            <a:off x="1221536" y="1510975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63" name="Объект 62"/>
          <p:cNvGraphicFramePr>
            <a:graphicFrameLocks noChangeAspect="1"/>
          </p:cNvGraphicFramePr>
          <p:nvPr/>
        </p:nvGraphicFramePr>
        <p:xfrm>
          <a:off x="4860032" y="4581128"/>
          <a:ext cx="3448050" cy="611187"/>
        </p:xfrm>
        <a:graphic>
          <a:graphicData uri="http://schemas.openxmlformats.org/presentationml/2006/ole">
            <p:oleObj spid="_x0000_s38915" name="Формула" r:id="rId12" imgW="2438280" imgH="431640" progId="Equation.3">
              <p:embed/>
            </p:oleObj>
          </a:graphicData>
        </a:graphic>
      </p:graphicFrame>
      <p:sp>
        <p:nvSpPr>
          <p:cNvPr id="64" name="TextBox 63"/>
          <p:cNvSpPr txBox="1"/>
          <p:nvPr/>
        </p:nvSpPr>
        <p:spPr>
          <a:xfrm>
            <a:off x="928662" y="3786190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h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–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высота </a:t>
            </a:r>
            <a:r>
              <a:rPr lang="ru-RU" sz="1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ACE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и трапеции 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ABCD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.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endParaRPr lang="ru-RU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</p:txBody>
      </p:sp>
      <p:graphicFrame>
        <p:nvGraphicFramePr>
          <p:cNvPr id="38917" name="Object 5"/>
          <p:cNvGraphicFramePr>
            <a:graphicFrameLocks noChangeAspect="1"/>
          </p:cNvGraphicFramePr>
          <p:nvPr/>
        </p:nvGraphicFramePr>
        <p:xfrm>
          <a:off x="1135063" y="5143500"/>
          <a:ext cx="5534025" cy="611188"/>
        </p:xfrm>
        <a:graphic>
          <a:graphicData uri="http://schemas.openxmlformats.org/presentationml/2006/ole">
            <p:oleObj spid="_x0000_s38917" name="Формула" r:id="rId13" imgW="3911400" imgH="431640" progId="Equation.3">
              <p:embed/>
            </p:oleObj>
          </a:graphicData>
        </a:graphic>
      </p:graphicFrame>
      <p:sp>
        <p:nvSpPr>
          <p:cNvPr id="67" name="TextBox 66"/>
          <p:cNvSpPr txBox="1"/>
          <p:nvPr/>
        </p:nvSpPr>
        <p:spPr>
          <a:xfrm>
            <a:off x="899592" y="4706094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Для </a:t>
            </a:r>
            <a:r>
              <a:rPr lang="ru-RU" sz="1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ACE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применим теорему синусов:</a:t>
            </a:r>
          </a:p>
        </p:txBody>
      </p:sp>
      <p:graphicFrame>
        <p:nvGraphicFramePr>
          <p:cNvPr id="38918" name="Object 6"/>
          <p:cNvGraphicFramePr>
            <a:graphicFrameLocks noChangeAspect="1"/>
          </p:cNvGraphicFramePr>
          <p:nvPr/>
        </p:nvGraphicFramePr>
        <p:xfrm>
          <a:off x="1000100" y="3286124"/>
          <a:ext cx="5819775" cy="557212"/>
        </p:xfrm>
        <a:graphic>
          <a:graphicData uri="http://schemas.openxmlformats.org/presentationml/2006/ole">
            <p:oleObj spid="_x0000_s38918" name="Формула" r:id="rId14" imgW="4114800" imgH="393480" progId="Equation.3">
              <p:embed/>
            </p:oleObj>
          </a:graphicData>
        </a:graphic>
      </p:graphicFrame>
      <p:graphicFrame>
        <p:nvGraphicFramePr>
          <p:cNvPr id="38919" name="Object 7"/>
          <p:cNvGraphicFramePr>
            <a:graphicFrameLocks noChangeAspect="1"/>
          </p:cNvGraphicFramePr>
          <p:nvPr/>
        </p:nvGraphicFramePr>
        <p:xfrm>
          <a:off x="1011238" y="4149725"/>
          <a:ext cx="5981700" cy="557213"/>
        </p:xfrm>
        <a:graphic>
          <a:graphicData uri="http://schemas.openxmlformats.org/presentationml/2006/ole">
            <p:oleObj spid="_x0000_s38919" name="Формула" r:id="rId15" imgW="4228920" imgH="393480" progId="Equation.3">
              <p:embed/>
            </p:oleObj>
          </a:graphicData>
        </a:graphic>
      </p:graphicFrame>
      <p:graphicFrame>
        <p:nvGraphicFramePr>
          <p:cNvPr id="38920" name="Object 8"/>
          <p:cNvGraphicFramePr>
            <a:graphicFrameLocks noChangeAspect="1"/>
          </p:cNvGraphicFramePr>
          <p:nvPr/>
        </p:nvGraphicFramePr>
        <p:xfrm>
          <a:off x="956742" y="5676106"/>
          <a:ext cx="3197225" cy="611187"/>
        </p:xfrm>
        <a:graphic>
          <a:graphicData uri="http://schemas.openxmlformats.org/presentationml/2006/ole">
            <p:oleObj spid="_x0000_s38920" name="Формула" r:id="rId16" imgW="2260440" imgH="431640" progId="Equation.3">
              <p:embed/>
            </p:oleObj>
          </a:graphicData>
        </a:graphic>
      </p:graphicFrame>
      <p:graphicFrame>
        <p:nvGraphicFramePr>
          <p:cNvPr id="38921" name="Object 9"/>
          <p:cNvGraphicFramePr>
            <a:graphicFrameLocks noChangeAspect="1"/>
          </p:cNvGraphicFramePr>
          <p:nvPr/>
        </p:nvGraphicFramePr>
        <p:xfrm>
          <a:off x="7008813" y="5643563"/>
          <a:ext cx="969962" cy="611187"/>
        </p:xfrm>
        <a:graphic>
          <a:graphicData uri="http://schemas.openxmlformats.org/presentationml/2006/ole">
            <p:oleObj spid="_x0000_s38921" name="Формула" r:id="rId17" imgW="685800" imgH="431640" progId="Equation.3">
              <p:embed/>
            </p:oleObj>
          </a:graphicData>
        </a:graphic>
      </p:graphicFrame>
      <p:sp>
        <p:nvSpPr>
          <p:cNvPr id="55" name="Скругленный прямоугольник 54"/>
          <p:cNvSpPr/>
          <p:nvPr/>
        </p:nvSpPr>
        <p:spPr>
          <a:xfrm>
            <a:off x="5148064" y="6033193"/>
            <a:ext cx="288032" cy="435468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>
                <a:solidFill>
                  <a:srgbClr val="2F5941"/>
                </a:solidFill>
              </a:rPr>
              <a:t>2</a:t>
            </a:r>
            <a:endParaRPr lang="ru-RU" b="1" dirty="0">
              <a:solidFill>
                <a:srgbClr val="2F5941"/>
              </a:solidFill>
            </a:endParaRPr>
          </a:p>
        </p:txBody>
      </p:sp>
      <p:sp>
        <p:nvSpPr>
          <p:cNvPr id="56" name="Скругленный прямоугольник 55">
            <a:hlinkClick r:id="rId18" action="ppaction://hlinksldjump"/>
          </p:cNvPr>
          <p:cNvSpPr/>
          <p:nvPr/>
        </p:nvSpPr>
        <p:spPr>
          <a:xfrm>
            <a:off x="3923928" y="6155780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1</a:t>
            </a:r>
            <a:endParaRPr lang="ru-RU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3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000"/>
                            </p:stCondLst>
                            <p:childTnLst>
                              <p:par>
                                <p:cTn id="2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3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0"/>
                            </p:stCondLst>
                            <p:childTnLst>
                              <p:par>
                                <p:cTn id="2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3000"/>
                            </p:stCondLst>
                            <p:childTnLst>
                              <p:par>
                                <p:cTn id="3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" dur="3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5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8000"/>
                            </p:stCondLst>
                            <p:childTnLst>
                              <p:par>
                                <p:cTn id="4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9000"/>
                            </p:stCondLst>
                            <p:childTnLst>
                              <p:par>
                                <p:cTn id="5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1000"/>
                            </p:stCondLst>
                            <p:childTnLst>
                              <p:par>
                                <p:cTn id="6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389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389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38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30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4000"/>
                            </p:stCondLst>
                            <p:childTnLst>
                              <p:par>
                                <p:cTn id="7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38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60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8000"/>
                            </p:stCondLst>
                            <p:childTnLst>
                              <p:par>
                                <p:cTn id="8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30000"/>
                            </p:stCondLst>
                            <p:childTnLst>
                              <p:par>
                                <p:cTn id="8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2000" fill="hold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38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32000"/>
                            </p:stCondLst>
                            <p:childTnLst>
                              <p:par>
                                <p:cTn id="9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389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389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38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34000"/>
                            </p:stCondLst>
                            <p:childTnLst>
                              <p:par>
                                <p:cTn id="10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35000"/>
                            </p:stCondLst>
                            <p:childTnLst>
                              <p:par>
                                <p:cTn id="10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89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89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38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 animBg="1"/>
      <p:bldP spid="46" grpId="0"/>
      <p:bldP spid="47" grpId="0"/>
      <p:bldP spid="48" grpId="0"/>
      <p:bldP spid="49" grpId="0"/>
      <p:bldP spid="51" grpId="0"/>
      <p:bldP spid="52" grpId="0"/>
      <p:bldP spid="58" grpId="0"/>
      <p:bldP spid="59" grpId="0" animBg="1"/>
      <p:bldP spid="60" grpId="0"/>
      <p:bldP spid="62" grpId="0" animBg="1"/>
      <p:bldP spid="64" grpId="0"/>
      <p:bldP spid="6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>
            <a:hlinkClick r:id="rId2" action="ppaction://hlinksldjump"/>
          </p:cNvPr>
          <p:cNvSpPr/>
          <p:nvPr/>
        </p:nvSpPr>
        <p:spPr>
          <a:xfrm>
            <a:off x="142844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Устная работа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13" name="Скругленный прямоугольник 12">
            <a:hlinkClick r:id="rId3" action="ppaction://hlinksldjump"/>
          </p:cNvPr>
          <p:cNvSpPr/>
          <p:nvPr/>
        </p:nvSpPr>
        <p:spPr>
          <a:xfrm>
            <a:off x="6858016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14" name="Скругленный прямоугольник 13">
            <a:hlinkClick r:id="rId4" action="ppaction://hlinksldjump"/>
          </p:cNvPr>
          <p:cNvSpPr/>
          <p:nvPr/>
        </p:nvSpPr>
        <p:spPr>
          <a:xfrm>
            <a:off x="4619626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Решение задач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34" name="Скругленный прямоугольник 33">
            <a:hlinkClick r:id="rId5" action="ppaction://hlinksldjump"/>
          </p:cNvPr>
          <p:cNvSpPr/>
          <p:nvPr/>
        </p:nvSpPr>
        <p:spPr>
          <a:xfrm>
            <a:off x="2381235" y="211909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Проверка </a:t>
            </a:r>
            <a:r>
              <a:rPr lang="ru-RU" dirty="0" err="1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42844" y="642918"/>
            <a:ext cx="8858280" cy="6072230"/>
          </a:xfrm>
          <a:prstGeom prst="rect">
            <a:avLst/>
          </a:prstGeom>
          <a:blipFill>
            <a:blip r:embed="rId6" cstate="print"/>
            <a:tile tx="0" ty="0" sx="100000" sy="100000" flip="none" algn="tl"/>
          </a:blipFill>
          <a:ln w="15875" cmpd="thickThin">
            <a:solidFill>
              <a:srgbClr val="2F59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2">
                    <a:lumMod val="25000"/>
                  </a:schemeClr>
                </a:solidFill>
                <a:hlinkClick r:id="" action="ppaction://hlinkshowjump?jump=endshow"/>
              </a:rPr>
              <a:t>Выход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86050" y="3000372"/>
            <a:ext cx="3500462" cy="461665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6633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Спасибо за внимание</a:t>
            </a:r>
            <a:endParaRPr lang="ru-RU" sz="2400" dirty="0">
              <a:solidFill>
                <a:srgbClr val="6633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142844" y="142852"/>
            <a:ext cx="2143140" cy="571504"/>
          </a:xfrm>
          <a:prstGeom prst="roundRect">
            <a:avLst/>
          </a:prstGeom>
          <a:solidFill>
            <a:srgbClr val="2F5941"/>
          </a:solidFill>
          <a:ln w="15875" cmpd="thickThin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/>
              <a:t>Устная работа</a:t>
            </a:r>
            <a:endParaRPr lang="ru-RU" dirty="0"/>
          </a:p>
        </p:txBody>
      </p:sp>
      <p:sp>
        <p:nvSpPr>
          <p:cNvPr id="13" name="Скругленный прямоугольник 12">
            <a:hlinkClick r:id="rId2" action="ppaction://hlinksldjump"/>
          </p:cNvPr>
          <p:cNvSpPr/>
          <p:nvPr/>
        </p:nvSpPr>
        <p:spPr>
          <a:xfrm>
            <a:off x="6858016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14" name="Скругленный прямоугольник 13">
            <a:hlinkClick r:id="rId3" action="ppaction://hlinksldjump"/>
          </p:cNvPr>
          <p:cNvSpPr/>
          <p:nvPr/>
        </p:nvSpPr>
        <p:spPr>
          <a:xfrm>
            <a:off x="4619626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Решение задач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34" name="Скругленный прямоугольник 33">
            <a:hlinkClick r:id="rId4" action="ppaction://hlinksldjump"/>
          </p:cNvPr>
          <p:cNvSpPr/>
          <p:nvPr/>
        </p:nvSpPr>
        <p:spPr>
          <a:xfrm>
            <a:off x="2381235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Проверка </a:t>
            </a:r>
            <a:r>
              <a:rPr lang="ru-RU" dirty="0" err="1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42844" y="642918"/>
            <a:ext cx="8858280" cy="6072230"/>
          </a:xfrm>
          <a:prstGeom prst="rect">
            <a:avLst/>
          </a:prstGeom>
          <a:blipFill>
            <a:blip r:embed="rId5" cstate="print"/>
            <a:tile tx="0" ty="0" sx="100000" sy="100000" flip="none" algn="tl"/>
          </a:blipFill>
          <a:ln w="15875" cmpd="thickThin">
            <a:solidFill>
              <a:srgbClr val="2F59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 descr="Рисунок1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42844" y="642918"/>
            <a:ext cx="8858312" cy="6072230"/>
          </a:xfrm>
          <a:prstGeom prst="rect">
            <a:avLst/>
          </a:prstGeom>
        </p:spPr>
      </p:pic>
      <p:sp>
        <p:nvSpPr>
          <p:cNvPr id="15" name="Равнобедренный треугольник 14">
            <a:hlinkClick r:id="" action="ppaction://hlinkshowjump?jump=firstslide"/>
          </p:cNvPr>
          <p:cNvSpPr/>
          <p:nvPr/>
        </p:nvSpPr>
        <p:spPr>
          <a:xfrm rot="16200000">
            <a:off x="359539" y="89295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Равнобедренный треугольник 16">
            <a:hlinkClick r:id="" action="ppaction://hlinkshowjump?jump=lastslide"/>
          </p:cNvPr>
          <p:cNvSpPr/>
          <p:nvPr/>
        </p:nvSpPr>
        <p:spPr>
          <a:xfrm rot="5400000" flipH="1">
            <a:off x="8565384" y="89295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Дуга 21"/>
          <p:cNvSpPr/>
          <p:nvPr/>
        </p:nvSpPr>
        <p:spPr>
          <a:xfrm rot="9369794" flipH="1">
            <a:off x="626743" y="701559"/>
            <a:ext cx="896849" cy="1236386"/>
          </a:xfrm>
          <a:prstGeom prst="arc">
            <a:avLst>
              <a:gd name="adj1" fmla="val 17823747"/>
              <a:gd name="adj2" fmla="val 18508331"/>
            </a:avLst>
          </a:prstGeom>
          <a:ln w="25400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611560" y="2780928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A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203848" y="12687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C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267744" y="2780928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D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835696" y="1772816"/>
            <a:ext cx="332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F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971600" y="1340768"/>
            <a:ext cx="3561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B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cxnSp>
        <p:nvCxnSpPr>
          <p:cNvPr id="48" name="Прямая соединительная линия 47"/>
          <p:cNvCxnSpPr/>
          <p:nvPr/>
        </p:nvCxnSpPr>
        <p:spPr>
          <a:xfrm flipH="1">
            <a:off x="755576" y="1556792"/>
            <a:ext cx="648072" cy="1224136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1516834" y="2713683"/>
            <a:ext cx="3273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Bookman Old Style" pitchFamily="18" charset="0"/>
              </a:rPr>
              <a:t>3</a:t>
            </a:r>
            <a:endParaRPr lang="ru-RU" sz="1400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65" name="Дуга 64"/>
          <p:cNvSpPr/>
          <p:nvPr/>
        </p:nvSpPr>
        <p:spPr>
          <a:xfrm rot="16923692" flipH="1">
            <a:off x="3021625" y="858231"/>
            <a:ext cx="896849" cy="1236386"/>
          </a:xfrm>
          <a:prstGeom prst="arc">
            <a:avLst>
              <a:gd name="adj1" fmla="val 18057382"/>
              <a:gd name="adj2" fmla="val 18859609"/>
            </a:avLst>
          </a:prstGeom>
          <a:ln w="25400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6" name="Прямая соединительная линия 55"/>
          <p:cNvCxnSpPr/>
          <p:nvPr/>
        </p:nvCxnSpPr>
        <p:spPr>
          <a:xfrm flipH="1">
            <a:off x="2483768" y="1556792"/>
            <a:ext cx="648072" cy="1224136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Дуга 66"/>
          <p:cNvSpPr/>
          <p:nvPr/>
        </p:nvSpPr>
        <p:spPr>
          <a:xfrm rot="9369794" flipH="1">
            <a:off x="632641" y="743174"/>
            <a:ext cx="926045" cy="1236386"/>
          </a:xfrm>
          <a:prstGeom prst="arc">
            <a:avLst>
              <a:gd name="adj1" fmla="val 17823747"/>
              <a:gd name="adj2" fmla="val 18882886"/>
            </a:avLst>
          </a:prstGeom>
          <a:ln w="25400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TextBox 60"/>
          <p:cNvSpPr txBox="1"/>
          <p:nvPr/>
        </p:nvSpPr>
        <p:spPr>
          <a:xfrm>
            <a:off x="1475656" y="1772816"/>
            <a:ext cx="3273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Bookman Old Style" pitchFamily="18" charset="0"/>
              </a:rPr>
              <a:t>2</a:t>
            </a:r>
            <a:endParaRPr lang="ru-RU" sz="1400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>
            <a:off x="1403648" y="1556792"/>
            <a:ext cx="1728192" cy="0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1403648" y="1556792"/>
            <a:ext cx="1080120" cy="1224136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Овал 50"/>
          <p:cNvSpPr/>
          <p:nvPr/>
        </p:nvSpPr>
        <p:spPr>
          <a:xfrm>
            <a:off x="1370314" y="1516315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Дуга 68"/>
          <p:cNvSpPr/>
          <p:nvPr/>
        </p:nvSpPr>
        <p:spPr>
          <a:xfrm rot="7528404" flipH="1">
            <a:off x="-25956" y="2085066"/>
            <a:ext cx="896849" cy="1236386"/>
          </a:xfrm>
          <a:prstGeom prst="arc">
            <a:avLst>
              <a:gd name="adj1" fmla="val 17823747"/>
              <a:gd name="adj2" fmla="val 18508331"/>
            </a:avLst>
          </a:prstGeom>
          <a:ln w="25400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>
            <a:off x="755576" y="2780928"/>
            <a:ext cx="1728192" cy="0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H="1">
            <a:off x="755576" y="1556792"/>
            <a:ext cx="2376264" cy="1224136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Овал 45"/>
          <p:cNvSpPr/>
          <p:nvPr/>
        </p:nvSpPr>
        <p:spPr>
          <a:xfrm>
            <a:off x="3086601" y="1515737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Овал 46"/>
          <p:cNvSpPr/>
          <p:nvPr/>
        </p:nvSpPr>
        <p:spPr>
          <a:xfrm>
            <a:off x="1895229" y="2123330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Овал 41"/>
          <p:cNvSpPr/>
          <p:nvPr/>
        </p:nvSpPr>
        <p:spPr>
          <a:xfrm>
            <a:off x="2438529" y="2723206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Овал 48"/>
          <p:cNvSpPr/>
          <p:nvPr/>
        </p:nvSpPr>
        <p:spPr>
          <a:xfrm>
            <a:off x="729385" y="2723206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4" name="Прямая соединительная линия 63"/>
          <p:cNvCxnSpPr/>
          <p:nvPr/>
        </p:nvCxnSpPr>
        <p:spPr>
          <a:xfrm>
            <a:off x="2517102" y="1823395"/>
            <a:ext cx="72008" cy="7200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2480231" y="1835878"/>
            <a:ext cx="72008" cy="7200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1443478" y="2376874"/>
            <a:ext cx="72008" cy="7200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1408988" y="2391738"/>
            <a:ext cx="72008" cy="7200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Прямоугольник 44"/>
          <p:cNvSpPr/>
          <p:nvPr/>
        </p:nvSpPr>
        <p:spPr>
          <a:xfrm>
            <a:off x="4778499" y="2934469"/>
            <a:ext cx="12923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bg1">
                    <a:lumMod val="75000"/>
                  </a:schemeClr>
                </a:solidFill>
                <a:latin typeface="Bookman Old Style" pitchFamily="18" charset="0"/>
              </a:rPr>
              <a:t>Решение</a:t>
            </a:r>
            <a:endParaRPr lang="ru-RU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971600" y="3429000"/>
            <a:ext cx="72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 Так как </a:t>
            </a:r>
            <a:r>
              <a:rPr lang="ru-RU" sz="1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CAD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=</a:t>
            </a:r>
            <a:r>
              <a:rPr lang="ru-RU" sz="1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ACB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накрест лежащие, то по признаку параллельности прямых 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BC||AD.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3275856" y="1628800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Дано: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 </a:t>
            </a:r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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CBD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=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35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; 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BF=2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см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; AD=3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см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; AF=FC; </a:t>
            </a:r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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CAD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=</a:t>
            </a:r>
            <a:r>
              <a:rPr lang="ru-RU" sz="1400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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ACB.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Найти: 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ADF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;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FD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;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BC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971600" y="4107559"/>
            <a:ext cx="72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2).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Рассмотрим 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AFD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=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BFC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по стороне  и двум прилежащим углам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(1.AF=FC; 2.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CAD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=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ACB; 3. 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AFD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=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BFC)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.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971600" y="4786118"/>
            <a:ext cx="720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Symbol"/>
              <a:buChar char="Þ"/>
            </a:pP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В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F=FD;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FBC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=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ADF; BC=AD 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971600" y="5187678"/>
            <a:ext cx="720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Symbol"/>
              <a:buChar char="Þ"/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BC=AD=3 (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см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);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В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F=FD=2 (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см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); 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ADF=35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.</a:t>
            </a:r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971600" y="5589240"/>
            <a:ext cx="720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Ответ: 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35;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3 см; 2 см.</a:t>
            </a:r>
          </a:p>
        </p:txBody>
      </p:sp>
      <p:sp>
        <p:nvSpPr>
          <p:cNvPr id="60" name="Равнобедренный треугольник 59">
            <a:hlinkClick r:id="" action="ppaction://hlinkshowjump?jump=previousslide"/>
          </p:cNvPr>
          <p:cNvSpPr/>
          <p:nvPr/>
        </p:nvSpPr>
        <p:spPr>
          <a:xfrm rot="16200000" flipH="1">
            <a:off x="386138" y="6356818"/>
            <a:ext cx="194934" cy="99938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Скругленный прямоугольник 69"/>
          <p:cNvSpPr/>
          <p:nvPr/>
        </p:nvSpPr>
        <p:spPr>
          <a:xfrm>
            <a:off x="5148064" y="6033193"/>
            <a:ext cx="288032" cy="435468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>
                <a:solidFill>
                  <a:srgbClr val="2F5941"/>
                </a:solidFill>
              </a:rPr>
              <a:t>2</a:t>
            </a:r>
            <a:endParaRPr lang="ru-RU" b="1" dirty="0">
              <a:solidFill>
                <a:srgbClr val="2F5941"/>
              </a:solidFill>
            </a:endParaRPr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1428728" y="857232"/>
            <a:ext cx="1500198" cy="428628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>
                <a:solidFill>
                  <a:srgbClr val="2F5941"/>
                </a:solidFill>
              </a:rPr>
              <a:t>Задача 1</a:t>
            </a:r>
            <a:endParaRPr lang="ru-RU" b="1" dirty="0">
              <a:solidFill>
                <a:srgbClr val="2F5941"/>
              </a:solidFill>
            </a:endParaRPr>
          </a:p>
        </p:txBody>
      </p:sp>
      <p:sp>
        <p:nvSpPr>
          <p:cNvPr id="54" name="Скругленный прямоугольник 53">
            <a:hlinkClick r:id="rId7" action="ppaction://hlinksldjump"/>
          </p:cNvPr>
          <p:cNvSpPr/>
          <p:nvPr/>
        </p:nvSpPr>
        <p:spPr>
          <a:xfrm>
            <a:off x="3821901" y="857232"/>
            <a:ext cx="1500198" cy="307886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Задача 2</a:t>
            </a:r>
            <a:endParaRPr lang="ru-RU" b="1" dirty="0"/>
          </a:p>
        </p:txBody>
      </p:sp>
      <p:sp>
        <p:nvSpPr>
          <p:cNvPr id="66" name="Скругленный прямоугольник 65">
            <a:hlinkClick r:id="rId8" action="ppaction://hlinksldjump"/>
          </p:cNvPr>
          <p:cNvSpPr/>
          <p:nvPr/>
        </p:nvSpPr>
        <p:spPr>
          <a:xfrm>
            <a:off x="6215074" y="857232"/>
            <a:ext cx="1500198" cy="307886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Задача 3</a:t>
            </a:r>
            <a:endParaRPr lang="ru-RU" b="1" dirty="0"/>
          </a:p>
        </p:txBody>
      </p:sp>
      <p:sp>
        <p:nvSpPr>
          <p:cNvPr id="68" name="Скругленный прямоугольник 67">
            <a:hlinkClick r:id="rId9" action="ppaction://hlinksldjump"/>
          </p:cNvPr>
          <p:cNvSpPr/>
          <p:nvPr/>
        </p:nvSpPr>
        <p:spPr>
          <a:xfrm>
            <a:off x="3923928" y="6155780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1</a:t>
            </a:r>
            <a:endParaRPr lang="ru-RU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Скругленный прямоугольник 16">
            <a:hlinkClick r:id="rId2" action="ppaction://hlinksldjump"/>
          </p:cNvPr>
          <p:cNvSpPr/>
          <p:nvPr/>
        </p:nvSpPr>
        <p:spPr>
          <a:xfrm>
            <a:off x="6858016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18" name="Скругленный прямоугольник 17">
            <a:hlinkClick r:id="rId3" action="ppaction://hlinksldjump"/>
          </p:cNvPr>
          <p:cNvSpPr/>
          <p:nvPr/>
        </p:nvSpPr>
        <p:spPr>
          <a:xfrm>
            <a:off x="4619626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Решение задач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2844" y="142852"/>
            <a:ext cx="2143140" cy="571504"/>
          </a:xfrm>
          <a:prstGeom prst="roundRect">
            <a:avLst/>
          </a:prstGeom>
          <a:solidFill>
            <a:srgbClr val="2F5941"/>
          </a:solidFill>
          <a:ln w="15875" cmpd="thickThin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/>
              <a:t>Устная работа</a:t>
            </a:r>
            <a:endParaRPr lang="ru-RU" dirty="0"/>
          </a:p>
        </p:txBody>
      </p:sp>
      <p:sp>
        <p:nvSpPr>
          <p:cNvPr id="34" name="Скругленный прямоугольник 33">
            <a:hlinkClick r:id="rId4" action="ppaction://hlinksldjump"/>
          </p:cNvPr>
          <p:cNvSpPr/>
          <p:nvPr/>
        </p:nvSpPr>
        <p:spPr>
          <a:xfrm>
            <a:off x="2381235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Проверка </a:t>
            </a:r>
            <a:r>
              <a:rPr lang="ru-RU" dirty="0" err="1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42844" y="642918"/>
            <a:ext cx="8858280" cy="6072230"/>
          </a:xfrm>
          <a:prstGeom prst="rect">
            <a:avLst/>
          </a:prstGeom>
          <a:blipFill>
            <a:blip r:embed="rId5" cstate="print"/>
            <a:tile tx="0" ty="0" sx="100000" sy="100000" flip="none" algn="tl"/>
          </a:blipFill>
          <a:ln w="15875" cmpd="thickThin">
            <a:solidFill>
              <a:srgbClr val="2F59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 descr="Рисунок1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42813" y="642918"/>
            <a:ext cx="8858312" cy="6072230"/>
          </a:xfrm>
          <a:prstGeom prst="rect">
            <a:avLst/>
          </a:prstGeom>
        </p:spPr>
      </p:pic>
      <p:sp>
        <p:nvSpPr>
          <p:cNvPr id="9" name="Скругленный прямоугольник 8"/>
          <p:cNvSpPr/>
          <p:nvPr/>
        </p:nvSpPr>
        <p:spPr>
          <a:xfrm>
            <a:off x="3819524" y="854148"/>
            <a:ext cx="1500198" cy="428628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>
                <a:solidFill>
                  <a:srgbClr val="2F5941"/>
                </a:solidFill>
              </a:rPr>
              <a:t>Задача 2</a:t>
            </a:r>
            <a:endParaRPr lang="ru-RU" b="1" dirty="0">
              <a:solidFill>
                <a:srgbClr val="2F5941"/>
              </a:solidFill>
            </a:endParaRPr>
          </a:p>
        </p:txBody>
      </p:sp>
      <p:sp>
        <p:nvSpPr>
          <p:cNvPr id="15" name="Скругленный прямоугольник 14">
            <a:hlinkClick r:id="rId7" action="ppaction://hlinksldjump"/>
          </p:cNvPr>
          <p:cNvSpPr/>
          <p:nvPr/>
        </p:nvSpPr>
        <p:spPr>
          <a:xfrm>
            <a:off x="1428728" y="854148"/>
            <a:ext cx="1500198" cy="307886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Задача 1 </a:t>
            </a:r>
            <a:endParaRPr lang="ru-RU" b="1" dirty="0"/>
          </a:p>
        </p:txBody>
      </p:sp>
      <p:sp>
        <p:nvSpPr>
          <p:cNvPr id="13" name="Равнобедренный треугольник 12">
            <a:hlinkClick r:id="" action="ppaction://hlinkshowjump?jump=firstslide"/>
          </p:cNvPr>
          <p:cNvSpPr/>
          <p:nvPr/>
        </p:nvSpPr>
        <p:spPr>
          <a:xfrm rot="16200000">
            <a:off x="359539" y="89295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Равнобедренный треугольник 13">
            <a:hlinkClick r:id="" action="ppaction://hlinkshowjump?jump=lastslide"/>
          </p:cNvPr>
          <p:cNvSpPr/>
          <p:nvPr/>
        </p:nvSpPr>
        <p:spPr>
          <a:xfrm rot="5400000" flipH="1">
            <a:off x="8565384" y="89295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>
            <a:hlinkClick r:id="rId8" action="ppaction://hlinksldjump"/>
          </p:cNvPr>
          <p:cNvSpPr/>
          <p:nvPr/>
        </p:nvSpPr>
        <p:spPr>
          <a:xfrm>
            <a:off x="6215074" y="854148"/>
            <a:ext cx="1500198" cy="307886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Задача 3</a:t>
            </a:r>
            <a:endParaRPr lang="ru-RU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650053" y="2185982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A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652703" y="2164545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D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643042" y="3643314"/>
            <a:ext cx="332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F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097729" y="1142984"/>
            <a:ext cx="3561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B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286116" y="1357298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Дано: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 </a:t>
            </a:r>
          </a:p>
          <a:p>
            <a:pPr algn="just"/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AB=BC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;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 CF=FD.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Доказать, что 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AB||DF.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1" name="Прямоугольник 40">
            <a:hlinkClick r:id="" action="ppaction://hlinkshowjump?jump=nextslide"/>
          </p:cNvPr>
          <p:cNvSpPr/>
          <p:nvPr/>
        </p:nvSpPr>
        <p:spPr>
          <a:xfrm>
            <a:off x="4071934" y="2428868"/>
            <a:ext cx="20024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u="sng" dirty="0" smtClean="0">
                <a:solidFill>
                  <a:schemeClr val="bg1">
                    <a:lumMod val="75000"/>
                  </a:schemeClr>
                </a:solidFill>
                <a:latin typeface="Bookman Old Style" pitchFamily="18" charset="0"/>
              </a:rPr>
              <a:t>Доказательство</a:t>
            </a:r>
            <a:endParaRPr lang="ru-RU" u="sng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2" name="Равнобедренный треугольник 41">
            <a:hlinkClick r:id="" action="ppaction://hlinkshowjump?jump=nextslide"/>
          </p:cNvPr>
          <p:cNvSpPr/>
          <p:nvPr/>
        </p:nvSpPr>
        <p:spPr>
          <a:xfrm rot="5400000" flipH="1">
            <a:off x="6143636" y="2500306"/>
            <a:ext cx="357190" cy="357190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 rot="5400000">
            <a:off x="750067" y="1535893"/>
            <a:ext cx="928694" cy="571504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rot="5400000">
            <a:off x="1785918" y="2786058"/>
            <a:ext cx="1285884" cy="857256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rot="16320000" flipH="1">
            <a:off x="2210134" y="1933214"/>
            <a:ext cx="132604" cy="1123912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rot="16200000" flipH="1">
            <a:off x="1122564" y="2979959"/>
            <a:ext cx="1457747" cy="297590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Овал 49"/>
          <p:cNvSpPr/>
          <p:nvPr/>
        </p:nvSpPr>
        <p:spPr>
          <a:xfrm>
            <a:off x="2802717" y="2533642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Овал 32"/>
          <p:cNvSpPr/>
          <p:nvPr/>
        </p:nvSpPr>
        <p:spPr>
          <a:xfrm>
            <a:off x="1962128" y="3802857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6" name="Прямая соединительная линия 75"/>
          <p:cNvCxnSpPr/>
          <p:nvPr/>
        </p:nvCxnSpPr>
        <p:spPr>
          <a:xfrm rot="5400000" flipH="1" flipV="1">
            <a:off x="1814498" y="3067048"/>
            <a:ext cx="71438" cy="7143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 rot="16200000" flipV="1">
            <a:off x="2424098" y="3143248"/>
            <a:ext cx="71438" cy="7143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/>
          <p:nvPr/>
        </p:nvCxnSpPr>
        <p:spPr>
          <a:xfrm rot="16200000" flipV="1">
            <a:off x="1192985" y="1745441"/>
            <a:ext cx="90486" cy="66676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 rot="16200000" flipV="1">
            <a:off x="1171556" y="1778783"/>
            <a:ext cx="90486" cy="66676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1671617" y="2028815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C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4" name="Равнобедренный треугольник 43">
            <a:hlinkClick r:id="" action="ppaction://hlinkshowjump?jump=nextslide"/>
          </p:cNvPr>
          <p:cNvSpPr/>
          <p:nvPr/>
        </p:nvSpPr>
        <p:spPr>
          <a:xfrm rot="5400000" flipH="1">
            <a:off x="8576000" y="6356818"/>
            <a:ext cx="194934" cy="99938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 rot="-60000">
            <a:off x="928662" y="2285992"/>
            <a:ext cx="735809" cy="121683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Овал 36"/>
          <p:cNvSpPr/>
          <p:nvPr/>
        </p:nvSpPr>
        <p:spPr>
          <a:xfrm>
            <a:off x="900090" y="2235983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1" name="Прямая соединительная линия 60"/>
          <p:cNvCxnSpPr/>
          <p:nvPr/>
        </p:nvCxnSpPr>
        <p:spPr>
          <a:xfrm rot="16080000" flipH="1">
            <a:off x="1076869" y="1793882"/>
            <a:ext cx="1044230" cy="164307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5400000" flipH="1" flipV="1">
            <a:off x="1571604" y="1857364"/>
            <a:ext cx="71438" cy="7143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5400000" flipH="1" flipV="1">
            <a:off x="1559699" y="1819260"/>
            <a:ext cx="71438" cy="7143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Овал 34"/>
          <p:cNvSpPr/>
          <p:nvPr/>
        </p:nvSpPr>
        <p:spPr>
          <a:xfrm>
            <a:off x="1664471" y="2359811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Овал 29"/>
          <p:cNvSpPr/>
          <p:nvPr/>
        </p:nvSpPr>
        <p:spPr>
          <a:xfrm>
            <a:off x="1457300" y="1314432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3923928" y="6035030"/>
            <a:ext cx="288032" cy="435468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>
                <a:solidFill>
                  <a:srgbClr val="2F5941"/>
                </a:solidFill>
              </a:rPr>
              <a:t>1</a:t>
            </a:r>
            <a:endParaRPr lang="ru-RU" b="1" dirty="0">
              <a:solidFill>
                <a:srgbClr val="2F5941"/>
              </a:solidFill>
            </a:endParaRPr>
          </a:p>
        </p:txBody>
      </p:sp>
      <p:sp>
        <p:nvSpPr>
          <p:cNvPr id="51" name="Скругленный прямоугольник 50">
            <a:hlinkClick r:id="rId9" action="ppaction://hlinksldjump"/>
          </p:cNvPr>
          <p:cNvSpPr/>
          <p:nvPr/>
        </p:nvSpPr>
        <p:spPr>
          <a:xfrm>
            <a:off x="5148064" y="6165304"/>
            <a:ext cx="288000" cy="305194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2</a:t>
            </a:r>
            <a:endParaRPr lang="ru-RU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000"/>
                            </p:stCondLst>
                            <p:childTnLst>
                              <p:par>
                                <p:cTn id="4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000"/>
                            </p:stCondLst>
                            <p:childTnLst>
                              <p:par>
                                <p:cTn id="5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8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9000"/>
                            </p:stCondLst>
                            <p:childTnLst>
                              <p:par>
                                <p:cTn id="6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0"/>
                            </p:stCondLst>
                            <p:childTnLst>
                              <p:par>
                                <p:cTn id="6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1000"/>
                            </p:stCondLst>
                            <p:childTnLst>
                              <p:par>
                                <p:cTn id="71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3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2000"/>
                            </p:stCondLst>
                            <p:childTnLst>
                              <p:par>
                                <p:cTn id="75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3000"/>
                            </p:stCondLst>
                            <p:childTnLst>
                              <p:par>
                                <p:cTn id="7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4000"/>
                            </p:stCondLst>
                            <p:childTnLst>
                              <p:par>
                                <p:cTn id="9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5000"/>
                            </p:stCondLst>
                            <p:childTnLst>
                              <p:par>
                                <p:cTn id="101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3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7000"/>
                            </p:stCondLst>
                            <p:childTnLst>
                              <p:par>
                                <p:cTn id="10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7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8000"/>
                            </p:stCondLst>
                            <p:childTnLst>
                              <p:par>
                                <p:cTn id="10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8000"/>
                            </p:stCondLst>
                            <p:childTnLst>
                              <p:par>
                                <p:cTn id="1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5" grpId="0"/>
      <p:bldP spid="26" grpId="0"/>
      <p:bldP spid="27" grpId="0"/>
      <p:bldP spid="40" grpId="0"/>
      <p:bldP spid="41" grpId="0"/>
      <p:bldP spid="42" grpId="0" animBg="1"/>
      <p:bldP spid="50" grpId="0" animBg="1"/>
      <p:bldP spid="33" grpId="0" animBg="1"/>
      <p:bldP spid="86" grpId="0"/>
      <p:bldP spid="37" grpId="0" animBg="1"/>
      <p:bldP spid="35" grpId="0" animBg="1"/>
      <p:bldP spid="3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Скругленный прямоугольник 16">
            <a:hlinkClick r:id="rId2" action="ppaction://hlinksldjump"/>
          </p:cNvPr>
          <p:cNvSpPr/>
          <p:nvPr/>
        </p:nvSpPr>
        <p:spPr>
          <a:xfrm>
            <a:off x="6858016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18" name="Скругленный прямоугольник 17">
            <a:hlinkClick r:id="rId3" action="ppaction://hlinksldjump"/>
          </p:cNvPr>
          <p:cNvSpPr/>
          <p:nvPr/>
        </p:nvSpPr>
        <p:spPr>
          <a:xfrm>
            <a:off x="4619626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Решение задач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2844" y="142852"/>
            <a:ext cx="2143140" cy="571504"/>
          </a:xfrm>
          <a:prstGeom prst="roundRect">
            <a:avLst/>
          </a:prstGeom>
          <a:solidFill>
            <a:srgbClr val="2F5941"/>
          </a:solidFill>
          <a:ln w="15875" cmpd="thickThin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/>
              <a:t>Устная работа</a:t>
            </a:r>
            <a:endParaRPr lang="ru-RU" dirty="0"/>
          </a:p>
        </p:txBody>
      </p:sp>
      <p:sp>
        <p:nvSpPr>
          <p:cNvPr id="34" name="Скругленный прямоугольник 33">
            <a:hlinkClick r:id="rId4" action="ppaction://hlinksldjump"/>
          </p:cNvPr>
          <p:cNvSpPr/>
          <p:nvPr/>
        </p:nvSpPr>
        <p:spPr>
          <a:xfrm>
            <a:off x="2381235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Проверка </a:t>
            </a:r>
            <a:r>
              <a:rPr lang="ru-RU" dirty="0" err="1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42844" y="642918"/>
            <a:ext cx="8858280" cy="6072230"/>
          </a:xfrm>
          <a:prstGeom prst="rect">
            <a:avLst/>
          </a:prstGeom>
          <a:blipFill>
            <a:blip r:embed="rId5" cstate="print"/>
            <a:tile tx="0" ty="0" sx="100000" sy="100000" flip="none" algn="tl"/>
          </a:blipFill>
          <a:ln w="15875" cmpd="thickThin">
            <a:solidFill>
              <a:srgbClr val="2F59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 descr="Рисунок1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42813" y="642918"/>
            <a:ext cx="8858312" cy="6072230"/>
          </a:xfrm>
          <a:prstGeom prst="rect">
            <a:avLst/>
          </a:prstGeom>
        </p:spPr>
      </p:pic>
      <p:sp>
        <p:nvSpPr>
          <p:cNvPr id="9" name="Скругленный прямоугольник 8"/>
          <p:cNvSpPr/>
          <p:nvPr/>
        </p:nvSpPr>
        <p:spPr>
          <a:xfrm>
            <a:off x="3819524" y="854148"/>
            <a:ext cx="1500198" cy="428628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>
                <a:solidFill>
                  <a:srgbClr val="2F5941"/>
                </a:solidFill>
              </a:rPr>
              <a:t>Задача 2</a:t>
            </a:r>
            <a:endParaRPr lang="ru-RU" b="1" dirty="0">
              <a:solidFill>
                <a:srgbClr val="2F5941"/>
              </a:solidFill>
            </a:endParaRPr>
          </a:p>
        </p:txBody>
      </p:sp>
      <p:sp>
        <p:nvSpPr>
          <p:cNvPr id="15" name="Скругленный прямоугольник 14">
            <a:hlinkClick r:id="rId7" action="ppaction://hlinksldjump"/>
          </p:cNvPr>
          <p:cNvSpPr/>
          <p:nvPr/>
        </p:nvSpPr>
        <p:spPr>
          <a:xfrm>
            <a:off x="1428728" y="854148"/>
            <a:ext cx="1500198" cy="307886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Задача 1 </a:t>
            </a:r>
            <a:endParaRPr lang="ru-RU" b="1" dirty="0"/>
          </a:p>
        </p:txBody>
      </p:sp>
      <p:sp>
        <p:nvSpPr>
          <p:cNvPr id="13" name="Равнобедренный треугольник 12">
            <a:hlinkClick r:id="" action="ppaction://hlinkshowjump?jump=firstslide"/>
          </p:cNvPr>
          <p:cNvSpPr/>
          <p:nvPr/>
        </p:nvSpPr>
        <p:spPr>
          <a:xfrm rot="16200000">
            <a:off x="359539" y="89295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Равнобедренный треугольник 13">
            <a:hlinkClick r:id="" action="ppaction://hlinkshowjump?jump=lastslide"/>
          </p:cNvPr>
          <p:cNvSpPr/>
          <p:nvPr/>
        </p:nvSpPr>
        <p:spPr>
          <a:xfrm rot="5400000" flipH="1">
            <a:off x="8565384" y="89295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>
            <a:hlinkClick r:id="rId8" action="ppaction://hlinksldjump"/>
          </p:cNvPr>
          <p:cNvSpPr/>
          <p:nvPr/>
        </p:nvSpPr>
        <p:spPr>
          <a:xfrm>
            <a:off x="6215074" y="854148"/>
            <a:ext cx="1500198" cy="307886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Задача 3</a:t>
            </a:r>
            <a:endParaRPr lang="ru-RU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650053" y="2185982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A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652703" y="2164545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D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643042" y="3643314"/>
            <a:ext cx="332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F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097729" y="1142984"/>
            <a:ext cx="3561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B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286116" y="1357298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Дано: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 </a:t>
            </a:r>
          </a:p>
          <a:p>
            <a:pPr algn="just"/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AB=BC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;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 CF=FD.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Доказать, что 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AB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||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DF.</a:t>
            </a:r>
            <a:endParaRPr lang="ru-RU" dirty="0">
              <a:solidFill>
                <a:schemeClr val="bg1"/>
              </a:solidFill>
            </a:endParaRPr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 rot="5400000">
            <a:off x="750067" y="1535893"/>
            <a:ext cx="928694" cy="571504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rot="5400000">
            <a:off x="1785918" y="2786058"/>
            <a:ext cx="1285884" cy="857256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928662" y="2285992"/>
            <a:ext cx="1908000" cy="285752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rot="16200000" flipH="1">
            <a:off x="500034" y="2357430"/>
            <a:ext cx="2500330" cy="500066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Овал 49"/>
          <p:cNvSpPr/>
          <p:nvPr/>
        </p:nvSpPr>
        <p:spPr>
          <a:xfrm>
            <a:off x="2802717" y="2538422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Овал 29"/>
          <p:cNvSpPr/>
          <p:nvPr/>
        </p:nvSpPr>
        <p:spPr>
          <a:xfrm>
            <a:off x="1457300" y="1314432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Овал 34"/>
          <p:cNvSpPr/>
          <p:nvPr/>
        </p:nvSpPr>
        <p:spPr>
          <a:xfrm>
            <a:off x="1664471" y="2359811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Овал 36"/>
          <p:cNvSpPr/>
          <p:nvPr/>
        </p:nvSpPr>
        <p:spPr>
          <a:xfrm>
            <a:off x="900090" y="2235983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Овал 32"/>
          <p:cNvSpPr/>
          <p:nvPr/>
        </p:nvSpPr>
        <p:spPr>
          <a:xfrm>
            <a:off x="1962128" y="3802857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6" name="Прямая соединительная линия 75"/>
          <p:cNvCxnSpPr/>
          <p:nvPr/>
        </p:nvCxnSpPr>
        <p:spPr>
          <a:xfrm rot="5400000" flipH="1" flipV="1">
            <a:off x="1814498" y="3067048"/>
            <a:ext cx="71438" cy="7143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 rot="16200000" flipV="1">
            <a:off x="2424098" y="3143248"/>
            <a:ext cx="71438" cy="7143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5400000" flipH="1" flipV="1">
            <a:off x="1571604" y="1857364"/>
            <a:ext cx="71438" cy="7143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5400000" flipH="1" flipV="1">
            <a:off x="1559699" y="1819260"/>
            <a:ext cx="71438" cy="7143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/>
          <p:nvPr/>
        </p:nvCxnSpPr>
        <p:spPr>
          <a:xfrm rot="16200000" flipV="1">
            <a:off x="1192985" y="1745441"/>
            <a:ext cx="90486" cy="66676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 rot="16200000" flipV="1">
            <a:off x="1171556" y="1778783"/>
            <a:ext cx="90486" cy="66676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1671617" y="2028815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C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89" name="Прямоугольник 88"/>
          <p:cNvSpPr/>
          <p:nvPr/>
        </p:nvSpPr>
        <p:spPr>
          <a:xfrm>
            <a:off x="3890959" y="2452681"/>
            <a:ext cx="21980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bg1">
                    <a:lumMod val="75000"/>
                  </a:schemeClr>
                </a:solidFill>
                <a:latin typeface="Bookman Old Style" pitchFamily="18" charset="0"/>
              </a:rPr>
              <a:t>Доказательство</a:t>
            </a:r>
            <a:endParaRPr lang="ru-RU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2786050" y="2928934"/>
            <a:ext cx="53863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равнобедренный (по определению), так как 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AB=BC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 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BAC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=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ACB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по свойству равнобедренного треугольника.</a:t>
            </a:r>
            <a:endParaRPr lang="en-US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1000100" y="4031846"/>
            <a:ext cx="72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2). 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CDF 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–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равнобедренный по определению, так как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CF=FD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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DCF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=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CDF (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по свойству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)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.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1000100" y="4857760"/>
            <a:ext cx="70723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1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ACB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=</a:t>
            </a:r>
            <a:r>
              <a:rPr lang="ru-RU" sz="1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DCF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– 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вертикальные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 </a:t>
            </a:r>
            <a:r>
              <a:rPr lang="ru-RU" sz="1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BAC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=</a:t>
            </a:r>
            <a:r>
              <a:rPr lang="ru-RU" sz="1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CDF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– накрест лежащие, то по признаку параллельности прямых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 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||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FD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, что и требовалось доказать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.</a:t>
            </a:r>
            <a:endParaRPr lang="ru-RU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" name="Равнобедренный треугольник 94">
            <a:hlinkClick r:id="" action="ppaction://hlinkshowjump?jump=previousslide"/>
          </p:cNvPr>
          <p:cNvSpPr/>
          <p:nvPr/>
        </p:nvSpPr>
        <p:spPr>
          <a:xfrm rot="16200000" flipH="1">
            <a:off x="386138" y="6356818"/>
            <a:ext cx="194934" cy="99938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5148064" y="6033193"/>
            <a:ext cx="288032" cy="435468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>
                <a:solidFill>
                  <a:srgbClr val="2F5941"/>
                </a:solidFill>
              </a:rPr>
              <a:t>2</a:t>
            </a:r>
            <a:endParaRPr lang="ru-RU" b="1" dirty="0">
              <a:solidFill>
                <a:srgbClr val="2F5941"/>
              </a:solidFill>
            </a:endParaRPr>
          </a:p>
        </p:txBody>
      </p:sp>
      <p:sp>
        <p:nvSpPr>
          <p:cNvPr id="42" name="Скругленный прямоугольник 41">
            <a:hlinkClick r:id="rId9" action="ppaction://hlinksldjump"/>
          </p:cNvPr>
          <p:cNvSpPr/>
          <p:nvPr/>
        </p:nvSpPr>
        <p:spPr>
          <a:xfrm>
            <a:off x="3923928" y="6155780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1</a:t>
            </a:r>
            <a:endParaRPr lang="ru-RU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Скругленный прямоугольник 18">
            <a:hlinkClick r:id="rId2" action="ppaction://hlinksldjump"/>
          </p:cNvPr>
          <p:cNvSpPr/>
          <p:nvPr/>
        </p:nvSpPr>
        <p:spPr>
          <a:xfrm>
            <a:off x="6858016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20" name="Скругленный прямоугольник 19">
            <a:hlinkClick r:id="rId3" action="ppaction://hlinksldjump"/>
          </p:cNvPr>
          <p:cNvSpPr/>
          <p:nvPr/>
        </p:nvSpPr>
        <p:spPr>
          <a:xfrm>
            <a:off x="4619626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Решение задач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2844" y="142852"/>
            <a:ext cx="2143140" cy="571504"/>
          </a:xfrm>
          <a:prstGeom prst="roundRect">
            <a:avLst/>
          </a:prstGeom>
          <a:solidFill>
            <a:srgbClr val="2F5941"/>
          </a:solidFill>
          <a:ln w="15875" cmpd="thickThin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/>
              <a:t>Устная работа</a:t>
            </a:r>
            <a:endParaRPr lang="ru-RU" dirty="0"/>
          </a:p>
        </p:txBody>
      </p:sp>
      <p:sp>
        <p:nvSpPr>
          <p:cNvPr id="34" name="Скругленный прямоугольник 33">
            <a:hlinkClick r:id="rId4" action="ppaction://hlinksldjump"/>
          </p:cNvPr>
          <p:cNvSpPr/>
          <p:nvPr/>
        </p:nvSpPr>
        <p:spPr>
          <a:xfrm>
            <a:off x="2381235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Проверка </a:t>
            </a:r>
            <a:r>
              <a:rPr lang="ru-RU" dirty="0" err="1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42844" y="642918"/>
            <a:ext cx="8858280" cy="6072230"/>
          </a:xfrm>
          <a:prstGeom prst="rect">
            <a:avLst/>
          </a:prstGeom>
          <a:blipFill>
            <a:blip r:embed="rId5" cstate="print"/>
            <a:tile tx="0" ty="0" sx="100000" sy="100000" flip="none" algn="tl"/>
          </a:blipFill>
          <a:ln w="15875" cmpd="thickThin">
            <a:solidFill>
              <a:srgbClr val="2F59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 descr="Рисунок1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42844" y="642918"/>
            <a:ext cx="8858312" cy="6072230"/>
          </a:xfrm>
          <a:prstGeom prst="rect">
            <a:avLst/>
          </a:prstGeom>
        </p:spPr>
      </p:pic>
      <p:sp>
        <p:nvSpPr>
          <p:cNvPr id="10" name="Скругленный прямоугольник 9">
            <a:hlinkClick r:id="rId7" action="ppaction://hlinksldjump"/>
          </p:cNvPr>
          <p:cNvSpPr/>
          <p:nvPr/>
        </p:nvSpPr>
        <p:spPr>
          <a:xfrm>
            <a:off x="3824286" y="847699"/>
            <a:ext cx="1500198" cy="307886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Задача 2</a:t>
            </a:r>
            <a:endParaRPr lang="ru-RU" b="1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215074" y="847685"/>
            <a:ext cx="1500198" cy="428628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>
                <a:solidFill>
                  <a:srgbClr val="2F5941"/>
                </a:solidFill>
              </a:rPr>
              <a:t>Задача 3</a:t>
            </a:r>
            <a:endParaRPr lang="ru-RU" b="1" dirty="0">
              <a:solidFill>
                <a:srgbClr val="2F5941"/>
              </a:solidFill>
            </a:endParaRPr>
          </a:p>
        </p:txBody>
      </p:sp>
      <p:sp>
        <p:nvSpPr>
          <p:cNvPr id="13" name="Равнобедренный треугольник 12">
            <a:hlinkClick r:id="" action="ppaction://hlinkshowjump?jump=firstslide"/>
          </p:cNvPr>
          <p:cNvSpPr/>
          <p:nvPr/>
        </p:nvSpPr>
        <p:spPr>
          <a:xfrm rot="16200000">
            <a:off x="359539" y="89295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Равнобедренный треугольник 13">
            <a:hlinkClick r:id="" action="ppaction://hlinkshowjump?jump=lastslide"/>
          </p:cNvPr>
          <p:cNvSpPr/>
          <p:nvPr/>
        </p:nvSpPr>
        <p:spPr>
          <a:xfrm rot="5400000" flipH="1">
            <a:off x="8565384" y="89295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>
            <a:hlinkClick r:id="rId8" action="ppaction://hlinksldjump"/>
          </p:cNvPr>
          <p:cNvSpPr/>
          <p:nvPr/>
        </p:nvSpPr>
        <p:spPr>
          <a:xfrm>
            <a:off x="1428728" y="847699"/>
            <a:ext cx="1500198" cy="307886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Задача 1 </a:t>
            </a:r>
            <a:endParaRPr lang="ru-R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1357290" y="1214422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B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42910" y="1857364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A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285984" y="1214422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C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714480" y="2405058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O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rot="5400000">
            <a:off x="966758" y="1576382"/>
            <a:ext cx="585806" cy="576266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16200000" flipH="1">
            <a:off x="1943080" y="1843078"/>
            <a:ext cx="1071570" cy="528638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1554936" y="1571612"/>
            <a:ext cx="1188000" cy="1071570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rot="10800000" flipV="1">
            <a:off x="954546" y="1571611"/>
            <a:ext cx="1260000" cy="597695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Овал 27"/>
          <p:cNvSpPr/>
          <p:nvPr/>
        </p:nvSpPr>
        <p:spPr>
          <a:xfrm>
            <a:off x="928662" y="1500174"/>
            <a:ext cx="1857388" cy="1764519"/>
          </a:xfrm>
          <a:prstGeom prst="ellipse">
            <a:avLst/>
          </a:prstGeom>
          <a:noFill/>
          <a:ln>
            <a:solidFill>
              <a:srgbClr val="FBF3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Овал 29"/>
          <p:cNvSpPr/>
          <p:nvPr/>
        </p:nvSpPr>
        <p:spPr>
          <a:xfrm>
            <a:off x="2705088" y="2605078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вал 28"/>
          <p:cNvSpPr/>
          <p:nvPr/>
        </p:nvSpPr>
        <p:spPr>
          <a:xfrm>
            <a:off x="923900" y="2109774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Овал 59"/>
          <p:cNvSpPr/>
          <p:nvPr/>
        </p:nvSpPr>
        <p:spPr>
          <a:xfrm>
            <a:off x="2174061" y="1519222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1500166" y="1512079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Овал 60"/>
          <p:cNvSpPr/>
          <p:nvPr/>
        </p:nvSpPr>
        <p:spPr>
          <a:xfrm>
            <a:off x="1738290" y="1728774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1828782" y="2314567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TextBox 62"/>
          <p:cNvSpPr txBox="1"/>
          <p:nvPr/>
        </p:nvSpPr>
        <p:spPr>
          <a:xfrm>
            <a:off x="2643174" y="2643182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D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600179" y="1814501"/>
            <a:ext cx="332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F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3286116" y="1500174"/>
            <a:ext cx="47525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Дано: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 (O;R) 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–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окружность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т.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A,B,C,D  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(O;R) </a:t>
            </a:r>
          </a:p>
          <a:p>
            <a:pPr algn="just"/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AC ∩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BD=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 т.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F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Записать: пропорциональные отрезки.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6" name="Прямоугольник 65">
            <a:hlinkClick r:id="" action="ppaction://hlinkshowjump?jump=nextslide"/>
          </p:cNvPr>
          <p:cNvSpPr/>
          <p:nvPr/>
        </p:nvSpPr>
        <p:spPr>
          <a:xfrm>
            <a:off x="4786314" y="2857496"/>
            <a:ext cx="12057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u="sng" dirty="0" smtClean="0">
                <a:solidFill>
                  <a:schemeClr val="bg1">
                    <a:lumMod val="75000"/>
                  </a:schemeClr>
                </a:solidFill>
                <a:latin typeface="Bookman Old Style" pitchFamily="18" charset="0"/>
              </a:rPr>
              <a:t>Решение</a:t>
            </a:r>
            <a:endParaRPr lang="ru-RU" u="sng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7" name="Равнобедренный треугольник 66">
            <a:hlinkClick r:id="" action="ppaction://hlinkshowjump?jump=nextslide"/>
          </p:cNvPr>
          <p:cNvSpPr/>
          <p:nvPr/>
        </p:nvSpPr>
        <p:spPr>
          <a:xfrm rot="5400000" flipH="1">
            <a:off x="6072198" y="2928934"/>
            <a:ext cx="357190" cy="357190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Равнобедренный треугольник 67">
            <a:hlinkClick r:id="" action="ppaction://hlinkshowjump?jump=nextslide"/>
          </p:cNvPr>
          <p:cNvSpPr/>
          <p:nvPr/>
        </p:nvSpPr>
        <p:spPr>
          <a:xfrm rot="5400000" flipH="1">
            <a:off x="8576000" y="6356818"/>
            <a:ext cx="194934" cy="99938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3923928" y="6035030"/>
            <a:ext cx="288032" cy="435468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>
                <a:solidFill>
                  <a:srgbClr val="2F5941"/>
                </a:solidFill>
              </a:rPr>
              <a:t>1</a:t>
            </a:r>
            <a:endParaRPr lang="ru-RU" b="1" dirty="0">
              <a:solidFill>
                <a:srgbClr val="2F5941"/>
              </a:solidFill>
            </a:endParaRPr>
          </a:p>
        </p:txBody>
      </p:sp>
      <p:sp>
        <p:nvSpPr>
          <p:cNvPr id="38" name="Скругленный прямоугольник 37">
            <a:hlinkClick r:id="rId9" action="ppaction://hlinksldjump"/>
          </p:cNvPr>
          <p:cNvSpPr/>
          <p:nvPr/>
        </p:nvSpPr>
        <p:spPr>
          <a:xfrm>
            <a:off x="5148064" y="6165304"/>
            <a:ext cx="288000" cy="305194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2</a:t>
            </a:r>
            <a:endParaRPr lang="ru-RU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100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7000"/>
                            </p:stCondLst>
                            <p:childTnLst>
                              <p:par>
                                <p:cTn id="4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000"/>
                            </p:stCondLst>
                            <p:childTnLst>
                              <p:par>
                                <p:cTn id="5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9000"/>
                            </p:stCondLst>
                            <p:childTnLst>
                              <p:par>
                                <p:cTn id="68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0"/>
                            </p:stCondLst>
                            <p:childTnLst>
                              <p:par>
                                <p:cTn id="72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1000"/>
                            </p:stCondLst>
                            <p:childTnLst>
                              <p:par>
                                <p:cTn id="7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2000"/>
                            </p:stCondLst>
                            <p:childTnLst>
                              <p:par>
                                <p:cTn id="87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2500"/>
                            </p:stCondLst>
                            <p:childTnLst>
                              <p:par>
                                <p:cTn id="91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3000"/>
                            </p:stCondLst>
                            <p:childTnLst>
                              <p:par>
                                <p:cTn id="9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3000"/>
                            </p:stCondLst>
                            <p:childTnLst>
                              <p:par>
                                <p:cTn id="9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27" grpId="0"/>
      <p:bldP spid="28" grpId="0" animBg="1"/>
      <p:bldP spid="30" grpId="0" animBg="1"/>
      <p:bldP spid="29" grpId="0" animBg="1"/>
      <p:bldP spid="60" grpId="0" animBg="1"/>
      <p:bldP spid="32" grpId="0" animBg="1"/>
      <p:bldP spid="61" grpId="0" animBg="1"/>
      <p:bldP spid="62" grpId="0" animBg="1"/>
      <p:bldP spid="63" grpId="0"/>
      <p:bldP spid="64" grpId="0"/>
      <p:bldP spid="65" grpId="0"/>
      <p:bldP spid="66" grpId="0"/>
      <p:bldP spid="6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Скругленный прямоугольник 18">
            <a:hlinkClick r:id="rId3" action="ppaction://hlinksldjump"/>
          </p:cNvPr>
          <p:cNvSpPr/>
          <p:nvPr/>
        </p:nvSpPr>
        <p:spPr>
          <a:xfrm>
            <a:off x="6858016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20" name="Скругленный прямоугольник 19">
            <a:hlinkClick r:id="rId4" action="ppaction://hlinksldjump"/>
          </p:cNvPr>
          <p:cNvSpPr/>
          <p:nvPr/>
        </p:nvSpPr>
        <p:spPr>
          <a:xfrm>
            <a:off x="4619626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Решение задач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2844" y="142852"/>
            <a:ext cx="2143140" cy="571504"/>
          </a:xfrm>
          <a:prstGeom prst="roundRect">
            <a:avLst/>
          </a:prstGeom>
          <a:solidFill>
            <a:srgbClr val="2F5941"/>
          </a:solidFill>
          <a:ln w="15875" cmpd="thickThin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/>
              <a:t>Устная работа</a:t>
            </a:r>
            <a:endParaRPr lang="ru-RU" dirty="0"/>
          </a:p>
        </p:txBody>
      </p:sp>
      <p:sp>
        <p:nvSpPr>
          <p:cNvPr id="34" name="Скругленный прямоугольник 33">
            <a:hlinkClick r:id="rId5" action="ppaction://hlinksldjump"/>
          </p:cNvPr>
          <p:cNvSpPr/>
          <p:nvPr/>
        </p:nvSpPr>
        <p:spPr>
          <a:xfrm>
            <a:off x="2381235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Проверка </a:t>
            </a:r>
            <a:r>
              <a:rPr lang="ru-RU" dirty="0" err="1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42844" y="642918"/>
            <a:ext cx="8858280" cy="6072230"/>
          </a:xfrm>
          <a:prstGeom prst="rect">
            <a:avLst/>
          </a:prstGeom>
          <a:blipFill>
            <a:blip r:embed="rId6" cstate="print"/>
            <a:tile tx="0" ty="0" sx="100000" sy="100000" flip="none" algn="tl"/>
          </a:blipFill>
          <a:ln w="15875" cmpd="thickThin">
            <a:solidFill>
              <a:srgbClr val="2F59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 descr="Рисунок1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42844" y="642918"/>
            <a:ext cx="8858312" cy="6072230"/>
          </a:xfrm>
          <a:prstGeom prst="rect">
            <a:avLst/>
          </a:prstGeom>
        </p:spPr>
      </p:pic>
      <p:sp>
        <p:nvSpPr>
          <p:cNvPr id="10" name="Скругленный прямоугольник 9">
            <a:hlinkClick r:id="rId8" action="ppaction://hlinksldjump"/>
          </p:cNvPr>
          <p:cNvSpPr/>
          <p:nvPr/>
        </p:nvSpPr>
        <p:spPr>
          <a:xfrm>
            <a:off x="3824286" y="847699"/>
            <a:ext cx="1500198" cy="307886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Задача 2</a:t>
            </a:r>
            <a:endParaRPr lang="ru-RU" b="1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215074" y="847685"/>
            <a:ext cx="1500198" cy="428628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>
                <a:solidFill>
                  <a:srgbClr val="2F5941"/>
                </a:solidFill>
              </a:rPr>
              <a:t>Задача 3</a:t>
            </a:r>
            <a:endParaRPr lang="ru-RU" b="1" dirty="0">
              <a:solidFill>
                <a:srgbClr val="2F5941"/>
              </a:solidFill>
            </a:endParaRPr>
          </a:p>
        </p:txBody>
      </p:sp>
      <p:sp>
        <p:nvSpPr>
          <p:cNvPr id="13" name="Равнобедренный треугольник 12">
            <a:hlinkClick r:id="" action="ppaction://hlinkshowjump?jump=firstslide"/>
          </p:cNvPr>
          <p:cNvSpPr/>
          <p:nvPr/>
        </p:nvSpPr>
        <p:spPr>
          <a:xfrm rot="16200000">
            <a:off x="359539" y="89295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Равнобедренный треугольник 13">
            <a:hlinkClick r:id="" action="ppaction://hlinkshowjump?jump=lastslide"/>
          </p:cNvPr>
          <p:cNvSpPr/>
          <p:nvPr/>
        </p:nvSpPr>
        <p:spPr>
          <a:xfrm rot="5400000" flipH="1">
            <a:off x="8565384" y="89295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>
            <a:hlinkClick r:id="rId9" action="ppaction://hlinksldjump"/>
          </p:cNvPr>
          <p:cNvSpPr/>
          <p:nvPr/>
        </p:nvSpPr>
        <p:spPr>
          <a:xfrm>
            <a:off x="1428728" y="847699"/>
            <a:ext cx="1500198" cy="307886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Задача 1 </a:t>
            </a:r>
            <a:endParaRPr lang="ru-R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1357290" y="1214422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B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42910" y="1857364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A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285984" y="1214422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C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714480" y="2405058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O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rot="5400000">
            <a:off x="966758" y="1576382"/>
            <a:ext cx="585806" cy="576266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16200000" flipH="1">
            <a:off x="1943080" y="1843078"/>
            <a:ext cx="1071570" cy="528638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1554936" y="1571612"/>
            <a:ext cx="1188000" cy="1071570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rot="10800000" flipV="1">
            <a:off x="954546" y="1571611"/>
            <a:ext cx="1260000" cy="597695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Овал 27"/>
          <p:cNvSpPr/>
          <p:nvPr/>
        </p:nvSpPr>
        <p:spPr>
          <a:xfrm>
            <a:off x="928662" y="1500174"/>
            <a:ext cx="1857388" cy="1764519"/>
          </a:xfrm>
          <a:prstGeom prst="ellipse">
            <a:avLst/>
          </a:prstGeom>
          <a:noFill/>
          <a:ln>
            <a:solidFill>
              <a:srgbClr val="FBF3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Овал 29"/>
          <p:cNvSpPr/>
          <p:nvPr/>
        </p:nvSpPr>
        <p:spPr>
          <a:xfrm>
            <a:off x="2705088" y="2605078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вал 28"/>
          <p:cNvSpPr/>
          <p:nvPr/>
        </p:nvSpPr>
        <p:spPr>
          <a:xfrm>
            <a:off x="923900" y="2109774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Овал 59"/>
          <p:cNvSpPr/>
          <p:nvPr/>
        </p:nvSpPr>
        <p:spPr>
          <a:xfrm>
            <a:off x="2174061" y="1519222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1500166" y="1512079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Овал 60"/>
          <p:cNvSpPr/>
          <p:nvPr/>
        </p:nvSpPr>
        <p:spPr>
          <a:xfrm>
            <a:off x="1738290" y="1728774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1828782" y="2314567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TextBox 62"/>
          <p:cNvSpPr txBox="1"/>
          <p:nvPr/>
        </p:nvSpPr>
        <p:spPr>
          <a:xfrm>
            <a:off x="2643174" y="2643182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D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600179" y="1814501"/>
            <a:ext cx="332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F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3286116" y="1500174"/>
            <a:ext cx="47525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Дано: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 (O;R) 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–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окружность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т.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A,B,C,D  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(O;R) </a:t>
            </a:r>
          </a:p>
          <a:p>
            <a:pPr algn="just"/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AC ∩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BD=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 т.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F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  <a:sym typeface="Symbol"/>
              </a:rPr>
              <a:t>Записать: пропорциональные отрезки.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4768974" y="2867794"/>
            <a:ext cx="12923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bg1">
                    <a:lumMod val="75000"/>
                  </a:schemeClr>
                </a:solidFill>
                <a:latin typeface="Bookman Old Style" pitchFamily="18" charset="0"/>
              </a:rPr>
              <a:t>Решение</a:t>
            </a:r>
            <a:endParaRPr lang="ru-RU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928662" y="3357562"/>
            <a:ext cx="7429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ABD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=</a:t>
            </a:r>
            <a:r>
              <a:rPr lang="ru-RU" sz="1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ACD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вписанные, опирающиеся на одну и туже дугу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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AD.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000100" y="5072074"/>
            <a:ext cx="720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928662" y="3908171"/>
            <a:ext cx="7429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2)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BAC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=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CDB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вписанные, опирающиеся на одну и туже дугу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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BC.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928662" y="4458780"/>
            <a:ext cx="72152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3)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AFB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=</a:t>
            </a:r>
            <a:r>
              <a:rPr lang="ru-RU" sz="1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CFD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вертикальные 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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стороны 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AF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и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DF; BF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и 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CF; AB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и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CD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– сходственные стороны 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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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ABF 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CDF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</a:t>
            </a:r>
          </a:p>
        </p:txBody>
      </p:sp>
      <p:graphicFrame>
        <p:nvGraphicFramePr>
          <p:cNvPr id="42" name="Объект 41"/>
          <p:cNvGraphicFramePr>
            <a:graphicFrameLocks noChangeAspect="1"/>
          </p:cNvGraphicFramePr>
          <p:nvPr/>
        </p:nvGraphicFramePr>
        <p:xfrm>
          <a:off x="1000100" y="5286388"/>
          <a:ext cx="4572033" cy="590555"/>
        </p:xfrm>
        <a:graphic>
          <a:graphicData uri="http://schemas.openxmlformats.org/presentationml/2006/ole">
            <p:oleObj spid="_x0000_s41986" name="Формула" r:id="rId10" imgW="3047760" imgH="393480" progId="Equation.3">
              <p:embed/>
            </p:oleObj>
          </a:graphicData>
        </a:graphic>
      </p:graphicFrame>
      <p:sp>
        <p:nvSpPr>
          <p:cNvPr id="43" name="Равнобедренный треугольник 42">
            <a:hlinkClick r:id="" action="ppaction://hlinkshowjump?jump=previousslide"/>
          </p:cNvPr>
          <p:cNvSpPr/>
          <p:nvPr/>
        </p:nvSpPr>
        <p:spPr>
          <a:xfrm rot="16200000" flipH="1">
            <a:off x="386138" y="6356818"/>
            <a:ext cx="194934" cy="99938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5148064" y="6033193"/>
            <a:ext cx="288032" cy="435468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>
                <a:solidFill>
                  <a:srgbClr val="2F5941"/>
                </a:solidFill>
              </a:rPr>
              <a:t>2</a:t>
            </a:r>
            <a:endParaRPr lang="ru-RU" b="1" dirty="0">
              <a:solidFill>
                <a:srgbClr val="2F5941"/>
              </a:solidFill>
            </a:endParaRPr>
          </a:p>
        </p:txBody>
      </p:sp>
      <p:sp>
        <p:nvSpPr>
          <p:cNvPr id="45" name="Скругленный прямоугольник 44">
            <a:hlinkClick r:id="rId11" action="ppaction://hlinksldjump"/>
          </p:cNvPr>
          <p:cNvSpPr/>
          <p:nvPr/>
        </p:nvSpPr>
        <p:spPr>
          <a:xfrm>
            <a:off x="3923928" y="6155780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1</a:t>
            </a:r>
            <a:endParaRPr lang="ru-RU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Скругленный прямоугольник 18">
            <a:hlinkClick r:id="rId2" action="ppaction://hlinksldjump"/>
          </p:cNvPr>
          <p:cNvSpPr/>
          <p:nvPr/>
        </p:nvSpPr>
        <p:spPr>
          <a:xfrm>
            <a:off x="6858016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20" name="Скругленный прямоугольник 19">
            <a:hlinkClick r:id="rId3" action="ppaction://hlinksldjump"/>
          </p:cNvPr>
          <p:cNvSpPr/>
          <p:nvPr/>
        </p:nvSpPr>
        <p:spPr>
          <a:xfrm>
            <a:off x="4619626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Решение задач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381235" y="142852"/>
            <a:ext cx="2143140" cy="571504"/>
          </a:xfrm>
          <a:prstGeom prst="roundRect">
            <a:avLst/>
          </a:prstGeom>
          <a:solidFill>
            <a:srgbClr val="2F5941"/>
          </a:solidFill>
          <a:ln w="15875" cmpd="thickThin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/>
              <a:t>Проверка </a:t>
            </a:r>
            <a:r>
              <a:rPr lang="ru-RU" dirty="0" err="1" smtClean="0"/>
              <a:t>д</a:t>
            </a:r>
            <a:r>
              <a:rPr lang="en-US" dirty="0" smtClean="0"/>
              <a:t>/</a:t>
            </a:r>
            <a:r>
              <a:rPr lang="ru-RU" dirty="0" err="1" smtClean="0"/>
              <a:t>з</a:t>
            </a:r>
            <a:endParaRPr lang="ru-RU" dirty="0"/>
          </a:p>
        </p:txBody>
      </p:sp>
      <p:sp>
        <p:nvSpPr>
          <p:cNvPr id="18" name="Скругленный прямоугольник 17">
            <a:hlinkClick r:id="rId4" action="ppaction://hlinksldjump"/>
          </p:cNvPr>
          <p:cNvSpPr/>
          <p:nvPr/>
        </p:nvSpPr>
        <p:spPr>
          <a:xfrm>
            <a:off x="142844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Устная работа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34" name="Скругленный прямоугольник 33">
            <a:hlinkClick r:id="rId5" action="ppaction://hlinksldjump"/>
          </p:cNvPr>
          <p:cNvSpPr/>
          <p:nvPr/>
        </p:nvSpPr>
        <p:spPr>
          <a:xfrm>
            <a:off x="2714612" y="1214422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Проверка </a:t>
            </a:r>
            <a:r>
              <a:rPr lang="ru-RU" dirty="0" err="1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42844" y="642918"/>
            <a:ext cx="8858280" cy="6072230"/>
          </a:xfrm>
          <a:prstGeom prst="rect">
            <a:avLst/>
          </a:prstGeom>
          <a:blipFill>
            <a:blip r:embed="rId6" cstate="print"/>
            <a:tile tx="0" ty="0" sx="100000" sy="100000" flip="none" algn="tl"/>
          </a:blipFill>
          <a:ln w="15875" cmpd="thickThin">
            <a:solidFill>
              <a:srgbClr val="2F59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 descr="Рисунок1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43219" y="639158"/>
            <a:ext cx="8858312" cy="6072230"/>
          </a:xfrm>
          <a:prstGeom prst="rect">
            <a:avLst/>
          </a:prstGeom>
        </p:spPr>
      </p:pic>
      <p:sp>
        <p:nvSpPr>
          <p:cNvPr id="9" name="Скругленный прямоугольник 8"/>
          <p:cNvSpPr/>
          <p:nvPr/>
        </p:nvSpPr>
        <p:spPr>
          <a:xfrm>
            <a:off x="2643174" y="857232"/>
            <a:ext cx="1500198" cy="428628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>
                <a:solidFill>
                  <a:srgbClr val="2F5941"/>
                </a:solidFill>
              </a:rPr>
              <a:t>Задача 1</a:t>
            </a:r>
            <a:endParaRPr lang="ru-RU" b="1" dirty="0">
              <a:solidFill>
                <a:srgbClr val="2F5941"/>
              </a:solidFill>
            </a:endParaRPr>
          </a:p>
        </p:txBody>
      </p:sp>
      <p:sp>
        <p:nvSpPr>
          <p:cNvPr id="10" name="Скругленный прямоугольник 9">
            <a:hlinkClick r:id="rId8" action="ppaction://hlinksldjump"/>
          </p:cNvPr>
          <p:cNvSpPr/>
          <p:nvPr/>
        </p:nvSpPr>
        <p:spPr>
          <a:xfrm>
            <a:off x="4857752" y="857232"/>
            <a:ext cx="1500198" cy="307886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Задача 2</a:t>
            </a:r>
            <a:endParaRPr lang="ru-RU" b="1" dirty="0"/>
          </a:p>
        </p:txBody>
      </p:sp>
      <p:sp>
        <p:nvSpPr>
          <p:cNvPr id="12" name="Равнобедренный треугольник 11">
            <a:hlinkClick r:id="" action="ppaction://hlinkshowjump?jump=firstslide"/>
          </p:cNvPr>
          <p:cNvSpPr/>
          <p:nvPr/>
        </p:nvSpPr>
        <p:spPr>
          <a:xfrm rot="16200000">
            <a:off x="359539" y="89295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внобедренный треугольник 12">
            <a:hlinkClick r:id="" action="ppaction://hlinkshowjump?jump=lastslide"/>
          </p:cNvPr>
          <p:cNvSpPr/>
          <p:nvPr/>
        </p:nvSpPr>
        <p:spPr>
          <a:xfrm rot="5400000" flipH="1">
            <a:off x="8565384" y="89295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857488" y="1428736"/>
            <a:ext cx="55721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	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Из точки А проведены две прямые, касающиеся окружности радиуса 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r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 в точках 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M 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и 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N. 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Найти длину отрезка 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MN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, если расстояние от точки 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A</a:t>
            </a:r>
            <a:r>
              <a:rPr lang="ru-RU" dirty="0" smtClean="0">
                <a:solidFill>
                  <a:schemeClr val="bg1"/>
                </a:solidFill>
                <a:latin typeface="Bookman Old Style" pitchFamily="18" charset="0"/>
              </a:rPr>
              <a:t> до центра окружности равно </a:t>
            </a:r>
            <a:r>
              <a:rPr lang="en-US" i="1" dirty="0" smtClean="0">
                <a:solidFill>
                  <a:schemeClr val="bg1"/>
                </a:solidFill>
                <a:latin typeface="Bookman Old Style" pitchFamily="18" charset="0"/>
              </a:rPr>
              <a:t>a</a:t>
            </a:r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2" name="Прямоугольник 21">
            <a:hlinkClick r:id="" action="ppaction://hlinkshowjump?jump=nextslide"/>
          </p:cNvPr>
          <p:cNvSpPr/>
          <p:nvPr/>
        </p:nvSpPr>
        <p:spPr>
          <a:xfrm>
            <a:off x="4788024" y="2924944"/>
            <a:ext cx="12057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u="sng" dirty="0" smtClean="0">
                <a:solidFill>
                  <a:schemeClr val="bg1">
                    <a:lumMod val="75000"/>
                  </a:schemeClr>
                </a:solidFill>
                <a:latin typeface="Bookman Old Style" pitchFamily="18" charset="0"/>
              </a:rPr>
              <a:t>Решение</a:t>
            </a:r>
            <a:endParaRPr lang="ru-RU" u="sng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000364" y="3071811"/>
            <a:ext cx="54292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>
              <a:solidFill>
                <a:srgbClr val="FBF3C4"/>
              </a:solidFill>
              <a:latin typeface="+mn-lt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660727" y="1089029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A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57224" y="2928934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M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571736" y="2928934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N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591097" y="3578349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O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7" name="Равнобедренный треугольник 46">
            <a:hlinkClick r:id="" action="ppaction://hlinkshowjump?jump=nextslide"/>
          </p:cNvPr>
          <p:cNvSpPr/>
          <p:nvPr/>
        </p:nvSpPr>
        <p:spPr>
          <a:xfrm rot="5400000" flipH="1">
            <a:off x="6084168" y="2996952"/>
            <a:ext cx="357190" cy="357190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Овал 47"/>
          <p:cNvSpPr/>
          <p:nvPr/>
        </p:nvSpPr>
        <p:spPr>
          <a:xfrm>
            <a:off x="1216202" y="2948759"/>
            <a:ext cx="1368152" cy="1299745"/>
          </a:xfrm>
          <a:prstGeom prst="ellipse">
            <a:avLst/>
          </a:prstGeom>
          <a:noFill/>
          <a:ln>
            <a:solidFill>
              <a:srgbClr val="FBF3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 flipH="1">
            <a:off x="971600" y="1484784"/>
            <a:ext cx="859517" cy="2752142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1835696" y="1484784"/>
            <a:ext cx="1080120" cy="2808312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flipH="1" flipV="1">
            <a:off x="1259632" y="3429001"/>
            <a:ext cx="669501" cy="163067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1830933" y="1484784"/>
            <a:ext cx="144016" cy="3024336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Овал 43"/>
          <p:cNvSpPr/>
          <p:nvPr/>
        </p:nvSpPr>
        <p:spPr>
          <a:xfrm>
            <a:off x="1804736" y="1408583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8" name="Прямая соединительная линия 67"/>
          <p:cNvCxnSpPr/>
          <p:nvPr/>
        </p:nvCxnSpPr>
        <p:spPr>
          <a:xfrm flipV="1">
            <a:off x="1907704" y="3429000"/>
            <a:ext cx="648072" cy="158306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Овал 75"/>
          <p:cNvSpPr/>
          <p:nvPr/>
        </p:nvSpPr>
        <p:spPr>
          <a:xfrm>
            <a:off x="1893415" y="3543875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0" name="Прямая соединительная линия 79"/>
          <p:cNvCxnSpPr>
            <a:endCxn id="43" idx="2"/>
          </p:cNvCxnSpPr>
          <p:nvPr/>
        </p:nvCxnSpPr>
        <p:spPr>
          <a:xfrm flipV="1">
            <a:off x="1259632" y="3419145"/>
            <a:ext cx="1272329" cy="7474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Овал 42"/>
          <p:cNvSpPr/>
          <p:nvPr/>
        </p:nvSpPr>
        <p:spPr>
          <a:xfrm>
            <a:off x="2531961" y="3371281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Овал 41"/>
          <p:cNvSpPr/>
          <p:nvPr/>
        </p:nvSpPr>
        <p:spPr>
          <a:xfrm>
            <a:off x="1212002" y="3371281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9" name="Овал 88"/>
          <p:cNvSpPr/>
          <p:nvPr/>
        </p:nvSpPr>
        <p:spPr>
          <a:xfrm>
            <a:off x="1886275" y="3373659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0" name="TextBox 89"/>
          <p:cNvSpPr txBox="1"/>
          <p:nvPr/>
        </p:nvSpPr>
        <p:spPr>
          <a:xfrm>
            <a:off x="1907704" y="3068960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B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35" name="Равнобедренный треугольник 34">
            <a:hlinkClick r:id="" action="ppaction://hlinkshowjump?jump=nextslide"/>
          </p:cNvPr>
          <p:cNvSpPr/>
          <p:nvPr/>
        </p:nvSpPr>
        <p:spPr>
          <a:xfrm rot="5400000" flipH="1">
            <a:off x="8576000" y="6356818"/>
            <a:ext cx="194934" cy="99938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3923928" y="6035030"/>
            <a:ext cx="288032" cy="435468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>
                <a:solidFill>
                  <a:srgbClr val="2F5941"/>
                </a:solidFill>
              </a:rPr>
              <a:t>1</a:t>
            </a:r>
            <a:endParaRPr lang="ru-RU" b="1" dirty="0">
              <a:solidFill>
                <a:srgbClr val="2F5941"/>
              </a:solidFill>
            </a:endParaRPr>
          </a:p>
        </p:txBody>
      </p:sp>
      <p:sp>
        <p:nvSpPr>
          <p:cNvPr id="39" name="Скругленный прямоугольник 38">
            <a:hlinkClick r:id="rId9" action="ppaction://hlinksldjump"/>
          </p:cNvPr>
          <p:cNvSpPr/>
          <p:nvPr/>
        </p:nvSpPr>
        <p:spPr>
          <a:xfrm>
            <a:off x="5148064" y="6165304"/>
            <a:ext cx="288000" cy="305194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2</a:t>
            </a:r>
            <a:endParaRPr lang="ru-RU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4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0"/>
                            </p:stCondLst>
                            <p:childTnLst>
                              <p:par>
                                <p:cTn id="3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7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7000"/>
                            </p:stCondLst>
                            <p:childTnLst>
                              <p:par>
                                <p:cTn id="52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7500"/>
                            </p:stCondLst>
                            <p:childTnLst>
                              <p:par>
                                <p:cTn id="56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8000"/>
                            </p:stCondLst>
                            <p:childTnLst>
                              <p:par>
                                <p:cTn id="60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0"/>
                            </p:stCondLst>
                            <p:childTnLst>
                              <p:par>
                                <p:cTn id="67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2000"/>
                            </p:stCondLst>
                            <p:childTnLst>
                              <p:par>
                                <p:cTn id="71" presetID="1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200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2000"/>
                            </p:stCondLst>
                            <p:childTnLst>
                              <p:par>
                                <p:cTn id="7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30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2" grpId="0"/>
      <p:bldP spid="21" grpId="0"/>
      <p:bldP spid="30" grpId="0"/>
      <p:bldP spid="32" grpId="0"/>
      <p:bldP spid="33" grpId="0"/>
      <p:bldP spid="46" grpId="0"/>
      <p:bldP spid="47" grpId="0" animBg="1"/>
      <p:bldP spid="48" grpId="0" animBg="1"/>
      <p:bldP spid="44" grpId="0" animBg="1"/>
      <p:bldP spid="76" grpId="0" animBg="1"/>
      <p:bldP spid="43" grpId="0" animBg="1"/>
      <p:bldP spid="42" grpId="0" animBg="1"/>
      <p:bldP spid="89" grpId="0" animBg="1"/>
      <p:bldP spid="9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Скругленный прямоугольник 18">
            <a:hlinkClick r:id="rId3" action="ppaction://hlinksldjump"/>
          </p:cNvPr>
          <p:cNvSpPr/>
          <p:nvPr/>
        </p:nvSpPr>
        <p:spPr>
          <a:xfrm>
            <a:off x="6858016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20" name="Скругленный прямоугольник 19">
            <a:hlinkClick r:id="rId4" action="ppaction://hlinksldjump"/>
          </p:cNvPr>
          <p:cNvSpPr/>
          <p:nvPr/>
        </p:nvSpPr>
        <p:spPr>
          <a:xfrm>
            <a:off x="4619626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Решение задач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381235" y="142852"/>
            <a:ext cx="2143140" cy="571504"/>
          </a:xfrm>
          <a:prstGeom prst="roundRect">
            <a:avLst/>
          </a:prstGeom>
          <a:solidFill>
            <a:srgbClr val="2F5941"/>
          </a:solidFill>
          <a:ln w="15875" cmpd="thickThin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/>
              <a:t>Проверка </a:t>
            </a:r>
            <a:r>
              <a:rPr lang="ru-RU" dirty="0" err="1" smtClean="0"/>
              <a:t>д</a:t>
            </a:r>
            <a:r>
              <a:rPr lang="en-US" dirty="0" smtClean="0"/>
              <a:t>/</a:t>
            </a:r>
            <a:r>
              <a:rPr lang="ru-RU" dirty="0" err="1" smtClean="0"/>
              <a:t>з</a:t>
            </a:r>
            <a:endParaRPr lang="ru-RU" dirty="0"/>
          </a:p>
        </p:txBody>
      </p:sp>
      <p:sp>
        <p:nvSpPr>
          <p:cNvPr id="18" name="Скругленный прямоугольник 17">
            <a:hlinkClick r:id="rId5" action="ppaction://hlinksldjump"/>
          </p:cNvPr>
          <p:cNvSpPr/>
          <p:nvPr/>
        </p:nvSpPr>
        <p:spPr>
          <a:xfrm>
            <a:off x="142844" y="214290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Устная работа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34" name="Скругленный прямоугольник 33">
            <a:hlinkClick r:id="rId6" action="ppaction://hlinksldjump"/>
          </p:cNvPr>
          <p:cNvSpPr/>
          <p:nvPr/>
        </p:nvSpPr>
        <p:spPr>
          <a:xfrm>
            <a:off x="2714612" y="1214422"/>
            <a:ext cx="2143140" cy="5715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15875" cmpd="thickThin">
            <a:solidFill>
              <a:srgbClr val="2F594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ru-RU" dirty="0" smtClean="0">
                <a:solidFill>
                  <a:srgbClr val="2F5941"/>
                </a:solidFill>
              </a:rPr>
              <a:t>Проверка </a:t>
            </a:r>
            <a:r>
              <a:rPr lang="ru-RU" dirty="0" err="1" smtClean="0">
                <a:solidFill>
                  <a:srgbClr val="2F5941"/>
                </a:solidFill>
              </a:rPr>
              <a:t>д</a:t>
            </a:r>
            <a:r>
              <a:rPr lang="en-US" dirty="0" smtClean="0">
                <a:solidFill>
                  <a:srgbClr val="2F5941"/>
                </a:solidFill>
              </a:rPr>
              <a:t>/</a:t>
            </a:r>
            <a:r>
              <a:rPr lang="ru-RU" dirty="0" err="1" smtClean="0">
                <a:solidFill>
                  <a:srgbClr val="2F5941"/>
                </a:solidFill>
              </a:rPr>
              <a:t>з</a:t>
            </a:r>
            <a:endParaRPr lang="ru-RU" dirty="0">
              <a:solidFill>
                <a:srgbClr val="2F5941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42844" y="642918"/>
            <a:ext cx="8858280" cy="6072230"/>
          </a:xfrm>
          <a:prstGeom prst="rect">
            <a:avLst/>
          </a:prstGeom>
          <a:blipFill>
            <a:blip r:embed="rId7" cstate="print"/>
            <a:tile tx="0" ty="0" sx="100000" sy="100000" flip="none" algn="tl"/>
          </a:blipFill>
          <a:ln w="15875" cmpd="thickThin">
            <a:solidFill>
              <a:srgbClr val="2F59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 descr="Рисунок1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42844" y="642918"/>
            <a:ext cx="8858312" cy="6072230"/>
          </a:xfrm>
          <a:prstGeom prst="rect">
            <a:avLst/>
          </a:prstGeom>
        </p:spPr>
      </p:pic>
      <p:sp>
        <p:nvSpPr>
          <p:cNvPr id="9" name="Скругленный прямоугольник 8"/>
          <p:cNvSpPr/>
          <p:nvPr/>
        </p:nvSpPr>
        <p:spPr>
          <a:xfrm>
            <a:off x="2643174" y="857232"/>
            <a:ext cx="1500198" cy="428628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>
                <a:solidFill>
                  <a:srgbClr val="2F5941"/>
                </a:solidFill>
              </a:rPr>
              <a:t>Задача 1</a:t>
            </a:r>
            <a:endParaRPr lang="ru-RU" b="1" dirty="0">
              <a:solidFill>
                <a:srgbClr val="2F5941"/>
              </a:solidFill>
            </a:endParaRPr>
          </a:p>
        </p:txBody>
      </p:sp>
      <p:sp>
        <p:nvSpPr>
          <p:cNvPr id="10" name="Скругленный прямоугольник 9">
            <a:hlinkClick r:id="rId9" action="ppaction://hlinksldjump"/>
          </p:cNvPr>
          <p:cNvSpPr/>
          <p:nvPr/>
        </p:nvSpPr>
        <p:spPr>
          <a:xfrm>
            <a:off x="4857752" y="857232"/>
            <a:ext cx="1500198" cy="307886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Задача 2</a:t>
            </a:r>
            <a:endParaRPr lang="ru-RU" b="1" dirty="0"/>
          </a:p>
        </p:txBody>
      </p:sp>
      <p:sp>
        <p:nvSpPr>
          <p:cNvPr id="12" name="Равнобедренный треугольник 11">
            <a:hlinkClick r:id="" action="ppaction://hlinkshowjump?jump=firstslide"/>
          </p:cNvPr>
          <p:cNvSpPr/>
          <p:nvPr/>
        </p:nvSpPr>
        <p:spPr>
          <a:xfrm rot="16200000">
            <a:off x="359539" y="89295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внобедренный треугольник 12">
            <a:hlinkClick r:id="" action="ppaction://hlinkshowjump?jump=lastslide"/>
          </p:cNvPr>
          <p:cNvSpPr/>
          <p:nvPr/>
        </p:nvSpPr>
        <p:spPr>
          <a:xfrm rot="5400000" flipH="1">
            <a:off x="8565384" y="89295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142976" y="5357826"/>
            <a:ext cx="1857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Слайд 5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000364" y="3071811"/>
            <a:ext cx="54292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>
              <a:solidFill>
                <a:srgbClr val="FBF3C4"/>
              </a:solidFill>
              <a:latin typeface="+mn-lt"/>
              <a:cs typeface="+mn-cs"/>
            </a:endParaRPr>
          </a:p>
        </p:txBody>
      </p:sp>
      <p:sp>
        <p:nvSpPr>
          <p:cNvPr id="43" name="Овал 42"/>
          <p:cNvSpPr/>
          <p:nvPr/>
        </p:nvSpPr>
        <p:spPr>
          <a:xfrm>
            <a:off x="683568" y="1124744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Овал 40"/>
          <p:cNvSpPr/>
          <p:nvPr/>
        </p:nvSpPr>
        <p:spPr>
          <a:xfrm>
            <a:off x="827584" y="1124744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Равнобедренный треугольник 36">
            <a:hlinkClick r:id="" action="ppaction://hlinkshowjump?jump=nextslide"/>
          </p:cNvPr>
          <p:cNvSpPr/>
          <p:nvPr/>
        </p:nvSpPr>
        <p:spPr>
          <a:xfrm rot="5400000" flipH="1">
            <a:off x="7812360" y="5589240"/>
            <a:ext cx="357190" cy="357190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8" name="Рисунок 37" descr="Рисунок1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42813" y="639738"/>
            <a:ext cx="8858312" cy="6072230"/>
          </a:xfrm>
          <a:prstGeom prst="rect">
            <a:avLst/>
          </a:prstGeom>
        </p:spPr>
      </p:pic>
      <p:sp>
        <p:nvSpPr>
          <p:cNvPr id="40" name="Прямоугольник 39"/>
          <p:cNvSpPr/>
          <p:nvPr/>
        </p:nvSpPr>
        <p:spPr>
          <a:xfrm>
            <a:off x="4860032" y="1340768"/>
            <a:ext cx="12923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bg1">
                    <a:lumMod val="75000"/>
                  </a:schemeClr>
                </a:solidFill>
                <a:latin typeface="Bookman Old Style" pitchFamily="18" charset="0"/>
              </a:rPr>
              <a:t>Решение</a:t>
            </a:r>
            <a:endParaRPr lang="ru-RU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660727" y="1089029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A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857224" y="2928934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M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571736" y="2928934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N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591097" y="3578349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O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sp>
        <p:nvSpPr>
          <p:cNvPr id="51" name="Овал 50"/>
          <p:cNvSpPr/>
          <p:nvPr/>
        </p:nvSpPr>
        <p:spPr>
          <a:xfrm>
            <a:off x="1216202" y="2948759"/>
            <a:ext cx="1368152" cy="1299745"/>
          </a:xfrm>
          <a:prstGeom prst="ellipse">
            <a:avLst/>
          </a:prstGeom>
          <a:noFill/>
          <a:ln>
            <a:solidFill>
              <a:srgbClr val="FBF3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2" name="Прямая соединительная линия 51"/>
          <p:cNvCxnSpPr/>
          <p:nvPr/>
        </p:nvCxnSpPr>
        <p:spPr>
          <a:xfrm flipH="1">
            <a:off x="971600" y="1484784"/>
            <a:ext cx="859517" cy="2752142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1835696" y="1484784"/>
            <a:ext cx="1080120" cy="2808312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1830933" y="1484784"/>
            <a:ext cx="144016" cy="3024336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Овал 54"/>
          <p:cNvSpPr/>
          <p:nvPr/>
        </p:nvSpPr>
        <p:spPr>
          <a:xfrm>
            <a:off x="1804736" y="1408583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6" name="Прямая соединительная линия 55"/>
          <p:cNvCxnSpPr/>
          <p:nvPr/>
        </p:nvCxnSpPr>
        <p:spPr>
          <a:xfrm flipV="1">
            <a:off x="1907704" y="3429000"/>
            <a:ext cx="648072" cy="158306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flipV="1">
            <a:off x="1259632" y="3419145"/>
            <a:ext cx="1272329" cy="7474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1907704" y="3068960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Bookman Old Style" pitchFamily="18" charset="0"/>
              </a:rPr>
              <a:t>B</a:t>
            </a:r>
            <a:endParaRPr lang="ru-RU" dirty="0" smtClean="0">
              <a:solidFill>
                <a:schemeClr val="bg1"/>
              </a:solidFill>
              <a:latin typeface="Bookman Old Style" pitchFamily="18" charset="0"/>
            </a:endParaRPr>
          </a:p>
        </p:txBody>
      </p:sp>
      <p:cxnSp>
        <p:nvCxnSpPr>
          <p:cNvPr id="60" name="Прямая соединительная линия 59"/>
          <p:cNvCxnSpPr/>
          <p:nvPr/>
        </p:nvCxnSpPr>
        <p:spPr>
          <a:xfrm flipH="1" flipV="1">
            <a:off x="1259632" y="3429001"/>
            <a:ext cx="669501" cy="163067"/>
          </a:xfrm>
          <a:prstGeom prst="line">
            <a:avLst/>
          </a:prstGeom>
          <a:ln w="25400" cap="rnd" cmpd="sng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Овал 60"/>
          <p:cNvSpPr/>
          <p:nvPr/>
        </p:nvSpPr>
        <p:spPr>
          <a:xfrm>
            <a:off x="1893415" y="3543875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2531961" y="3371281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Овал 62"/>
          <p:cNvSpPr/>
          <p:nvPr/>
        </p:nvSpPr>
        <p:spPr>
          <a:xfrm>
            <a:off x="1212002" y="3371281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Овал 63"/>
          <p:cNvSpPr/>
          <p:nvPr/>
        </p:nvSpPr>
        <p:spPr>
          <a:xfrm>
            <a:off x="1886275" y="3373659"/>
            <a:ext cx="80962" cy="957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Скругленный прямоугольник 67"/>
          <p:cNvSpPr/>
          <p:nvPr/>
        </p:nvSpPr>
        <p:spPr>
          <a:xfrm>
            <a:off x="2646834" y="854990"/>
            <a:ext cx="1500198" cy="428628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>
                <a:solidFill>
                  <a:srgbClr val="2F5941"/>
                </a:solidFill>
              </a:rPr>
              <a:t>Задача 1</a:t>
            </a:r>
            <a:endParaRPr lang="ru-RU" b="1" dirty="0">
              <a:solidFill>
                <a:srgbClr val="2F5941"/>
              </a:solidFill>
            </a:endParaRPr>
          </a:p>
        </p:txBody>
      </p:sp>
      <p:sp>
        <p:nvSpPr>
          <p:cNvPr id="69" name="Скругленный прямоугольник 68">
            <a:hlinkClick r:id="rId10" action="ppaction://hlinksldjump"/>
          </p:cNvPr>
          <p:cNvSpPr/>
          <p:nvPr/>
        </p:nvSpPr>
        <p:spPr>
          <a:xfrm>
            <a:off x="4861412" y="854990"/>
            <a:ext cx="1500198" cy="307886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Задача 2</a:t>
            </a:r>
            <a:endParaRPr lang="ru-RU" b="1" dirty="0"/>
          </a:p>
        </p:txBody>
      </p:sp>
      <p:sp>
        <p:nvSpPr>
          <p:cNvPr id="70" name="Равнобедренный треугольник 69">
            <a:hlinkClick r:id="" action="ppaction://hlinkshowjump?jump=firstslide"/>
          </p:cNvPr>
          <p:cNvSpPr/>
          <p:nvPr/>
        </p:nvSpPr>
        <p:spPr>
          <a:xfrm rot="16200000">
            <a:off x="359817" y="87243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Равнобедренный треугольник 70">
            <a:hlinkClick r:id="" action="ppaction://hlinkshowjump?jump=lastslide"/>
          </p:cNvPr>
          <p:cNvSpPr/>
          <p:nvPr/>
        </p:nvSpPr>
        <p:spPr>
          <a:xfrm rot="5400000" flipH="1">
            <a:off x="8565662" y="872431"/>
            <a:ext cx="214314" cy="142876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0064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TextBox 43"/>
          <p:cNvSpPr txBox="1"/>
          <p:nvPr/>
        </p:nvSpPr>
        <p:spPr>
          <a:xfrm>
            <a:off x="3131840" y="1772816"/>
            <a:ext cx="532859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OM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ON –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радиусы окружности; по свойству радиуса, проведенного в точку касания, 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OM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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MA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; 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ON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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NA.</a:t>
            </a:r>
          </a:p>
          <a:p>
            <a:pPr algn="just"/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∆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AMO=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∆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ANO –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прямоугольные (по катету и гипотенузе: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OM=ON=r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;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OA –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общая)  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OAM=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OAN.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 algn="just"/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AM=AN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 </a:t>
            </a:r>
            <a:r>
              <a:rPr lang="ru-RU" sz="1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∆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AMN –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равнобедренный (по определению) </a:t>
            </a:r>
            <a:r>
              <a:rPr lang="ru-RU" sz="1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AOM=</a:t>
            </a:r>
            <a:r>
              <a:rPr lang="ru-RU" sz="1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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AON.</a:t>
            </a:r>
            <a:endParaRPr lang="ru-RU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По свойству равнобедренного треугольника: 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 –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биссектриса, медиана и высота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MB=BN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;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AB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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MN.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5" name="Объект 64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027" name="Формула" r:id="rId11" imgW="114120" imgH="215640" progId="Equation.3">
              <p:embed/>
            </p:oleObj>
          </a:graphicData>
        </a:graphic>
      </p:graphicFrame>
      <p:sp>
        <p:nvSpPr>
          <p:cNvPr id="46" name="TextBox 45"/>
          <p:cNvSpPr txBox="1"/>
          <p:nvPr/>
        </p:nvSpPr>
        <p:spPr>
          <a:xfrm>
            <a:off x="683568" y="4653136"/>
            <a:ext cx="77768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S</a:t>
            </a:r>
            <a:r>
              <a:rPr lang="en-US" sz="1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(</a:t>
            </a:r>
            <a:r>
              <a:rPr lang="ru-RU" sz="1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∆</a:t>
            </a:r>
            <a:r>
              <a:rPr lang="en-US" sz="1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AMO)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=½MBˑAO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или 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S</a:t>
            </a:r>
            <a:r>
              <a:rPr lang="en-US" sz="1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(</a:t>
            </a:r>
            <a:r>
              <a:rPr lang="ru-RU" sz="1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∆</a:t>
            </a:r>
            <a:r>
              <a:rPr lang="en-US" sz="1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AMO)</a:t>
            </a:r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=½MOˑAM </a:t>
            </a:r>
            <a:endParaRPr lang="ru-RU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Из 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∆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AMO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: по теореме Пифагора: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  <a:p>
            <a:endParaRPr lang="ru-RU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                                 и                                          Ответ: </a:t>
            </a:r>
          </a:p>
        </p:txBody>
      </p:sp>
      <p:sp>
        <p:nvSpPr>
          <p:cNvPr id="57" name="Равнобедренный треугольник 56">
            <a:hlinkClick r:id="" action="ppaction://hlinkshowjump?jump=previousslide"/>
          </p:cNvPr>
          <p:cNvSpPr/>
          <p:nvPr/>
        </p:nvSpPr>
        <p:spPr>
          <a:xfrm rot="16200000" flipH="1">
            <a:off x="386138" y="6356818"/>
            <a:ext cx="194934" cy="99938"/>
          </a:xfrm>
          <a:prstGeom prst="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25400" cap="sq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67" name="Объект 66"/>
          <p:cNvGraphicFramePr>
            <a:graphicFrameLocks noChangeAspect="1"/>
          </p:cNvGraphicFramePr>
          <p:nvPr/>
        </p:nvGraphicFramePr>
        <p:xfrm>
          <a:off x="4067944" y="4941168"/>
          <a:ext cx="3017478" cy="432048"/>
        </p:xfrm>
        <a:graphic>
          <a:graphicData uri="http://schemas.openxmlformats.org/presentationml/2006/ole">
            <p:oleObj spid="_x0000_s1028" name="Формула" r:id="rId12" imgW="2234880" imgH="266400" progId="Equation.3">
              <p:embed/>
            </p:oleObj>
          </a:graphicData>
        </a:graphic>
      </p:graphicFrame>
      <p:graphicFrame>
        <p:nvGraphicFramePr>
          <p:cNvPr id="72" name="Объект 71"/>
          <p:cNvGraphicFramePr>
            <a:graphicFrameLocks noChangeAspect="1"/>
          </p:cNvGraphicFramePr>
          <p:nvPr/>
        </p:nvGraphicFramePr>
        <p:xfrm>
          <a:off x="827583" y="5373215"/>
          <a:ext cx="1584177" cy="577759"/>
        </p:xfrm>
        <a:graphic>
          <a:graphicData uri="http://schemas.openxmlformats.org/presentationml/2006/ole">
            <p:oleObj spid="_x0000_s1029" name="Формула" r:id="rId13" imgW="1079280" imgH="393480" progId="Equation.3">
              <p:embed/>
            </p:oleObj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3131840" y="5373216"/>
          <a:ext cx="1901031" cy="640234"/>
        </p:xfrm>
        <a:graphic>
          <a:graphicData uri="http://schemas.openxmlformats.org/presentationml/2006/ole">
            <p:oleObj spid="_x0000_s1031" name="Формула" r:id="rId14" imgW="1168200" imgH="393480" progId="Equation.3">
              <p:embed/>
            </p:oleObj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6228183" y="5373216"/>
          <a:ext cx="1133545" cy="576064"/>
        </p:xfrm>
        <a:graphic>
          <a:graphicData uri="http://schemas.openxmlformats.org/presentationml/2006/ole">
            <p:oleObj spid="_x0000_s1032" name="Формула" r:id="rId15" imgW="774360" imgH="393480" progId="Equation.3">
              <p:embed/>
            </p:oleObj>
          </a:graphicData>
        </a:graphic>
      </p:graphicFrame>
      <p:sp>
        <p:nvSpPr>
          <p:cNvPr id="50" name="Скругленный прямоугольник 49"/>
          <p:cNvSpPr/>
          <p:nvPr/>
        </p:nvSpPr>
        <p:spPr>
          <a:xfrm>
            <a:off x="5148064" y="6033193"/>
            <a:ext cx="288032" cy="435468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>
                <a:solidFill>
                  <a:srgbClr val="2F5941"/>
                </a:solidFill>
              </a:rPr>
              <a:t>2</a:t>
            </a:r>
            <a:endParaRPr lang="ru-RU" b="1" dirty="0">
              <a:solidFill>
                <a:srgbClr val="2F5941"/>
              </a:solidFill>
            </a:endParaRPr>
          </a:p>
        </p:txBody>
      </p:sp>
      <p:sp>
        <p:nvSpPr>
          <p:cNvPr id="66" name="Скругленный прямоугольник 65">
            <a:hlinkClick r:id="rId16" action="ppaction://hlinksldjump"/>
          </p:cNvPr>
          <p:cNvSpPr/>
          <p:nvPr/>
        </p:nvSpPr>
        <p:spPr>
          <a:xfrm>
            <a:off x="3923928" y="6155780"/>
            <a:ext cx="288000" cy="286603"/>
          </a:xfrm>
          <a:prstGeom prst="roundRec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</a:ln>
          <a:effectLst>
            <a:glow rad="101600">
              <a:schemeClr val="accent3">
                <a:lumMod val="50000"/>
                <a:alpha val="60000"/>
              </a:schemeClr>
            </a:glow>
            <a:outerShdw blurRad="304800" dist="88900" dir="7800000" sx="80000" sy="80000" algn="ctr" rotWithShape="0">
              <a:srgbClr val="000000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b="1" dirty="0" smtClean="0"/>
              <a:t>1</a:t>
            </a:r>
            <a:endParaRPr lang="ru-RU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3880</TotalTime>
  <Words>2075</Words>
  <Application>Microsoft Office PowerPoint</Application>
  <PresentationFormat>Экран (4:3)</PresentationFormat>
  <Paragraphs>619</Paragraphs>
  <Slides>27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27</vt:i4>
      </vt:variant>
    </vt:vector>
  </HeadingPairs>
  <TitlesOfParts>
    <vt:vector size="30" baseType="lpstr">
      <vt:lpstr>Тема Office</vt:lpstr>
      <vt:lpstr>Формула</vt:lpstr>
      <vt:lpstr>Microsoft Equation 3.0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VV</dc:creator>
  <cp:lastModifiedBy>VV</cp:lastModifiedBy>
  <cp:revision>403</cp:revision>
  <dcterms:created xsi:type="dcterms:W3CDTF">2012-12-29T13:28:07Z</dcterms:created>
  <dcterms:modified xsi:type="dcterms:W3CDTF">2013-01-19T14:46:58Z</dcterms:modified>
</cp:coreProperties>
</file>