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8" r:id="rId2"/>
    <p:sldId id="280" r:id="rId3"/>
    <p:sldId id="271" r:id="rId4"/>
    <p:sldId id="281" r:id="rId5"/>
    <p:sldId id="282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63" r:id="rId14"/>
    <p:sldId id="293" r:id="rId15"/>
    <p:sldId id="294" r:id="rId16"/>
    <p:sldId id="295" r:id="rId17"/>
  </p:sldIdLst>
  <p:sldSz cx="12188825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02" y="-996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1002" y="6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5C4854-96BC-4B92-ACF4-90F2BAD173EB}" type="datetimeFigureOut">
              <a:rPr lang="ru-RU"/>
              <a:pPr>
                <a:defRPr/>
              </a:pPr>
              <a:t>19.03.2013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B011D5-E49E-4973-9F53-42B5CAC3091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A947F20-55DA-401F-A5BC-18C26BAD2C4F}" type="datetimeFigureOut">
              <a:rPr lang="ru-RU"/>
              <a:pPr>
                <a:defRPr/>
              </a:pPr>
              <a:t>19.03.2013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noProof="0"/>
              <a:t>Образец текста</a:t>
            </a:r>
          </a:p>
          <a:p>
            <a:pPr lvl="1"/>
            <a:r>
              <a:rPr noProof="0"/>
              <a:t>Второй уровень</a:t>
            </a:r>
          </a:p>
          <a:p>
            <a:pPr lvl="2"/>
            <a:r>
              <a:rPr noProof="0"/>
              <a:t>Третий уровень</a:t>
            </a:r>
          </a:p>
          <a:p>
            <a:pPr lvl="3"/>
            <a:r>
              <a:rPr noProof="0"/>
              <a:t>Четвертый уровень</a:t>
            </a:r>
          </a:p>
          <a:p>
            <a:pPr lvl="4"/>
            <a:r>
              <a:rPr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0970031-73F3-4C97-8903-129606AFB72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2A2A2A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2A2A2A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2A2A2A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2A2A2A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2A2A2A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/>
        </p:nvSpPr>
        <p:spPr bwMode="auto">
          <a:xfrm>
            <a:off x="1217613" y="274638"/>
            <a:ext cx="9753600" cy="1325562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90000"/>
              </a:lnSpc>
            </a:pPr>
            <a:endParaRPr lang="ru-RU" sz="4000">
              <a:solidFill>
                <a:srgbClr val="2A2A2A"/>
              </a:solidFill>
              <a:latin typeface="Century Gothic" pitchFamily="34" charset="0"/>
            </a:endParaRPr>
          </a:p>
        </p:txBody>
      </p:sp>
      <p:sp>
        <p:nvSpPr>
          <p:cNvPr id="34819" name="Rectangle 3"/>
          <p:cNvSpPr>
            <a:spLocks noGrp="1"/>
          </p:cNvSpPr>
          <p:nvPr/>
        </p:nvSpPr>
        <p:spPr bwMode="auto">
          <a:xfrm>
            <a:off x="1217613" y="1828800"/>
            <a:ext cx="9753600" cy="4343400"/>
          </a:xfrm>
          <a:prstGeom prst="rect">
            <a:avLst/>
          </a:prstGeom>
        </p:spPr>
        <p:txBody>
          <a:bodyPr/>
          <a:lstStyle/>
          <a:p>
            <a:pPr marL="273050" indent="-228600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80000"/>
              <a:buFont typeface="Arial" charset="0"/>
              <a:buChar char="•"/>
            </a:pPr>
            <a:endParaRPr lang="ru-RU" sz="2400"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3F881-E1C5-474D-8A8E-784B7AE8F369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42E73-8A26-49BE-8DD0-7AB69A5F84E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0D7D5-134C-4892-8F23-09EDD68BA7D6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78B2-82C8-4BA6-8F48-19DA214592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F72CD-7CC8-4A48-9DF7-C2906DD6419A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8891B-38A5-40B9-A299-C35377F597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/>
          <a:lstStyle>
            <a:lvl1pPr algn="l">
              <a:defRPr sz="4400" b="0" cap="all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5C27D-9DD9-4C75-969C-E250FDBC5721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7D433-1E9B-4BF5-800B-D34F7F1CF8F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95167-367C-44D7-89A1-7C8D7DDF3637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76D82-6304-4B33-BC7C-8FCA51B7166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50F2C-EB47-4F71-8846-9B4CF7B890E2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BD672-7983-4FE0-9098-FABE89D41AC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81C7D-CAA6-48C4-A9E9-409E2373E5E2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5039A-C293-4204-BE9D-7F2B26692D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CC24-294C-4D27-8B86-DF1F33F616AF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27695-5FB2-4196-9809-CDF99DDE4D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CD31B-2674-46DD-8F28-5670127D1E45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05D78-4205-4D98-AED2-BBC352D829B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7A5B4-01CB-43D7-81E4-C4BE3A8D7F7D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D0207-0998-48A0-886A-1502C734667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217613" y="1828800"/>
            <a:ext cx="9753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151813" y="6448425"/>
            <a:ext cx="13970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ABE796F-BC9E-4A24-BFA9-9EDDB715C066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08088" y="6448425"/>
            <a:ext cx="6638925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cap="all" baseline="0" dirty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828213" y="6448425"/>
            <a:ext cx="1143000" cy="180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B0F0F8F-57A9-41DB-A177-1AE1A31BD9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60" r:id="rId8"/>
    <p:sldLayoutId id="2147483661" r:id="rId9"/>
    <p:sldLayoutId id="2147483653" r:id="rId10"/>
    <p:sldLayoutId id="2147483652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000" kern="1200" cap="all">
          <a:solidFill>
            <a:srgbClr val="2A2A2A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A2A2A"/>
          </a:solidFill>
          <a:latin typeface="Century Gothic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A2A2A"/>
          </a:solidFill>
          <a:latin typeface="Century Gothic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A2A2A"/>
          </a:solidFill>
          <a:latin typeface="Century Gothic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A2A2A"/>
          </a:solidFill>
          <a:latin typeface="Century Gothic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A2A2A"/>
          </a:solidFill>
          <a:latin typeface="Century Gothic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A2A2A"/>
          </a:solidFill>
          <a:latin typeface="Century Gothic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A2A2A"/>
          </a:solidFill>
          <a:latin typeface="Century Gothic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A2A2A"/>
          </a:solidFill>
          <a:latin typeface="Century Gothic" pitchFamily="34" charset="0"/>
        </a:defRPr>
      </a:lvl9pPr>
    </p:titleStyle>
    <p:bodyStyle>
      <a:lvl1pPr marL="273050" indent="-228600" algn="l" rtl="0" fontAlgn="base">
        <a:lnSpc>
          <a:spcPct val="90000"/>
        </a:lnSpc>
        <a:spcBef>
          <a:spcPts val="1800"/>
        </a:spcBef>
        <a:spcAft>
          <a:spcPct val="0"/>
        </a:spcAft>
        <a:buClr>
          <a:schemeClr val="tx1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1650" indent="-228600" algn="l" rtl="0" fontAlgn="base">
        <a:lnSpc>
          <a:spcPct val="90000"/>
        </a:lnSpc>
        <a:spcBef>
          <a:spcPts val="600"/>
        </a:spcBef>
        <a:spcAft>
          <a:spcPct val="0"/>
        </a:spcAft>
        <a:buClr>
          <a:schemeClr val="tx1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228600" algn="l" rtl="0" fontAlgn="base">
        <a:lnSpc>
          <a:spcPct val="90000"/>
        </a:lnSpc>
        <a:spcBef>
          <a:spcPts val="600"/>
        </a:spcBef>
        <a:spcAft>
          <a:spcPct val="0"/>
        </a:spcAft>
        <a:buClr>
          <a:schemeClr val="tx1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58850" indent="-228600" algn="l" rtl="0" fontAlgn="base">
        <a:lnSpc>
          <a:spcPct val="90000"/>
        </a:lnSpc>
        <a:spcBef>
          <a:spcPts val="600"/>
        </a:spcBef>
        <a:spcAft>
          <a:spcPct val="0"/>
        </a:spcAft>
        <a:buClr>
          <a:schemeClr val="tx1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228600" algn="l" rtl="0" fontAlgn="base">
        <a:lnSpc>
          <a:spcPct val="90000"/>
        </a:lnSpc>
        <a:spcBef>
          <a:spcPts val="600"/>
        </a:spcBef>
        <a:spcAft>
          <a:spcPct val="0"/>
        </a:spcAft>
        <a:buClr>
          <a:schemeClr val="tx1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217613" y="1828800"/>
            <a:ext cx="9753600" cy="3048000"/>
          </a:xfrm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C00000"/>
                </a:solidFill>
              </a:rPr>
              <a:t>Урок географии в 5 классе</a:t>
            </a:r>
            <a:br>
              <a:rPr lang="ru-RU" sz="4400" dirty="0" smtClean="0">
                <a:solidFill>
                  <a:srgbClr val="C00000"/>
                </a:solidFill>
              </a:rPr>
            </a:br>
            <a:r>
              <a:rPr lang="ru-RU" sz="4400" dirty="0" smtClean="0">
                <a:solidFill>
                  <a:srgbClr val="C00000"/>
                </a:solidFill>
              </a:rPr>
              <a:t> по теме:</a:t>
            </a:r>
            <a:br>
              <a:rPr lang="ru-RU" sz="4400" dirty="0" smtClean="0">
                <a:solidFill>
                  <a:srgbClr val="C00000"/>
                </a:solidFill>
              </a:rPr>
            </a:br>
            <a:r>
              <a:rPr lang="ru-RU" sz="4400" dirty="0" smtClean="0">
                <a:solidFill>
                  <a:srgbClr val="C00000"/>
                </a:solidFill>
              </a:rPr>
              <a:t/>
            </a:r>
            <a:br>
              <a:rPr lang="ru-RU" sz="4400" dirty="0" smtClean="0">
                <a:solidFill>
                  <a:srgbClr val="C00000"/>
                </a:solidFill>
              </a:rPr>
            </a:br>
            <a:r>
              <a:rPr lang="ru-RU" sz="4400" dirty="0" smtClean="0">
                <a:solidFill>
                  <a:srgbClr val="C00000"/>
                </a:solidFill>
              </a:rPr>
              <a:t>«Масштаб»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4294967295"/>
          </p:nvPr>
        </p:nvSpPr>
        <p:spPr bwMode="auto">
          <a:xfrm>
            <a:off x="1217613" y="5029200"/>
            <a:ext cx="10020300" cy="1143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r">
              <a:spcBef>
                <a:spcPct val="0"/>
              </a:spcBef>
              <a:buFont typeface="Arial" charset="0"/>
              <a:buNone/>
            </a:pPr>
            <a:r>
              <a:rPr lang="ru-RU" sz="2000" smtClean="0">
                <a:solidFill>
                  <a:srgbClr val="2A2A2A"/>
                </a:solidFill>
              </a:rPr>
              <a:t>Учитель географии</a:t>
            </a:r>
            <a:r>
              <a:rPr lang="ru-RU" sz="2000" smtClean="0"/>
              <a:t> МАОУ СОШ с. Левоча </a:t>
            </a:r>
            <a:r>
              <a:rPr lang="ru-RU" sz="2000" smtClean="0">
                <a:solidFill>
                  <a:srgbClr val="2A2A2A"/>
                </a:solidFill>
              </a:rPr>
              <a:t>: Полякова Галина Станиславовна</a:t>
            </a:r>
            <a:br>
              <a:rPr lang="ru-RU" sz="2000" smtClean="0">
                <a:solidFill>
                  <a:srgbClr val="2A2A2A"/>
                </a:solidFill>
              </a:rPr>
            </a:br>
            <a:endParaRPr lang="ru-RU" sz="2000" smtClean="0"/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ru-RU" sz="2000" smtClean="0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1785938"/>
            <a:ext cx="9753600" cy="278606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sz="2800" b="1" cap="none" smtClean="0">
                <a:solidFill>
                  <a:schemeClr val="tx1"/>
                </a:solidFill>
              </a:rPr>
              <a:t>ЛИНЕЙНЫЙ МАСШТАБ</a:t>
            </a:r>
            <a:r>
              <a:rPr lang="ru-RU" sz="3200" cap="none" smtClean="0">
                <a:solidFill>
                  <a:schemeClr val="tx1"/>
                </a:solidFill>
              </a:rPr>
              <a:t>.</a:t>
            </a:r>
            <a:br>
              <a:rPr lang="ru-RU" sz="3200" cap="none" smtClean="0">
                <a:solidFill>
                  <a:schemeClr val="tx1"/>
                </a:solidFill>
              </a:rPr>
            </a:br>
            <a:r>
              <a:rPr lang="ru-RU" sz="3200" cap="none" smtClean="0">
                <a:solidFill>
                  <a:schemeClr val="tx1"/>
                </a:solidFill>
              </a:rPr>
              <a:t/>
            </a:r>
            <a:br>
              <a:rPr lang="ru-RU" sz="3200" cap="none" smtClean="0">
                <a:solidFill>
                  <a:schemeClr val="tx1"/>
                </a:solidFill>
              </a:rPr>
            </a:br>
            <a:r>
              <a:rPr lang="ru-RU" sz="3200" cap="none" smtClean="0"/>
              <a:t>ПОЗВОЛЯЕТ ИЗМЕРЯТЬ РАССТОЯНИЯ НА ПЛАНЕ ПРИ ПОМОЩИ ЦИРКУЛЯ ИЗМЕРИТЕЛЯ ИЛИ ПОЛОСКИ БУМАГИ.</a:t>
            </a:r>
            <a:br>
              <a:rPr lang="ru-RU" sz="3200" cap="none" smtClean="0"/>
            </a:br>
            <a:endParaRPr lang="ru-RU" sz="3200" cap="none" smtClean="0">
              <a:solidFill>
                <a:schemeClr val="tx1"/>
              </a:solidFill>
            </a:endParaRPr>
          </a:p>
        </p:txBody>
      </p:sp>
      <p:sp>
        <p:nvSpPr>
          <p:cNvPr id="24578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11430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smtClean="0">
                <a:solidFill>
                  <a:srgbClr val="C00000"/>
                </a:solidFill>
              </a:rPr>
              <a:t>Виды записи масштаба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</a:rPr>
              <a:t>ПЛАН МЕСТНОСТИ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(пример записи масштаба)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50000"/>
                  </a:schemeClr>
                </a:solidFill>
              </a:rPr>
            </a:br>
            <a:endParaRPr lang="ru-RU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9663" y="1571625"/>
            <a:ext cx="8072437" cy="46434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1714500"/>
            <a:ext cx="9753600" cy="40767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sz="3100" b="1" cap="none" smtClean="0"/>
              <a:t>1. ЧТОБЫ ПЕРЕВЕСТИ ЧИСЛЕННЫЙ МАСШТАБ В ИМЕНОВАННЫЙ – УБЕРИ </a:t>
            </a:r>
            <a:r>
              <a:rPr lang="ru-RU" sz="3100" b="1" u="sng" cap="none" smtClean="0"/>
              <a:t>ДВЕ ПОСЛЕДНИЕ ЦИФРЫ ПОЛУЧАТСЯ МЕТРЫ</a:t>
            </a:r>
            <a:r>
              <a:rPr lang="ru-RU" b="1" u="sng" cap="none" smtClean="0"/>
              <a:t/>
            </a:r>
            <a:br>
              <a:rPr lang="ru-RU" b="1" u="sng" cap="none" smtClean="0"/>
            </a:br>
            <a:r>
              <a:rPr lang="ru-RU" sz="3100" b="1" cap="none" smtClean="0"/>
              <a:t>     НАПРИМЕР: 1:1000, В 1СМ КАРТЫ – 10М МЕСТНОСТИ.</a:t>
            </a:r>
            <a:br>
              <a:rPr lang="ru-RU" sz="3100" b="1" cap="none" smtClean="0"/>
            </a:br>
            <a:r>
              <a:rPr lang="ru-RU" sz="3100" b="1" cap="none" smtClean="0"/>
              <a:t>    2. ЧТОБЫ ПЕРЕВЕСТИ МАСШТАБ В КМ – УБЕРИ </a:t>
            </a:r>
            <a:r>
              <a:rPr lang="ru-RU" sz="3100" b="1" u="sng" cap="none" smtClean="0"/>
              <a:t>ПЯТЬ ЦИФР.</a:t>
            </a:r>
            <a:br>
              <a:rPr lang="ru-RU" sz="3100" b="1" u="sng" cap="none" smtClean="0"/>
            </a:br>
            <a:r>
              <a:rPr lang="ru-RU" sz="3100" b="1" cap="none" smtClean="0"/>
              <a:t>     НАПРИМЕР: 1: 250 000, В 1СМ КАРТЫ – 2,5 КМ.</a:t>
            </a:r>
            <a:br>
              <a:rPr lang="ru-RU" sz="3100" b="1" cap="none" smtClean="0"/>
            </a:br>
            <a:endParaRPr lang="ru-RU" sz="3100" b="1" cap="none" smtClean="0"/>
          </a:p>
        </p:txBody>
      </p:sp>
      <p:sp>
        <p:nvSpPr>
          <p:cNvPr id="26626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11430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u="sng" smtClean="0">
                <a:solidFill>
                  <a:srgbClr val="990000"/>
                </a:solidFill>
              </a:rPr>
              <a:t>Запомни!</a:t>
            </a:r>
            <a:endParaRPr lang="ru-RU" sz="2800" smtClean="0"/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3" y="1785938"/>
            <a:ext cx="10644187" cy="40052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- Определите численный масштаб плана местности, если расстояние  в 4 км показано на нём отрезком 8 см.</a:t>
            </a:r>
            <a:b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-Изобразите в виде отрезков: расстояние 600м в масштабах:</a:t>
            </a:r>
            <a:b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В 1 см – 200м</a:t>
            </a:r>
            <a:b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В 1см – 100м</a:t>
            </a:r>
            <a:b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1:1 000 000</a:t>
            </a:r>
            <a:b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1:200 000</a:t>
            </a: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</a:b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7650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11430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smtClean="0">
                <a:solidFill>
                  <a:srgbClr val="C00000"/>
                </a:solidFill>
              </a:rPr>
              <a:t>Тренинг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1571625"/>
            <a:ext cx="9753600" cy="27146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Ответим на 3 вопроса: </a:t>
            </a:r>
            <a:r>
              <a:rPr lang="ru-RU" sz="2800" b="1" dirty="0" smtClean="0">
                <a:solidFill>
                  <a:srgbClr val="FF0000"/>
                </a:solidFill>
              </a:rPr>
              <a:t>ЧЕМУ?</a:t>
            </a: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Зачем? Как?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Чему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 научились? </a:t>
            </a:r>
            <a:b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зачем?</a:t>
            </a:r>
            <a:b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tx1">
                    <a:lumMod val="50000"/>
                  </a:schemeClr>
                </a:solidFill>
              </a:rPr>
              <a:t> как?</a:t>
            </a:r>
            <a:endParaRPr lang="ru-RU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8674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11430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smtClean="0">
                <a:solidFill>
                  <a:srgbClr val="C00000"/>
                </a:solidFill>
              </a:rPr>
              <a:t>Подведём итог:</a:t>
            </a: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1500188"/>
            <a:ext cx="9753600" cy="28575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sz="2800" b="1" cap="none" smtClean="0"/>
              <a:t>- ИЗУЧИТЬ ПАРАГРАФ 11; </a:t>
            </a:r>
            <a:br>
              <a:rPr lang="ru-RU" sz="2800" b="1" cap="none" smtClean="0"/>
            </a:br>
            <a:r>
              <a:rPr lang="ru-RU" sz="2800" b="1" cap="none" smtClean="0"/>
              <a:t/>
            </a:r>
            <a:br>
              <a:rPr lang="ru-RU" sz="2800" b="1" cap="none" smtClean="0"/>
            </a:br>
            <a:r>
              <a:rPr lang="ru-RU" sz="2800" b="1" cap="none" smtClean="0"/>
              <a:t>- ВЫПОЛНИТЬ ЗАДАНИЕ В РУБРИКЕ «МОИ ГЕОГРАФИЧЕСКИЕ ИССЛЕДОВАНИЯ» С. 35;</a:t>
            </a:r>
            <a:br>
              <a:rPr lang="ru-RU" sz="2800" b="1" cap="none" smtClean="0"/>
            </a:br>
            <a:r>
              <a:rPr lang="ru-RU" sz="2800" b="1" cap="none" smtClean="0"/>
              <a:t/>
            </a:r>
            <a:br>
              <a:rPr lang="ru-RU" sz="2800" b="1" cap="none" smtClean="0"/>
            </a:br>
            <a:r>
              <a:rPr lang="ru-RU" sz="2800" b="1" cap="none" smtClean="0"/>
              <a:t> - ВЫПОЛНИТЬ ТЕСТ К УРОКУ НА ДИСКЕ.</a:t>
            </a:r>
          </a:p>
        </p:txBody>
      </p:sp>
      <p:sp>
        <p:nvSpPr>
          <p:cNvPr id="29698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11430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smtClean="0">
                <a:solidFill>
                  <a:srgbClr val="C00000"/>
                </a:solidFill>
              </a:rPr>
              <a:t>Домашнее задание:</a:t>
            </a: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1"/>
          <p:cNvSpPr>
            <a:spLocks noChangeArrowheads="1"/>
          </p:cNvSpPr>
          <p:nvPr/>
        </p:nvSpPr>
        <p:spPr bwMode="auto">
          <a:xfrm>
            <a:off x="2879725" y="1785938"/>
            <a:ext cx="6215063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 b="1">
                <a:solidFill>
                  <a:srgbClr val="C00000"/>
                </a:solidFill>
                <a:latin typeface="Century Gothic" pitchFamily="34" charset="0"/>
              </a:rPr>
              <a:t>Удачи! 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217613" y="785813"/>
            <a:ext cx="9753600" cy="1428750"/>
          </a:xfrm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</a:rPr>
              <a:t>Что будем делать на уроке </a:t>
            </a:r>
            <a:r>
              <a:rPr lang="ru-RU" sz="4400" dirty="0" smtClean="0">
                <a:solidFill>
                  <a:srgbClr val="C00000"/>
                </a:solidFill>
              </a:rPr>
              <a:t>? </a:t>
            </a: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4294967295"/>
          </p:nvPr>
        </p:nvSpPr>
        <p:spPr bwMode="auto">
          <a:xfrm>
            <a:off x="1217613" y="1928813"/>
            <a:ext cx="9520237" cy="4243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ru-RU" sz="2800" smtClean="0"/>
              <a:t>Ответим на 3 вопроса: </a:t>
            </a:r>
            <a:r>
              <a:rPr lang="ru-RU" sz="2800" b="1" smtClean="0">
                <a:solidFill>
                  <a:srgbClr val="FF0000"/>
                </a:solidFill>
              </a:rPr>
              <a:t>ЧЕМУ?</a:t>
            </a:r>
            <a:r>
              <a:rPr lang="ru-RU" sz="2800" b="1" smtClean="0"/>
              <a:t> </a:t>
            </a:r>
            <a:r>
              <a:rPr lang="ru-RU" sz="2800" b="1" smtClean="0">
                <a:solidFill>
                  <a:srgbClr val="FF0000"/>
                </a:solidFill>
              </a:rPr>
              <a:t>Зачем? Как</a:t>
            </a:r>
            <a:r>
              <a:rPr lang="ru-RU" sz="2800" smtClean="0">
                <a:solidFill>
                  <a:srgbClr val="FF0000"/>
                </a:solidFill>
              </a:rPr>
              <a:t>?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b="1" smtClean="0"/>
              <a:t>Чему</a:t>
            </a:r>
            <a:r>
              <a:rPr lang="ru-RU" sz="2800" smtClean="0"/>
              <a:t> научимся? </a:t>
            </a:r>
            <a:br>
              <a:rPr lang="ru-RU" sz="2800" smtClean="0"/>
            </a:br>
            <a:r>
              <a:rPr lang="ru-RU" sz="2800" smtClean="0"/>
              <a:t>- </a:t>
            </a:r>
            <a:r>
              <a:rPr lang="ru-RU" sz="2800" i="1" smtClean="0"/>
              <a:t>познакомимся</a:t>
            </a:r>
            <a:r>
              <a:rPr lang="ru-RU" sz="2800" smtClean="0"/>
              <a:t> с понятием «масштаб» и узнаем как его записывают на планах и картах</a:t>
            </a:r>
            <a:br>
              <a:rPr lang="ru-RU" sz="2800" smtClean="0"/>
            </a:br>
            <a:r>
              <a:rPr lang="ru-RU" sz="2800" smtClean="0"/>
              <a:t>- </a:t>
            </a:r>
            <a:r>
              <a:rPr lang="ru-RU" sz="2800" i="1" smtClean="0"/>
              <a:t>научимся </a:t>
            </a:r>
            <a:r>
              <a:rPr lang="ru-RU" sz="2800" smtClean="0"/>
              <a:t>применять полученные знания на практике</a:t>
            </a:r>
            <a:br>
              <a:rPr lang="ru-RU" sz="2800" smtClean="0"/>
            </a:br>
            <a:r>
              <a:rPr lang="ru-RU" sz="2800" b="1" smtClean="0"/>
              <a:t>зачем?</a:t>
            </a:r>
            <a:br>
              <a:rPr lang="ru-RU" sz="2800" b="1" smtClean="0"/>
            </a:br>
            <a:r>
              <a:rPr lang="ru-RU" sz="2800" smtClean="0"/>
              <a:t>(ответим на этот вопрос в конце урока)</a:t>
            </a:r>
            <a:br>
              <a:rPr lang="ru-RU" sz="2800" smtClean="0"/>
            </a:br>
            <a:r>
              <a:rPr lang="ru-RU" sz="2800" b="1" smtClean="0"/>
              <a:t>как?</a:t>
            </a:r>
            <a:br>
              <a:rPr lang="ru-RU" sz="2800" b="1" smtClean="0"/>
            </a:br>
            <a:r>
              <a:rPr lang="ru-RU" sz="2800" smtClean="0"/>
              <a:t>- с помощью всего имеющегося  оборудования на уроке и активной работы каждого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</a:rPr>
              <a:t>Вспомним: с чем познакомились на прошлом уроке?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70000"/>
              </a:lnSpc>
              <a:buClr>
                <a:srgbClr val="545454"/>
              </a:buClr>
              <a:buFont typeface="Arial" charset="0"/>
              <a:buNone/>
            </a:pPr>
            <a:r>
              <a:rPr lang="ru-RU" sz="2800" b="1" smtClean="0"/>
              <a:t>Тема: Изображения земной поверхности</a:t>
            </a:r>
          </a:p>
          <a:p>
            <a:pPr algn="ctr">
              <a:lnSpc>
                <a:spcPct val="70000"/>
              </a:lnSpc>
              <a:buClr>
                <a:srgbClr val="545454"/>
              </a:buClr>
              <a:buFont typeface="Arial" charset="0"/>
              <a:buNone/>
            </a:pPr>
            <a:r>
              <a:rPr lang="ru-RU" sz="2200" smtClean="0"/>
              <a:t>Тест</a:t>
            </a:r>
          </a:p>
          <a:p>
            <a:pPr>
              <a:lnSpc>
                <a:spcPct val="70000"/>
              </a:lnSpc>
              <a:buFont typeface="Century Gothic" pitchFamily="34" charset="0"/>
              <a:buAutoNum type="arabicPeriod"/>
            </a:pPr>
            <a:r>
              <a:rPr lang="ru-RU" sz="2200" b="1" smtClean="0"/>
              <a:t>Сборник карт –</a:t>
            </a:r>
          </a:p>
          <a:p>
            <a:pPr>
              <a:lnSpc>
                <a:spcPct val="70000"/>
              </a:lnSpc>
              <a:buFont typeface="Century Gothic" pitchFamily="34" charset="0"/>
              <a:buAutoNum type="arabicPeriod"/>
            </a:pPr>
            <a:r>
              <a:rPr lang="ru-RU" sz="2200" b="1" smtClean="0"/>
              <a:t>Наука о картах, их создании и использовании –</a:t>
            </a:r>
          </a:p>
          <a:p>
            <a:pPr>
              <a:lnSpc>
                <a:spcPct val="70000"/>
              </a:lnSpc>
              <a:buFont typeface="Century Gothic" pitchFamily="34" charset="0"/>
              <a:buAutoNum type="arabicPeriod"/>
            </a:pPr>
            <a:r>
              <a:rPr lang="ru-RU" sz="2200" b="1" smtClean="0"/>
              <a:t>  Чертёж, на котором подробно условными знаками изображен в уменьшенном виде небольшой участок местности –</a:t>
            </a:r>
          </a:p>
          <a:p>
            <a:pPr>
              <a:lnSpc>
                <a:spcPct val="70000"/>
              </a:lnSpc>
              <a:buFont typeface="Century Gothic" pitchFamily="34" charset="0"/>
              <a:buAutoNum type="arabicPeriod"/>
            </a:pPr>
            <a:r>
              <a:rPr lang="ru-RU" sz="2200" b="1" smtClean="0"/>
              <a:t>Объёмная модель планеты, уменьшенная во много раз –</a:t>
            </a:r>
          </a:p>
          <a:p>
            <a:pPr>
              <a:lnSpc>
                <a:spcPct val="70000"/>
              </a:lnSpc>
              <a:buFont typeface="Century Gothic" pitchFamily="34" charset="0"/>
              <a:buAutoNum type="arabicPeriod"/>
            </a:pPr>
            <a:r>
              <a:rPr lang="ru-RU" sz="2200" b="1" smtClean="0"/>
              <a:t> Обобщённое уменьшенное изображение земной поверхности на плоскости с помощью системы условных знаков – </a:t>
            </a:r>
          </a:p>
          <a:p>
            <a:pPr algn="ctr">
              <a:lnSpc>
                <a:spcPct val="70000"/>
              </a:lnSpc>
              <a:buClr>
                <a:srgbClr val="545454"/>
              </a:buClr>
              <a:buFont typeface="Arial" charset="0"/>
              <a:buNone/>
            </a:pPr>
            <a:r>
              <a:rPr lang="ru-RU" sz="2200" smtClean="0"/>
              <a:t/>
            </a:r>
            <a:br>
              <a:rPr lang="ru-RU" sz="2200" smtClean="0"/>
            </a:br>
            <a:endParaRPr lang="ru-RU" sz="2200" smtClean="0">
              <a:solidFill>
                <a:srgbClr val="545454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1500188"/>
            <a:ext cx="9753600" cy="3929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    1. атлас</a:t>
            </a:r>
            <a:b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    2. картография</a:t>
            </a:r>
            <a:b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    3. план местности</a:t>
            </a:r>
            <a:b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    4. глобус</a:t>
            </a:r>
            <a:b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    5. карта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434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11430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3200" b="1" smtClean="0"/>
              <a:t>Самопроверка</a:t>
            </a:r>
            <a:br>
              <a:rPr lang="ru-RU" sz="3200" b="1" smtClean="0"/>
            </a:br>
            <a:endParaRPr lang="ru-RU" sz="3200" b="1" smtClean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1643063"/>
            <a:ext cx="9753600" cy="414813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sz="3600" b="1" cap="none" smtClean="0"/>
              <a:t>МАСШТАБ ПОКАЗЫВАЕТ </a:t>
            </a:r>
            <a:r>
              <a:rPr lang="ru-RU" sz="3600" b="1" cap="none" smtClean="0">
                <a:solidFill>
                  <a:srgbClr val="FF3300"/>
                </a:solidFill>
              </a:rPr>
              <a:t>ВО СКОЛЬКО РАЗ</a:t>
            </a:r>
            <a:r>
              <a:rPr lang="ru-RU" sz="3600" b="1" cap="none" smtClean="0"/>
              <a:t> РАССТОЯНИЕ НА МЕСТНОСТИ </a:t>
            </a:r>
            <a:r>
              <a:rPr lang="ru-RU" sz="3600" b="1" cap="none" smtClean="0">
                <a:solidFill>
                  <a:srgbClr val="FF3300"/>
                </a:solidFill>
              </a:rPr>
              <a:t>УМЕНЬШЕНЫ</a:t>
            </a:r>
            <a:r>
              <a:rPr lang="ru-RU" sz="3600" b="1" cap="none" smtClean="0"/>
              <a:t> ПРИ ПЕРЕНЕСЕНИИ ИХ НА ПЛАН, КАРТУ ИЛИ ГЛОБУС.</a:t>
            </a:r>
            <a:br>
              <a:rPr lang="ru-RU" sz="3600" b="1" cap="none" smtClean="0"/>
            </a:br>
            <a:r>
              <a:rPr lang="ru-RU" sz="3600" b="1" cap="none" smtClean="0"/>
              <a:t/>
            </a:r>
            <a:br>
              <a:rPr lang="ru-RU" sz="3600" b="1" cap="none" smtClean="0"/>
            </a:br>
            <a:r>
              <a:rPr lang="ru-RU" sz="3600" b="1" cap="none" smtClean="0"/>
              <a:t>МАСШТАБ ОБОЗНАЧАЮТ ЗАГЛАВНОЙ БУКВОЙ «М»</a:t>
            </a:r>
            <a:r>
              <a:rPr lang="ru-RU" sz="4000" b="1" cap="none" smtClean="0"/>
              <a:t/>
            </a:r>
            <a:br>
              <a:rPr lang="ru-RU" sz="4000" b="1" cap="none" smtClean="0"/>
            </a:br>
            <a:endParaRPr lang="ru-RU" sz="4000" cap="none" smtClean="0"/>
          </a:p>
        </p:txBody>
      </p:sp>
      <p:sp>
        <p:nvSpPr>
          <p:cNvPr id="19458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11430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smtClean="0">
                <a:solidFill>
                  <a:srgbClr val="C00000"/>
                </a:solidFill>
              </a:rPr>
              <a:t>Что такое масштаб?</a:t>
            </a: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2071688"/>
            <a:ext cx="9753600" cy="4000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  <a:t>Во сколько раз уменьшено расстояние на планах, построенных в масштабе:</a:t>
            </a:r>
            <a:b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  <a:t>1: 50</a:t>
            </a:r>
            <a:b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  <a:t>1:100</a:t>
            </a:r>
            <a:b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  <a:t>1:5000</a:t>
            </a:r>
            <a:b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tx1">
                    <a:lumMod val="50000"/>
                  </a:schemeClr>
                </a:solidFill>
              </a:rPr>
              <a:t>-Какой из этих масштабов самый мелкий?</a:t>
            </a: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</a:b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482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385763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smtClean="0">
                <a:solidFill>
                  <a:srgbClr val="C00000"/>
                </a:solidFill>
              </a:rPr>
              <a:t>Тренинг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5225" y="1285875"/>
            <a:ext cx="9753600" cy="4505325"/>
          </a:xfrm>
        </p:spPr>
        <p:txBody>
          <a:bodyPr>
            <a:normAutofit fontScale="90000"/>
          </a:bodyPr>
          <a:lstStyle/>
          <a:p>
            <a:pPr marL="514350" indent="-514350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>
                    <a:lumMod val="50000"/>
                  </a:schemeClr>
                </a:solidFill>
              </a:rPr>
              <a:t>    </a:t>
            </a:r>
            <a: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  <a:t>1. найти в атласе: как на картах и планах записывают масштаб? </a:t>
            </a:r>
            <a:b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  <a:t>2. Выписать виды записи масштаба в тетрадь.</a:t>
            </a:r>
            <a:b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  <a:t>3. выполнить задания:</a:t>
            </a:r>
            <a:b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  <a:t>- Найти расстояние от д. </a:t>
            </a:r>
            <a:r>
              <a:rPr lang="ru-RU" sz="3100" b="1" dirty="0" err="1" smtClean="0">
                <a:solidFill>
                  <a:schemeClr val="tx1">
                    <a:lumMod val="50000"/>
                  </a:schemeClr>
                </a:solidFill>
              </a:rPr>
              <a:t>Дроздово</a:t>
            </a:r>
            <a: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  <a:t> до совхоза Красный Пахарь. </a:t>
            </a:r>
            <a:r>
              <a:rPr lang="ru-RU" sz="3100" dirty="0" smtClean="0">
                <a:solidFill>
                  <a:schemeClr val="tx1">
                    <a:lumMod val="50000"/>
                  </a:schemeClr>
                </a:solidFill>
              </a:rPr>
              <a:t>Атлас (стр. 6) </a:t>
            </a:r>
            <a: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ru-RU" sz="3100" b="1" dirty="0" smtClean="0">
                <a:solidFill>
                  <a:schemeClr val="tx1">
                    <a:lumMod val="50000"/>
                  </a:schemeClr>
                </a:solidFill>
              </a:rPr>
              <a:t>- Найти расстояние с помощью масштаба от В. Новгорода до Москвы</a:t>
            </a: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3100" dirty="0" smtClean="0">
                <a:solidFill>
                  <a:schemeClr val="tx1">
                    <a:lumMod val="50000"/>
                  </a:schemeClr>
                </a:solidFill>
              </a:rPr>
              <a:t>(Атлас – стр. 16. </a:t>
            </a: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</a:b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1506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814388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smtClean="0">
                <a:solidFill>
                  <a:srgbClr val="C00000"/>
                </a:solidFill>
              </a:rPr>
              <a:t>Задание для работы в парах</a:t>
            </a: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1214438"/>
            <a:ext cx="9753600" cy="37861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sz="2900" b="1" cap="none" smtClean="0"/>
              <a:t>1.ЧИСЛЕННЫЙ</a:t>
            </a:r>
            <a:br>
              <a:rPr lang="ru-RU" sz="2900" b="1" cap="none" smtClean="0"/>
            </a:br>
            <a:r>
              <a:rPr lang="ru-RU" sz="2900" b="1" cap="none" smtClean="0"/>
              <a:t/>
            </a:r>
            <a:br>
              <a:rPr lang="ru-RU" sz="2900" b="1" cap="none" smtClean="0"/>
            </a:br>
            <a:r>
              <a:rPr lang="ru-RU" sz="2900" b="1" cap="none" smtClean="0"/>
              <a:t> </a:t>
            </a:r>
            <a:r>
              <a:rPr lang="ru-RU" sz="2900" cap="none" smtClean="0"/>
              <a:t>М 1:5000  </a:t>
            </a:r>
            <a:r>
              <a:rPr lang="ru-RU" sz="2500" cap="none" smtClean="0">
                <a:solidFill>
                  <a:srgbClr val="990000"/>
                </a:solidFill>
              </a:rPr>
              <a:t>( </a:t>
            </a:r>
            <a:r>
              <a:rPr lang="ru-RU" sz="2500" u="sng" cap="none" smtClean="0">
                <a:solidFill>
                  <a:srgbClr val="990000"/>
                </a:solidFill>
              </a:rPr>
              <a:t>В 1СМ КАРТЫ – 5000 СМ МЕСТНОСТИ)!</a:t>
            </a:r>
            <a:r>
              <a:rPr lang="ru-RU" sz="2900" cap="none" smtClean="0"/>
              <a:t/>
            </a:r>
            <a:br>
              <a:rPr lang="ru-RU" sz="2900" cap="none" smtClean="0"/>
            </a:br>
            <a:r>
              <a:rPr lang="ru-RU" sz="2200" cap="none" smtClean="0"/>
              <a:t>ПОКАЗЫВАЕТ, ЧТО В ОДНОМ СМ НА ЛИСТЕ БУМАГИ СОДЕРЖИТСЯ 5000 СМ НА МЕСТНОСТИ.</a:t>
            </a:r>
            <a:br>
              <a:rPr lang="ru-RU" sz="2200" cap="none" smtClean="0"/>
            </a:br>
            <a:r>
              <a:rPr lang="ru-RU" sz="2200" cap="none" smtClean="0"/>
              <a:t>                   ЗНАЧИТ ПРИ СОСТАВЛЕНИИ ПЛАНА ДЕЙСТВИТЕЛЬНЫЕ РАССТОЯНИЯ МЕЖДУ ГЕОГРАФИЧЕСКИМИ ОБЪЕКТАМИ УМЕНЬШЕНЫ В 5000 РАЗ.</a:t>
            </a:r>
            <a:br>
              <a:rPr lang="ru-RU" sz="2200" cap="none" smtClean="0"/>
            </a:br>
            <a:r>
              <a:rPr lang="ru-RU" sz="2200" cap="none" smtClean="0"/>
              <a:t>ПОЛЬЗОВАТЬСЯ ТАКИМ МАСШТАБОМ НЕ ОЧЕНЬ УДОБНО, ПОЭТОМУ САНТИМЕТРЫ ПЕРЕВОДЯТ В МЕТРЫ.</a:t>
            </a:r>
            <a:r>
              <a:rPr lang="ru-RU" sz="1400" cap="none" smtClean="0"/>
              <a:t/>
            </a:r>
            <a:br>
              <a:rPr lang="ru-RU" sz="1400" cap="none" smtClean="0"/>
            </a:br>
            <a:endParaRPr lang="ru-RU" sz="1400" b="1" cap="none" smtClean="0"/>
          </a:p>
        </p:txBody>
      </p:sp>
      <p:sp>
        <p:nvSpPr>
          <p:cNvPr id="22530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11430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smtClean="0">
                <a:solidFill>
                  <a:srgbClr val="C00000"/>
                </a:solidFill>
              </a:rPr>
              <a:t>Виды записи масштаба</a:t>
            </a: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613" y="1571625"/>
            <a:ext cx="9753600" cy="3214688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sz="2800" b="1" cap="none" smtClean="0">
                <a:solidFill>
                  <a:schemeClr val="tx1"/>
                </a:solidFill>
              </a:rPr>
              <a:t>ИМЕНОВАННЫЙ МАСШТАБ</a:t>
            </a:r>
            <a:r>
              <a:rPr lang="ru-RU" sz="2800" cap="none" smtClean="0">
                <a:solidFill>
                  <a:srgbClr val="FF3300"/>
                </a:solidFill>
              </a:rPr>
              <a:t/>
            </a:r>
            <a:br>
              <a:rPr lang="ru-RU" sz="2800" cap="none" smtClean="0">
                <a:solidFill>
                  <a:srgbClr val="FF3300"/>
                </a:solidFill>
              </a:rPr>
            </a:br>
            <a:r>
              <a:rPr lang="ru-RU" sz="2800" cap="none" smtClean="0"/>
              <a:t> </a:t>
            </a:r>
            <a:br>
              <a:rPr lang="ru-RU" sz="2800" cap="none" smtClean="0"/>
            </a:br>
            <a:r>
              <a:rPr lang="ru-RU" sz="2800" cap="none" smtClean="0"/>
              <a:t>М В 1 СМ – 50М</a:t>
            </a:r>
            <a:r>
              <a:rPr lang="ru-RU" sz="4000" cap="none" smtClean="0"/>
              <a:t/>
            </a:r>
            <a:br>
              <a:rPr lang="ru-RU" sz="4000" cap="none" smtClean="0"/>
            </a:br>
            <a:r>
              <a:rPr lang="ru-RU" sz="4000" cap="none" smtClean="0"/>
              <a:t/>
            </a:r>
            <a:br>
              <a:rPr lang="ru-RU" sz="4000" cap="none" smtClean="0"/>
            </a:br>
            <a:r>
              <a:rPr lang="ru-RU" sz="2800" cap="none" smtClean="0">
                <a:solidFill>
                  <a:schemeClr val="tx1"/>
                </a:solidFill>
              </a:rPr>
              <a:t>ИМЕНОВАННЫЙ МАСШТАБ ПОКАЗЫВАЕТ КАКОЕ РАССТОЯНИЕ НА МЕСТНОСТИ СООТВЕТСТВУЕТ 1 СМ НА ПЛАНЕ.</a:t>
            </a:r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1212850" y="685800"/>
            <a:ext cx="7853363" cy="11430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2800" b="1" smtClean="0">
                <a:solidFill>
                  <a:srgbClr val="C00000"/>
                </a:solidFill>
              </a:rPr>
              <a:t>Виды записи масштаба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S102804891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TS102804891</Template>
  <TotalTime>0</TotalTime>
  <Words>435</Words>
  <Application>Microsoft Office PowerPoint</Application>
  <PresentationFormat>Произвольный</PresentationFormat>
  <Paragraphs>37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Century Gothic</vt:lpstr>
      <vt:lpstr>Arial</vt:lpstr>
      <vt:lpstr>TS102804891</vt:lpstr>
      <vt:lpstr>TS102804891</vt:lpstr>
      <vt:lpstr>TS102804891</vt:lpstr>
      <vt:lpstr>УРОК ГЕОГРАФИИ В 5 КЛАССЕ  ПО ТЕМЕ:  «МАСШТАБ»</vt:lpstr>
      <vt:lpstr>ЧТО БУДЕМ ДЕЛАТЬ НА УРОКЕ ?  </vt:lpstr>
      <vt:lpstr>ВСПОМНИМ: С ЧЕМ ПОЗНАКОМИЛИСЬ НА ПРОШЛОМ УРОКЕ?</vt:lpstr>
      <vt:lpstr>    1. АТЛАС     2. КАРТОГРАФИЯ     3. ПЛАН МЕСТНОСТИ     4. ГЛОБУС     5. КАРТА</vt:lpstr>
      <vt:lpstr>МАСШТАБ ПОКАЗЫВАЕТ ВО СКОЛЬКО РАЗ РАССТОЯНИЕ НА МЕСТНОСТИ УМЕНЬШЕНЫ ПРИ ПЕРЕНЕСЕНИИ ИХ НА ПЛАН, КАРТУ ИЛИ ГЛОБУС.  МАСШТАБ ОБОЗНАЧАЮТ ЗАГЛАВНОЙ БУКВОЙ «М» </vt:lpstr>
      <vt:lpstr>ВО СКОЛЬКО РАЗ УМЕНЬШЕНО РАССТОЯНИЕ НА ПЛАНАХ, ПОСТРОЕННЫХ В МАСШТАБЕ: 1: 50 1:100 1:5000 -КАКОЙ ИЗ ЭТИХ МАСШТАБОВ САМЫЙ МЕЛКИЙ? </vt:lpstr>
      <vt:lpstr>    1. НАЙТИ В АТЛАСЕ: КАК НА КАРТАХ И ПЛАНАХ ЗАПИСЫВАЮТ МАСШТАБ?  2. ВЫПИСАТЬ ВИДЫ ЗАПИСИ МАСШТАБА В ТЕТРАДЬ. 3. ВЫПОЛНИТЬ ЗАДАНИЯ: - НАЙТИ РАССТОЯНИЕ ОТ Д. ДРОЗДОВО ДО СОВХОЗА КРАСНЫЙ ПАХАРЬ. АТЛАС (СТР. 6)  - НАЙТИ РАССТОЯНИЕ С ПОМОЩЬЮ МАСШТАБА ОТ В. НОВГОРОДА ДО МОСКВЫ (АТЛАС – СТР. 16.  </vt:lpstr>
      <vt:lpstr>1.ЧИСЛЕННЫЙ   М 1:5000  ( В 1СМ КАРТЫ – 5000 СМ МЕСТНОСТИ)! ПОКАЗЫВАЕТ, ЧТО В ОДНОМ СМ НА ЛИСТЕ БУМАГИ СОДЕРЖИТСЯ 5000 СМ НА МЕСТНОСТИ.                    ЗНАЧИТ ПРИ СОСТАВЛЕНИИ ПЛАНА ДЕЙСТВИТЕЛЬНЫЕ РАССТОЯНИЯ МЕЖДУ ГЕОГРАФИЧЕСКИМИ ОБЪЕКТАМИ УМЕНЬШЕНЫ В 5000 РАЗ. ПОЛЬЗОВАТЬСЯ ТАКИМ МАСШТАБОМ НЕ ОЧЕНЬ УДОБНО, ПОЭТОМУ САНТИМЕТРЫ ПЕРЕВОДЯТ В МЕТРЫ. </vt:lpstr>
      <vt:lpstr>ИМЕНОВАННЫЙ МАСШТАБ   М В 1 СМ – 50М  ИМЕНОВАННЫЙ МАСШТАБ ПОКАЗЫВАЕТ КАКОЕ РАССТОЯНИЕ НА МЕСТНОСТИ СООТВЕТСТВУЕТ 1 СМ НА ПЛАНЕ.</vt:lpstr>
      <vt:lpstr>ЛИНЕЙНЫЙ МАСШТАБ.  ПОЗВОЛЯЕТ ИЗМЕРЯТЬ РАССТОЯНИЯ НА ПЛАНЕ ПРИ ПОМОЩИ ЦИРКУЛЯ ИЗМЕРИТЕЛЯ ИЛИ ПОЛОСКИ БУМАГИ. </vt:lpstr>
      <vt:lpstr>ПЛАН МЕСТНОСТИ  (ПРИМЕР ЗАПИСИ МАСШТАБА) </vt:lpstr>
      <vt:lpstr>1. ЧТОБЫ ПЕРЕВЕСТИ ЧИСЛЕННЫЙ МАСШТАБ В ИМЕНОВАННЫЙ – УБЕРИ ДВЕ ПОСЛЕДНИЕ ЦИФРЫ ПОЛУЧАТСЯ МЕТРЫ      НАПРИМЕР: 1:1000, В 1СМ КАРТЫ – 10М МЕСТНОСТИ.     2. ЧТОБЫ ПЕРЕВЕСТИ МАСШТАБ В КМ – УБЕРИ ПЯТЬ ЦИФР.      НАПРИМЕР: 1: 250 000, В 1СМ КАРТЫ – 2,5 КМ. </vt:lpstr>
      <vt:lpstr>- ОПРЕДЕЛИТЕ ЧИСЛЕННЫЙ МАСШТАБ ПЛАНА МЕСТНОСТИ, ЕСЛИ РАССТОЯНИЕ  В 4 КМ ПОКАЗАНО НА НЁМ ОТРЕЗКОМ 8 СМ.  -ИЗОБРАЗИТЕ В ВИДЕ ОТРЕЗКОВ: РАССТОЯНИЕ 600М В МАСШТАБАХ:  В 1 СМ – 200М В 1СМ – 100М 1:1 000 000 1:200 000 </vt:lpstr>
      <vt:lpstr>ОТВЕТИМ НА 3 ВОПРОСА: ЧЕМУ? ЗАЧЕМ? КАК?  ЧЕМУ НАУЧИЛИСЬ?    ЗАЧЕМ?   КАК?</vt:lpstr>
      <vt:lpstr>- ИЗУЧИТЬ ПАРАГРАФ 11;   - ВЫПОЛНИТЬ ЗАДАНИЕ В РУБРИКЕ «МОИ ГЕОГРАФИЧЕСКИЕ ИССЛЕДОВАНИЯ» С. 35;   - ВЫПОЛНИТЬ ТЕСТ К УРОКУ НА ДИСКЕ.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ГЕОГРАФИИ В 5 КЛАССЕ  ПО ТЕМЕ:  «МАСШТАБ»</dc:title>
  <dc:creator/>
  <cp:lastModifiedBy/>
  <cp:revision>1</cp:revision>
  <dcterms:created xsi:type="dcterms:W3CDTF">2013-01-16T16:38:01Z</dcterms:created>
  <dcterms:modified xsi:type="dcterms:W3CDTF">2013-03-19T14:57:59Z</dcterms:modified>
  <cp:contentStatus>Окончательное</cp:contentStatus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TC028048919991</vt:lpwstr>
  </property>
  <property fmtid="{D5CDD505-2E9C-101B-9397-08002B2CF9AE}" pid="3" name="_MarkAsFinal">
    <vt:bool>true</vt:bool>
  </property>
</Properties>
</file>