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1"/>
  </p:notesMasterIdLst>
  <p:handoutMasterIdLst>
    <p:handoutMasterId r:id="rId32"/>
  </p:handoutMasterIdLst>
  <p:sldIdLst>
    <p:sldId id="256" r:id="rId2"/>
    <p:sldId id="340" r:id="rId3"/>
    <p:sldId id="332" r:id="rId4"/>
    <p:sldId id="321" r:id="rId5"/>
    <p:sldId id="323" r:id="rId6"/>
    <p:sldId id="326" r:id="rId7"/>
    <p:sldId id="258" r:id="rId8"/>
    <p:sldId id="259" r:id="rId9"/>
    <p:sldId id="264" r:id="rId10"/>
    <p:sldId id="311" r:id="rId11"/>
    <p:sldId id="328" r:id="rId12"/>
    <p:sldId id="283" r:id="rId13"/>
    <p:sldId id="329" r:id="rId14"/>
    <p:sldId id="330" r:id="rId15"/>
    <p:sldId id="335" r:id="rId16"/>
    <p:sldId id="336" r:id="rId17"/>
    <p:sldId id="337" r:id="rId18"/>
    <p:sldId id="338" r:id="rId19"/>
    <p:sldId id="339" r:id="rId20"/>
    <p:sldId id="331" r:id="rId21"/>
    <p:sldId id="313" r:id="rId22"/>
    <p:sldId id="314" r:id="rId23"/>
    <p:sldId id="315" r:id="rId24"/>
    <p:sldId id="316" r:id="rId25"/>
    <p:sldId id="317" r:id="rId26"/>
    <p:sldId id="286" r:id="rId27"/>
    <p:sldId id="298" r:id="rId28"/>
    <p:sldId id="333" r:id="rId29"/>
    <p:sldId id="334" r:id="rId30"/>
  </p:sldIdLst>
  <p:sldSz cx="9144000" cy="6858000" type="screen4x3"/>
  <p:notesSz cx="6759575" cy="98679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  <a:srgbClr val="CC66FF"/>
    <a:srgbClr val="FF0000"/>
    <a:srgbClr val="FF3399"/>
    <a:srgbClr val="00FF00"/>
    <a:srgbClr val="FF3300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59" autoAdjust="0"/>
    <p:restoredTop sz="98279" autoAdjust="0"/>
  </p:normalViewPr>
  <p:slideViewPr>
    <p:cSldViewPr>
      <p:cViewPr varScale="1">
        <p:scale>
          <a:sx n="69" d="100"/>
          <a:sy n="69" d="100"/>
        </p:scale>
        <p:origin x="-9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7.xml"/><Relationship Id="rId1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168F93C6-7472-40AB-826D-E3939ECBCB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7888"/>
            <a:ext cx="540702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7122A5BE-DC46-4B18-909D-5626D4289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54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54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3862BE-AFD8-4B9C-BA17-D9A5067113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7AAC9-D9AB-4CCC-91BA-B5F99D973F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9D201-33A5-47CF-BB9E-82D5BB51B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50CA7-F1EF-40D6-8FF1-8F4832F47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79BEB-BAFB-45CD-8EF6-01943D053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27F2E-9363-451C-9C80-1618A68B6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CA43-7137-4345-B51D-05B7706ED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F4014-8CA1-4B64-B57B-D97184BAA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FE434-176F-4155-863E-EA3FD73AC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55D17-7B97-460C-B1E9-9DB44DE06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DA13F-CD57-40A8-AEA9-F6490675D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B95BE-C62B-44A5-A7B6-A333E23319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06CF9-D352-4F96-9992-7B769999D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443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3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3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443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3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44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444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4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44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4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44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44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44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44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5FBB19C-FFC9-47C6-9DCD-BCB53974D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44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0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179388" y="260350"/>
            <a:ext cx="8785225" cy="936625"/>
          </a:xfrm>
        </p:spPr>
        <p:txBody>
          <a:bodyPr/>
          <a:lstStyle/>
          <a:p>
            <a:pPr eaLnBrk="1" hangingPunct="1"/>
            <a:r>
              <a:rPr lang="ru-RU" sz="1800" smtClean="0">
                <a:solidFill>
                  <a:schemeClr val="tx1"/>
                </a:solidFill>
                <a:effectLst/>
                <a:latin typeface="Times New Roman" pitchFamily="18" charset="0"/>
              </a:rPr>
              <a:t>МБОУ «Самофаловская сош»  Городищенского района Волгоградской области</a:t>
            </a:r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endParaRPr lang="ru-RU" sz="1600" smtClean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8313" y="981075"/>
            <a:ext cx="8351837" cy="5305425"/>
          </a:xfrm>
        </p:spPr>
        <p:txBody>
          <a:bodyPr/>
          <a:lstStyle/>
          <a:p>
            <a:pPr eaLnBrk="1" hangingPunct="1"/>
            <a:r>
              <a:rPr lang="ru-RU" sz="4800" smtClean="0">
                <a:solidFill>
                  <a:srgbClr val="FFFF00"/>
                </a:solidFill>
              </a:rPr>
              <a:t>УРОК ХИМИИ В 9 КЛАССЕ</a:t>
            </a:r>
            <a:r>
              <a:rPr lang="ru-RU" sz="8000" smtClean="0">
                <a:solidFill>
                  <a:srgbClr val="FF3300"/>
                </a:solidFill>
              </a:rPr>
              <a:t> </a:t>
            </a:r>
            <a:r>
              <a:rPr lang="ru-RU" sz="6600" b="1" smtClean="0">
                <a:solidFill>
                  <a:srgbClr val="00FF00"/>
                </a:solidFill>
              </a:rPr>
              <a:t>ПРЕДЕЛЬНЫЕ УГЛЕВОДОРОДЫ</a:t>
            </a:r>
            <a:r>
              <a:rPr lang="ru-RU" sz="8000" smtClean="0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ru-RU" sz="2000" smtClean="0"/>
              <a:t>Разработала учитель химии МБОУ «Самофаловская сош» </a:t>
            </a:r>
          </a:p>
          <a:p>
            <a:pPr eaLnBrk="1" hangingPunct="1"/>
            <a:r>
              <a:rPr lang="ru-RU" sz="2000" smtClean="0"/>
              <a:t>Куриленко Людмила Михайловна</a:t>
            </a:r>
          </a:p>
          <a:p>
            <a:pPr eaLnBrk="1" hangingPunct="1"/>
            <a:r>
              <a:rPr lang="ru-RU" sz="2000" smtClean="0"/>
              <a:t>2012 год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/>
            </a:r>
            <a:br>
              <a:rPr lang="ru-RU" b="1" smtClean="0"/>
            </a:br>
            <a:r>
              <a:rPr lang="ru-RU" sz="3600" b="1" smtClean="0"/>
              <a:t>Правила формирования названия.( на примерах)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FF0000"/>
                </a:solidFill>
              </a:rPr>
              <a:t>1) </a:t>
            </a:r>
            <a:r>
              <a:rPr lang="ru-RU" sz="2000" smtClean="0"/>
              <a:t>Выбор главной цепи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FF0000"/>
                </a:solidFill>
              </a:rPr>
              <a:t>2) </a:t>
            </a:r>
            <a:r>
              <a:rPr lang="ru-RU" sz="2000" smtClean="0"/>
              <a:t>Нумерация атомов главной цепи, учитывая: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FF0000"/>
                </a:solidFill>
              </a:rPr>
              <a:t>   а) </a:t>
            </a:r>
            <a:r>
              <a:rPr lang="ru-RU" sz="2000" smtClean="0"/>
              <a:t>Нумеруем с того конца углеводородной цепи, где ближе находится заместитель (структура А,Б)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/>
              <a:t>  </a:t>
            </a:r>
            <a:r>
              <a:rPr lang="ru-RU" sz="2000" smtClean="0">
                <a:solidFill>
                  <a:srgbClr val="FF0000"/>
                </a:solidFill>
              </a:rPr>
              <a:t> б) </a:t>
            </a:r>
            <a:r>
              <a:rPr lang="ru-RU" sz="2000" smtClean="0"/>
              <a:t>Если заместители находятся на равном удалении от конца цепи, то нумерация начинается от того конца цепи, при котором их больше (структура В)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/>
              <a:t>  </a:t>
            </a:r>
            <a:r>
              <a:rPr lang="ru-RU" sz="2000" smtClean="0">
                <a:solidFill>
                  <a:srgbClr val="FF0000"/>
                </a:solidFill>
              </a:rPr>
              <a:t> в) </a:t>
            </a:r>
            <a:r>
              <a:rPr lang="ru-RU" sz="2000" smtClean="0"/>
              <a:t>Если различные заместители находятся на равном удалении от концов цепи, то нумерация начинается от того конца цепи, к которой ближе старший (структура Г)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FF0000"/>
                </a:solidFill>
              </a:rPr>
              <a:t>3) </a:t>
            </a:r>
            <a:r>
              <a:rPr lang="ru-RU" sz="2000" smtClean="0"/>
              <a:t>Формирование названия.</a:t>
            </a:r>
          </a:p>
          <a:p>
            <a:pPr eaLnBrk="1" hangingPunct="1">
              <a:defRPr/>
            </a:pPr>
            <a:endParaRPr lang="ru-RU" sz="200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Примеры изомеров.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4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/>
              <a:t>       </a:t>
            </a:r>
            <a:r>
              <a:rPr lang="en-US" sz="1600" smtClean="0"/>
              <a:t>1        2       3       4                                                       </a:t>
            </a:r>
            <a:r>
              <a:rPr lang="ru-RU" sz="1600" smtClean="0"/>
              <a:t> </a:t>
            </a:r>
            <a:r>
              <a:rPr lang="en-US" sz="1600" smtClean="0"/>
              <a:t> </a:t>
            </a:r>
            <a:r>
              <a:rPr lang="ru-RU" sz="1600" smtClean="0"/>
              <a:t>       </a:t>
            </a:r>
            <a:r>
              <a:rPr lang="en-US" sz="1600" smtClean="0"/>
              <a:t>3        4        5     6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smtClean="0">
                <a:solidFill>
                  <a:srgbClr val="FF0000"/>
                </a:solidFill>
              </a:rPr>
              <a:t>А</a:t>
            </a:r>
            <a:r>
              <a:rPr lang="en-US" sz="1600" b="1" smtClean="0">
                <a:solidFill>
                  <a:srgbClr val="FF0000"/>
                </a:solidFill>
              </a:rPr>
              <a:t>)</a:t>
            </a:r>
            <a:r>
              <a:rPr lang="ru-RU" sz="1600" b="1" smtClean="0">
                <a:solidFill>
                  <a:srgbClr val="FF0000"/>
                </a:solidFill>
              </a:rPr>
              <a:t> </a:t>
            </a:r>
            <a:r>
              <a:rPr lang="en-US" sz="1600" smtClean="0"/>
              <a:t>CH</a:t>
            </a:r>
            <a:r>
              <a:rPr lang="en-US" sz="1600" baseline="-25000" smtClean="0"/>
              <a:t>3 </a:t>
            </a:r>
            <a:r>
              <a:rPr lang="en-US" sz="1600" smtClean="0"/>
              <a:t>- CH- CH</a:t>
            </a:r>
            <a:r>
              <a:rPr lang="en-US" sz="1600" baseline="-25000" smtClean="0"/>
              <a:t>2</a:t>
            </a:r>
            <a:r>
              <a:rPr lang="en-US" sz="1600" smtClean="0"/>
              <a:t>- CH</a:t>
            </a:r>
            <a:r>
              <a:rPr lang="en-US" sz="1600" baseline="-25000" smtClean="0"/>
              <a:t>3 </a:t>
            </a:r>
            <a:r>
              <a:rPr lang="en-US" sz="1600" smtClean="0"/>
              <a:t>                                  </a:t>
            </a:r>
            <a:r>
              <a:rPr lang="en-US" sz="1600" smtClean="0">
                <a:solidFill>
                  <a:srgbClr val="FF0000"/>
                </a:solidFill>
              </a:rPr>
              <a:t> </a:t>
            </a:r>
            <a:r>
              <a:rPr lang="ru-RU" sz="1600" b="1" smtClean="0">
                <a:solidFill>
                  <a:srgbClr val="FF0000"/>
                </a:solidFill>
              </a:rPr>
              <a:t>Б</a:t>
            </a:r>
            <a:r>
              <a:rPr lang="en-US" sz="1600" b="1" smtClean="0">
                <a:solidFill>
                  <a:srgbClr val="FF0000"/>
                </a:solidFill>
              </a:rPr>
              <a:t>)</a:t>
            </a:r>
            <a:r>
              <a:rPr lang="en-US" sz="1600" smtClean="0">
                <a:solidFill>
                  <a:srgbClr val="FF0000"/>
                </a:solidFill>
              </a:rPr>
              <a:t> </a:t>
            </a:r>
            <a:r>
              <a:rPr lang="en-US" sz="1600" smtClean="0"/>
              <a:t>CH</a:t>
            </a:r>
            <a:r>
              <a:rPr lang="en-US" sz="1600" baseline="-25000" smtClean="0"/>
              <a:t>3 </a:t>
            </a:r>
            <a:r>
              <a:rPr lang="en-US" sz="1600" smtClean="0"/>
              <a:t>- CH</a:t>
            </a:r>
            <a:r>
              <a:rPr lang="en-US" sz="1600" baseline="-25000" smtClean="0"/>
              <a:t>2 </a:t>
            </a:r>
            <a:r>
              <a:rPr lang="en-US" sz="1600" smtClean="0"/>
              <a:t>–</a:t>
            </a:r>
            <a:r>
              <a:rPr lang="en-US" sz="1600" baseline="-25000" smtClean="0"/>
              <a:t> </a:t>
            </a:r>
            <a:r>
              <a:rPr lang="en-US" sz="1600" smtClean="0"/>
              <a:t>CH- CH</a:t>
            </a:r>
            <a:r>
              <a:rPr lang="en-US" sz="1600" baseline="-25000" smtClean="0"/>
              <a:t>2</a:t>
            </a:r>
            <a:r>
              <a:rPr lang="en-US" sz="1600" smtClean="0"/>
              <a:t>- CH</a:t>
            </a:r>
            <a:r>
              <a:rPr lang="en-US" sz="1600" baseline="-25000" smtClean="0"/>
              <a:t>2</a:t>
            </a:r>
            <a:r>
              <a:rPr lang="en-US" sz="1600" smtClean="0"/>
              <a:t>- CH</a:t>
            </a:r>
            <a:r>
              <a:rPr lang="en-US" sz="1600" baseline="-25000" smtClean="0"/>
              <a:t>3</a:t>
            </a:r>
            <a:r>
              <a:rPr lang="en-US" sz="1600" smtClean="0"/>
              <a:t>    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smtClean="0"/>
              <a:t>             </a:t>
            </a:r>
            <a:r>
              <a:rPr lang="ru-RU" sz="1600" smtClean="0"/>
              <a:t>  │                                                                                    </a:t>
            </a:r>
            <a:r>
              <a:rPr lang="ru-RU" sz="1600" b="1" smtClean="0"/>
              <a:t>│</a:t>
            </a:r>
            <a:r>
              <a:rPr lang="ru-RU" sz="1600" baseline="-25000" smtClean="0"/>
              <a:t> </a:t>
            </a:r>
            <a:r>
              <a:rPr lang="ru-RU" sz="1600" smtClean="0"/>
              <a:t>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/>
              <a:t>               </a:t>
            </a:r>
            <a:r>
              <a:rPr lang="en-US" sz="1600" smtClean="0"/>
              <a:t>CH</a:t>
            </a:r>
            <a:r>
              <a:rPr lang="ru-RU" sz="1600" i="1" baseline="-25000" smtClean="0"/>
              <a:t>3</a:t>
            </a:r>
            <a:r>
              <a:rPr lang="ru-RU" sz="1600" smtClean="0"/>
              <a:t>                                                                                 2</a:t>
            </a:r>
            <a:r>
              <a:rPr lang="en-US" sz="1600" smtClean="0"/>
              <a:t>CH</a:t>
            </a:r>
            <a:r>
              <a:rPr lang="ru-RU" sz="1600" baseline="-25000" smtClean="0"/>
              <a:t>2</a:t>
            </a:r>
            <a:r>
              <a:rPr lang="ru-RU" sz="1600" smtClean="0"/>
              <a:t>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/>
              <a:t>                                                                                                     </a:t>
            </a:r>
            <a:r>
              <a:rPr lang="ru-RU" sz="1600" b="1" smtClean="0"/>
              <a:t>│</a:t>
            </a:r>
            <a:r>
              <a:rPr lang="ru-RU" sz="160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/>
              <a:t>                                                                                                      1</a:t>
            </a:r>
            <a:r>
              <a:rPr lang="en-US" sz="1600" smtClean="0"/>
              <a:t>CH</a:t>
            </a:r>
            <a:r>
              <a:rPr lang="ru-RU" sz="1600" baseline="-25000" smtClean="0"/>
              <a:t>3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/>
              <a:t>               </a:t>
            </a:r>
            <a:r>
              <a:rPr lang="en-US" sz="1600" smtClean="0"/>
              <a:t>CH</a:t>
            </a:r>
            <a:r>
              <a:rPr lang="ru-RU" sz="1600" baseline="-25000" smtClean="0"/>
              <a:t>3	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aseline="-25000" smtClean="0"/>
              <a:t>            1        2│         3       4         5            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smtClean="0">
                <a:solidFill>
                  <a:srgbClr val="FF0000"/>
                </a:solidFill>
              </a:rPr>
              <a:t>В)   </a:t>
            </a:r>
            <a:r>
              <a:rPr lang="en-US" sz="1600" smtClean="0"/>
              <a:t>CH</a:t>
            </a:r>
            <a:r>
              <a:rPr lang="ru-RU" sz="1600" baseline="-25000" smtClean="0"/>
              <a:t>3 </a:t>
            </a:r>
            <a:r>
              <a:rPr lang="ru-RU" sz="1600" smtClean="0"/>
              <a:t>- </a:t>
            </a:r>
            <a:r>
              <a:rPr lang="en-US" sz="1600" smtClean="0"/>
              <a:t>C</a:t>
            </a:r>
            <a:r>
              <a:rPr lang="en-US" sz="1600" baseline="-25000" smtClean="0"/>
              <a:t> </a:t>
            </a:r>
            <a:r>
              <a:rPr lang="ru-RU" sz="1600" smtClean="0"/>
              <a:t>– </a:t>
            </a:r>
            <a:r>
              <a:rPr lang="en-US" sz="1600" smtClean="0"/>
              <a:t>CH</a:t>
            </a:r>
            <a:r>
              <a:rPr lang="ru-RU" sz="1600" baseline="-25000" smtClean="0"/>
              <a:t>2 </a:t>
            </a:r>
            <a:r>
              <a:rPr lang="ru-RU" sz="1600" smtClean="0"/>
              <a:t>-</a:t>
            </a:r>
            <a:r>
              <a:rPr lang="en-US" sz="1600" smtClean="0"/>
              <a:t>CH</a:t>
            </a:r>
            <a:r>
              <a:rPr lang="en-US" sz="1600" baseline="-25000" smtClean="0"/>
              <a:t> </a:t>
            </a:r>
            <a:r>
              <a:rPr lang="ru-RU" sz="1600" smtClean="0"/>
              <a:t>–</a:t>
            </a:r>
            <a:r>
              <a:rPr lang="en-US" sz="1600" smtClean="0"/>
              <a:t>CH</a:t>
            </a:r>
            <a:r>
              <a:rPr lang="ru-RU" sz="1600" baseline="-25000" smtClean="0"/>
              <a:t>3</a:t>
            </a:r>
            <a:r>
              <a:rPr lang="ru-RU" sz="1600" smtClean="0"/>
              <a:t>                         </a:t>
            </a:r>
            <a:r>
              <a:rPr lang="ru-RU" sz="1600" smtClean="0">
                <a:solidFill>
                  <a:srgbClr val="FF0000"/>
                </a:solidFill>
              </a:rPr>
              <a:t> Г) </a:t>
            </a:r>
            <a:r>
              <a:rPr lang="ru-RU" sz="1600" smtClean="0"/>
              <a:t>С </a:t>
            </a:r>
            <a:r>
              <a:rPr lang="en-US" sz="1600" smtClean="0"/>
              <a:t>H</a:t>
            </a:r>
            <a:r>
              <a:rPr lang="ru-RU" sz="1600" baseline="-25000" smtClean="0"/>
              <a:t>3</a:t>
            </a:r>
            <a:r>
              <a:rPr lang="ru-RU" sz="1600" smtClean="0"/>
              <a:t>  – С </a:t>
            </a:r>
            <a:r>
              <a:rPr lang="en-US" sz="1600" smtClean="0"/>
              <a:t>H</a:t>
            </a:r>
            <a:r>
              <a:rPr lang="ru-RU" sz="1600" baseline="-25000" smtClean="0"/>
              <a:t>2</a:t>
            </a:r>
            <a:r>
              <a:rPr lang="ru-RU" sz="1600" smtClean="0"/>
              <a:t>  – С </a:t>
            </a:r>
            <a:r>
              <a:rPr lang="en-US" sz="1600" smtClean="0"/>
              <a:t>H</a:t>
            </a:r>
            <a:r>
              <a:rPr lang="ru-RU" sz="1600" smtClean="0"/>
              <a:t> - С </a:t>
            </a:r>
            <a:r>
              <a:rPr lang="en-US" sz="1600" smtClean="0"/>
              <a:t>H</a:t>
            </a:r>
            <a:r>
              <a:rPr lang="ru-RU" sz="1600" baseline="-25000" smtClean="0"/>
              <a:t>2</a:t>
            </a:r>
            <a:r>
              <a:rPr lang="ru-RU" sz="1600" smtClean="0"/>
              <a:t>  – С </a:t>
            </a:r>
            <a:r>
              <a:rPr lang="en-US" sz="1600" smtClean="0"/>
              <a:t>H</a:t>
            </a:r>
            <a:r>
              <a:rPr lang="ru-RU" sz="1600" smtClean="0"/>
              <a:t>  – С </a:t>
            </a:r>
            <a:r>
              <a:rPr lang="en-US" sz="1600" smtClean="0"/>
              <a:t>H</a:t>
            </a:r>
            <a:r>
              <a:rPr lang="ru-RU" sz="1600" baseline="-25000" smtClean="0"/>
              <a:t>2</a:t>
            </a:r>
            <a:r>
              <a:rPr lang="ru-RU" sz="1600" smtClean="0"/>
              <a:t>  - С </a:t>
            </a:r>
            <a:r>
              <a:rPr lang="en-US" sz="1600" smtClean="0"/>
              <a:t>H</a:t>
            </a:r>
            <a:r>
              <a:rPr lang="ru-RU" sz="1600" baseline="-25000" smtClean="0"/>
              <a:t>3</a:t>
            </a:r>
            <a:r>
              <a:rPr lang="ru-RU" sz="1600" smtClean="0"/>
              <a:t>                                               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smtClean="0"/>
              <a:t>                </a:t>
            </a:r>
            <a:r>
              <a:rPr lang="ru-RU" sz="1600" baseline="-25000" smtClean="0"/>
              <a:t>│                    │                                                                                                         </a:t>
            </a:r>
            <a:r>
              <a:rPr lang="ru-RU" sz="1600" b="1" smtClean="0"/>
              <a:t>│</a:t>
            </a:r>
            <a:r>
              <a:rPr lang="ru-RU" sz="1600" baseline="-25000" smtClean="0"/>
              <a:t>                               </a:t>
            </a:r>
            <a:r>
              <a:rPr lang="ru-RU" sz="1600" b="1" smtClean="0"/>
              <a:t>│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smtClean="0"/>
              <a:t>                </a:t>
            </a:r>
            <a:r>
              <a:rPr lang="en-US" sz="1600" smtClean="0"/>
              <a:t>CH</a:t>
            </a:r>
            <a:r>
              <a:rPr lang="ru-RU" sz="1600" baseline="-25000" smtClean="0"/>
              <a:t>3</a:t>
            </a:r>
            <a:r>
              <a:rPr lang="ru-RU" sz="1600" b="1" smtClean="0"/>
              <a:t>      СН</a:t>
            </a:r>
            <a:r>
              <a:rPr lang="ru-RU" sz="1600" b="1" baseline="-25000" smtClean="0"/>
              <a:t>3</a:t>
            </a:r>
            <a:r>
              <a:rPr lang="ru-RU" sz="1600" b="1" smtClean="0"/>
              <a:t>                                                                   </a:t>
            </a:r>
            <a:r>
              <a:rPr lang="ru-RU" sz="1600" smtClean="0"/>
              <a:t>С </a:t>
            </a:r>
            <a:r>
              <a:rPr lang="en-US" sz="1600" smtClean="0"/>
              <a:t>H</a:t>
            </a:r>
            <a:r>
              <a:rPr lang="ru-RU" sz="1600" baseline="-25000" smtClean="0"/>
              <a:t>3                      </a:t>
            </a:r>
            <a:r>
              <a:rPr lang="ru-RU" sz="1600" smtClean="0"/>
              <a:t>С </a:t>
            </a:r>
            <a:r>
              <a:rPr lang="en-US" sz="1600" smtClean="0"/>
              <a:t>H</a:t>
            </a:r>
            <a:r>
              <a:rPr lang="ru-RU" sz="1600" baseline="-25000" smtClean="0"/>
              <a:t>2</a:t>
            </a:r>
            <a:endParaRPr lang="ru-RU" sz="1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smtClean="0"/>
              <a:t>                                                                             </a:t>
            </a:r>
            <a:r>
              <a:rPr lang="ru-RU" sz="1600" smtClean="0"/>
              <a:t>  </a:t>
            </a:r>
            <a:r>
              <a:rPr lang="ru-RU" sz="1600" b="1" smtClean="0"/>
              <a:t>                                                │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smtClean="0"/>
              <a:t>   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smtClean="0"/>
              <a:t>                                                                                                                                </a:t>
            </a:r>
            <a:r>
              <a:rPr lang="ru-RU" sz="1600" smtClean="0"/>
              <a:t>С </a:t>
            </a:r>
            <a:r>
              <a:rPr lang="en-US" sz="1600" smtClean="0"/>
              <a:t>H</a:t>
            </a:r>
            <a:r>
              <a:rPr lang="ru-RU" sz="1600" baseline="-25000" smtClean="0"/>
              <a:t>3</a:t>
            </a:r>
            <a:r>
              <a:rPr lang="ru-RU" sz="1600" smtClean="0"/>
              <a:t>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FF0000"/>
                </a:solidFill>
              </a:rPr>
              <a:t>Структура А  </a:t>
            </a:r>
            <a:r>
              <a:rPr lang="ru-RU" sz="1600" smtClean="0"/>
              <a:t>2 – метилбутан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FF0000"/>
                </a:solidFill>
              </a:rPr>
              <a:t>Структура Б  </a:t>
            </a:r>
            <a:r>
              <a:rPr lang="ru-RU" sz="1600" smtClean="0"/>
              <a:t>3 - метилгексан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FF0000"/>
                </a:solidFill>
              </a:rPr>
              <a:t>Структура В </a:t>
            </a:r>
            <a:r>
              <a:rPr lang="ru-RU" sz="1600" smtClean="0"/>
              <a:t>2,2,4- триметилпентан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FF0000"/>
                </a:solidFill>
              </a:rPr>
              <a:t>Структура Г </a:t>
            </a:r>
            <a:r>
              <a:rPr lang="ru-RU" sz="1600" smtClean="0"/>
              <a:t>3 – метил – 5 - этилгептан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smtClean="0"/>
              <a:t>	  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Физические свойства алканов.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428750"/>
            <a:ext cx="8362950" cy="4616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Алканы плохо растворимы в воде.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>
                <a:solidFill>
                  <a:srgbClr val="FF0000"/>
                </a:solidFill>
              </a:rPr>
              <a:t>С – С</a:t>
            </a:r>
            <a:r>
              <a:rPr lang="ru-RU" baseline="-25000" smtClean="0">
                <a:solidFill>
                  <a:srgbClr val="FF0000"/>
                </a:solidFill>
              </a:rPr>
              <a:t>4 </a:t>
            </a:r>
            <a:r>
              <a:rPr lang="ru-RU" smtClean="0">
                <a:solidFill>
                  <a:srgbClr val="FF0000"/>
                </a:solidFill>
              </a:rPr>
              <a:t> </a:t>
            </a:r>
            <a:r>
              <a:rPr lang="ru-RU" smtClean="0"/>
              <a:t>газы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>
                <a:solidFill>
                  <a:srgbClr val="FF0000"/>
                </a:solidFill>
              </a:rPr>
              <a:t>С</a:t>
            </a:r>
            <a:r>
              <a:rPr lang="en-US" baseline="-25000" smtClean="0">
                <a:solidFill>
                  <a:srgbClr val="FF0000"/>
                </a:solidFill>
              </a:rPr>
              <a:t>5</a:t>
            </a:r>
            <a:r>
              <a:rPr lang="ru-RU" baseline="-25000" smtClean="0">
                <a:solidFill>
                  <a:srgbClr val="FF0000"/>
                </a:solidFill>
              </a:rPr>
              <a:t> </a:t>
            </a:r>
            <a:r>
              <a:rPr lang="ru-RU" smtClean="0">
                <a:solidFill>
                  <a:srgbClr val="FF0000"/>
                </a:solidFill>
              </a:rPr>
              <a:t>– С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ru-RU" baseline="-25000" smtClean="0">
                <a:solidFill>
                  <a:srgbClr val="FF0000"/>
                </a:solidFill>
              </a:rPr>
              <a:t>5</a:t>
            </a:r>
            <a:r>
              <a:rPr lang="ru-RU" smtClean="0">
                <a:solidFill>
                  <a:srgbClr val="FF0000"/>
                </a:solidFill>
              </a:rPr>
              <a:t> </a:t>
            </a:r>
            <a:r>
              <a:rPr lang="ru-RU" smtClean="0"/>
              <a:t> жидкости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>
                <a:solidFill>
                  <a:srgbClr val="FF0000"/>
                </a:solidFill>
              </a:rPr>
              <a:t>С</a:t>
            </a:r>
            <a:r>
              <a:rPr lang="ru-RU" baseline="-25000" smtClean="0">
                <a:solidFill>
                  <a:srgbClr val="FF0000"/>
                </a:solidFill>
              </a:rPr>
              <a:t>16</a:t>
            </a:r>
            <a:r>
              <a:rPr lang="ru-RU" smtClean="0">
                <a:solidFill>
                  <a:srgbClr val="FF0000"/>
                </a:solidFill>
              </a:rPr>
              <a:t>…</a:t>
            </a:r>
            <a:r>
              <a:rPr lang="ru-RU" baseline="-25000" smtClean="0"/>
              <a:t> </a:t>
            </a:r>
            <a:r>
              <a:rPr lang="ru-RU" smtClean="0"/>
              <a:t> твёрдые вещества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   С увеличением молекулярной массы алканов, в гомологическом ряду, повышаются температуры кипения и плавления, увеличивается плотность веществ.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77813"/>
            <a:ext cx="8472487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Химические свойства алканов.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714500"/>
            <a:ext cx="9001125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   </a:t>
            </a:r>
            <a:r>
              <a:rPr lang="ru-RU" smtClean="0"/>
              <a:t>Предельные углеводороды (алканы) – химически неактивные вещества.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Они не реагируют с кислотами, основаниями, большинством металлов и неметаллов.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Для алканов реакции присоединения невозможны.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77813"/>
            <a:ext cx="8472487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Типы химических реакций, которые характерны для алканов.</a:t>
            </a:r>
            <a:endParaRPr lang="ru-RU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697163"/>
            <a:ext cx="8075613" cy="35179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smtClean="0"/>
              <a:t> </a:t>
            </a:r>
            <a:r>
              <a:rPr lang="ru-RU" sz="4000" smtClean="0">
                <a:solidFill>
                  <a:srgbClr val="FF0000"/>
                </a:solidFill>
              </a:rPr>
              <a:t> 1) </a:t>
            </a:r>
            <a:r>
              <a:rPr lang="ru-RU" sz="4000" smtClean="0"/>
              <a:t>Реакции замещения.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smtClean="0"/>
              <a:t>      </a:t>
            </a:r>
            <a:r>
              <a:rPr lang="ru-RU" sz="4000" smtClean="0">
                <a:solidFill>
                  <a:srgbClr val="FF0000"/>
                </a:solidFill>
              </a:rPr>
              <a:t> 2) </a:t>
            </a:r>
            <a:r>
              <a:rPr lang="ru-RU" sz="4000" smtClean="0"/>
              <a:t>Реакции изомеризации.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FF0000"/>
                </a:solidFill>
              </a:rPr>
              <a:t>   3) </a:t>
            </a:r>
            <a:r>
              <a:rPr lang="ru-RU" sz="4000" smtClean="0"/>
              <a:t>Реакции разложения. 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FF0000"/>
                </a:solidFill>
              </a:rPr>
              <a:t>4) </a:t>
            </a:r>
            <a:r>
              <a:rPr lang="ru-RU" sz="4000" smtClean="0"/>
              <a:t>Реакции окисления.</a:t>
            </a:r>
          </a:p>
          <a:p>
            <a:pPr algn="ctr"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Реакции замещения.</a:t>
            </a:r>
          </a:p>
        </p:txBody>
      </p:sp>
      <p:sp>
        <p:nvSpPr>
          <p:cNvPr id="54291" name="Rectangle 19"/>
          <p:cNvSpPr>
            <a:spLocks noGrp="1" noChangeArrowheads="1"/>
          </p:cNvSpPr>
          <p:nvPr>
            <p:ph idx="4294967295"/>
          </p:nvPr>
        </p:nvSpPr>
        <p:spPr>
          <a:xfrm>
            <a:off x="714375" y="1643063"/>
            <a:ext cx="8072438" cy="4862512"/>
          </a:xfrm>
        </p:spPr>
        <p:txBody>
          <a:bodyPr anchor="ctr">
            <a:spAutoFit/>
          </a:bodyPr>
          <a:lstStyle/>
          <a:p>
            <a:pPr marL="0" indent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Calibri" pitchFamily="34" charset="0"/>
                <a:cs typeface="Times New Roman" pitchFamily="18" charset="0"/>
              </a:rPr>
              <a:t>    </a:t>
            </a:r>
            <a:r>
              <a:rPr lang="ru-RU" sz="2200" dirty="0" smtClean="0">
                <a:effectLst/>
                <a:latin typeface="Calibri" pitchFamily="34" charset="0"/>
                <a:cs typeface="Times New Roman" pitchFamily="18" charset="0"/>
              </a:rPr>
              <a:t>Реагируют с хлором  (</a:t>
            </a:r>
            <a:r>
              <a:rPr lang="ru-RU" sz="2200" i="1" dirty="0" smtClean="0"/>
              <a:t>реакция галогенирования</a:t>
            </a:r>
            <a:r>
              <a:rPr lang="ru-RU" sz="2200" dirty="0" smtClean="0">
                <a:effectLst/>
                <a:latin typeface="Calibri" pitchFamily="34" charset="0"/>
                <a:cs typeface="Times New Roman" pitchFamily="18" charset="0"/>
              </a:rPr>
              <a:t>) по цепному механизму при УФ – облучении или при температуре 250-400</a:t>
            </a:r>
            <a:r>
              <a:rPr lang="ru-RU" sz="2200" baseline="30000" dirty="0" smtClean="0">
                <a:effectLst/>
                <a:latin typeface="Calibri" pitchFamily="34" charset="0"/>
                <a:cs typeface="Times New Roman" pitchFamily="18" charset="0"/>
              </a:rPr>
              <a:t>0 </a:t>
            </a:r>
            <a:r>
              <a:rPr lang="ru-RU" sz="2200" dirty="0" smtClean="0">
                <a:effectLst/>
                <a:latin typeface="Calibri" pitchFamily="34" charset="0"/>
                <a:cs typeface="Times New Roman" pitchFamily="18" charset="0"/>
              </a:rPr>
              <a:t>С.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200" dirty="0" smtClean="0">
                <a:effectLst/>
                <a:latin typeface="Calibri" pitchFamily="34" charset="0"/>
                <a:cs typeface="Times New Roman" pitchFamily="18" charset="0"/>
              </a:rPr>
              <a:t>В реакции последовательно один за другим могут заместиться все атомы водорода. Вытесняемый хлором водород уводится в виде Н</a:t>
            </a:r>
            <a:r>
              <a:rPr lang="en-US" sz="2200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endParaRPr lang="ru-RU" sz="22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   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4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  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2     </a:t>
            </a: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→    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3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en-US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  метан    хлор       хлорметан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           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3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en-US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 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2 </a:t>
            </a: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→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2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	              </a:t>
            </a:r>
            <a:r>
              <a:rPr lang="ru-RU" sz="2000" b="1" dirty="0" err="1" smtClean="0">
                <a:effectLst/>
                <a:latin typeface="Calibri" pitchFamily="34" charset="0"/>
                <a:cs typeface="Times New Roman" pitchFamily="18" charset="0"/>
              </a:rPr>
              <a:t>дихлорметан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           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2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 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2 </a:t>
            </a: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→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3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	             </a:t>
            </a:r>
            <a:r>
              <a:rPr lang="ru-RU" sz="2000" b="1" dirty="0" err="1" smtClean="0">
                <a:effectLst/>
                <a:latin typeface="Calibri" pitchFamily="34" charset="0"/>
                <a:cs typeface="Times New Roman" pitchFamily="18" charset="0"/>
              </a:rPr>
              <a:t>трихлорметан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                                 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(хлороформ)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               С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3</a:t>
            </a:r>
            <a:r>
              <a:rPr lang="ru-RU" sz="2000" baseline="-30000" dirty="0" smtClean="0"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 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2 </a:t>
            </a:r>
            <a:r>
              <a:rPr lang="ru-RU" sz="2000" b="1" dirty="0" smtClean="0">
                <a:effectLst/>
                <a:latin typeface="Calibri" pitchFamily="34" charset="0"/>
                <a:cs typeface="Times New Roman" pitchFamily="18" charset="0"/>
              </a:rPr>
              <a:t>→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С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r>
              <a:rPr lang="ru-RU" sz="2000" b="1" baseline="-30000" dirty="0" smtClean="0">
                <a:effectLst/>
                <a:latin typeface="Calibri" pitchFamily="34" charset="0"/>
                <a:cs typeface="Times New Roman" pitchFamily="18" charset="0"/>
              </a:rPr>
              <a:t>4 </a:t>
            </a: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+ </a:t>
            </a:r>
            <a:r>
              <a:rPr lang="en-US" sz="2000" dirty="0" smtClean="0"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en-US" sz="2000" b="1" dirty="0" smtClean="0">
                <a:effectLst/>
                <a:latin typeface="Calibri" pitchFamily="34" charset="0"/>
                <a:cs typeface="Times New Roman" pitchFamily="18" charset="0"/>
              </a:rPr>
              <a:t>CI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	              </a:t>
            </a:r>
            <a:r>
              <a:rPr lang="ru-RU" sz="2000" b="1" dirty="0" err="1" smtClean="0">
                <a:effectLst/>
                <a:latin typeface="Calibri" pitchFamily="34" charset="0"/>
                <a:cs typeface="Times New Roman" pitchFamily="18" charset="0"/>
              </a:rPr>
              <a:t>тетрахлорметан</a:t>
            </a:r>
            <a:endParaRPr lang="ru-RU" sz="2000" dirty="0" smtClean="0"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  <a:tabLst>
                <a:tab pos="1177925" algn="l"/>
              </a:tabLst>
              <a:defRPr/>
            </a:pPr>
            <a:r>
              <a:rPr lang="ru-RU" sz="2000" dirty="0" smtClean="0">
                <a:effectLst/>
                <a:latin typeface="Calibri" pitchFamily="34" charset="0"/>
                <a:cs typeface="Times New Roman" pitchFamily="18" charset="0"/>
              </a:rPr>
              <a:t>                       (четыреххлористый углерод)</a:t>
            </a:r>
            <a:endParaRPr lang="ru-RU" sz="2000" dirty="0" smtClean="0"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err="1" smtClean="0"/>
              <a:t>Алканы</a:t>
            </a:r>
            <a:r>
              <a:rPr lang="ru-RU" sz="4000" dirty="0" smtClean="0"/>
              <a:t> могут вступать в реакции изомеризации.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42938" y="2327275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 </a:t>
            </a:r>
            <a:r>
              <a:rPr lang="ru-RU" sz="2400" dirty="0" smtClean="0"/>
              <a:t>(С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 </a:t>
            </a:r>
            <a:r>
              <a:rPr lang="ru-RU" sz="2400" dirty="0" smtClean="0"/>
              <a:t>)</a:t>
            </a:r>
            <a:r>
              <a:rPr lang="ru-RU" sz="2400" baseline="-25000" dirty="0" smtClean="0"/>
              <a:t>6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  </a:t>
            </a:r>
            <a:r>
              <a:rPr lang="ru-RU" sz="2400" dirty="0" smtClean="0"/>
              <a:t>→</a:t>
            </a:r>
            <a:r>
              <a:rPr lang="ru-RU" sz="2400" baseline="-25000" dirty="0" smtClean="0"/>
              <a:t> 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 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dirty="0" smtClean="0"/>
              <a:t>(С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 </a:t>
            </a:r>
            <a:r>
              <a:rPr lang="ru-RU" sz="2400" dirty="0" smtClean="0"/>
              <a:t>)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  </a:t>
            </a:r>
            <a:r>
              <a:rPr lang="ru-RU" sz="2400" dirty="0" smtClean="0"/>
              <a:t>+ 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 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  </a:t>
            </a: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Н-октан</a:t>
            </a:r>
            <a:r>
              <a:rPr lang="ru-RU" sz="2400" b="1" dirty="0" smtClean="0"/>
              <a:t>                    </a:t>
            </a:r>
            <a:r>
              <a:rPr lang="ru-RU" sz="2400" b="1" dirty="0" err="1" smtClean="0"/>
              <a:t>↓</a:t>
            </a:r>
            <a:r>
              <a:rPr lang="ru-RU" sz="2400" b="1" dirty="0" smtClean="0"/>
              <a:t>                             </a:t>
            </a:r>
            <a:r>
              <a:rPr lang="ru-RU" sz="2400" b="1" dirty="0" err="1" smtClean="0"/>
              <a:t>↓</a:t>
            </a:r>
            <a:r>
              <a:rPr lang="ru-RU" sz="2400" b="1" dirty="0" smtClean="0"/>
              <a:t>              </a:t>
            </a:r>
            <a:r>
              <a:rPr lang="ru-RU" sz="2400" b="1" dirty="0" err="1" smtClean="0"/>
              <a:t>↓</a:t>
            </a: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                            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                                    </a:t>
            </a:r>
            <a:r>
              <a:rPr lang="ru-RU" sz="2400" dirty="0" smtClean="0"/>
              <a:t>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          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                            </a:t>
            </a:r>
            <a:r>
              <a:rPr lang="ru-RU" sz="2400" dirty="0" smtClean="0"/>
              <a:t>2-метилпентан    2,5-диметилгексан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400" dirty="0" smtClean="0"/>
          </a:p>
        </p:txBody>
      </p:sp>
      <p:sp>
        <p:nvSpPr>
          <p:cNvPr id="44036" name="Line 5"/>
          <p:cNvSpPr>
            <a:spLocks noChangeShapeType="1"/>
          </p:cNvSpPr>
          <p:nvPr/>
        </p:nvSpPr>
        <p:spPr bwMode="auto">
          <a:xfrm flipH="1">
            <a:off x="10072688" y="4143375"/>
            <a:ext cx="46037" cy="46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pic>
        <p:nvPicPr>
          <p:cNvPr id="44037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28238" y="4071938"/>
            <a:ext cx="134937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1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Реакции разложения.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28625" y="1571625"/>
            <a:ext cx="82296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При нагревании </a:t>
            </a:r>
            <a:r>
              <a:rPr lang="ru-RU" sz="2000" b="1" dirty="0" err="1" smtClean="0"/>
              <a:t>алканов</a:t>
            </a:r>
            <a:r>
              <a:rPr lang="ru-RU" sz="2000" b="1" dirty="0" smtClean="0"/>
              <a:t> до 450-550</a:t>
            </a:r>
            <a:r>
              <a:rPr lang="ru-RU" sz="2000" baseline="30000" dirty="0" smtClean="0"/>
              <a:t>0 </a:t>
            </a:r>
            <a:r>
              <a:rPr lang="ru-RU" sz="2000" dirty="0" smtClean="0"/>
              <a:t>С происходит расщепление сложных молекул на более простые ( по числу атомов).Причем получаются углеводороды разных классов – предельные с меньшей молекулярной массой и непредельные углеводороды (</a:t>
            </a:r>
            <a:r>
              <a:rPr lang="ru-RU" sz="2000" dirty="0" err="1" smtClean="0"/>
              <a:t>алкены</a:t>
            </a:r>
            <a:r>
              <a:rPr lang="ru-RU" sz="2000" dirty="0" smtClean="0"/>
              <a:t>). Такой процесс называется крекингом и осуществляется либо в присутствии катализаторов (</a:t>
            </a:r>
            <a:r>
              <a:rPr lang="en-US" sz="2000" dirty="0" smtClean="0"/>
              <a:t>AI</a:t>
            </a:r>
            <a:r>
              <a:rPr lang="ru-RU" sz="2000" baseline="-25000" dirty="0" smtClean="0"/>
              <a:t>2</a:t>
            </a:r>
            <a:r>
              <a:rPr lang="en-US" sz="2000" dirty="0" smtClean="0"/>
              <a:t>O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 /</a:t>
            </a:r>
            <a:r>
              <a:rPr lang="en-US" sz="2000" dirty="0" err="1" smtClean="0"/>
              <a:t>SiO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), либо без них. Например: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/>
              <a:t>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/>
              <a:t>            </a:t>
            </a:r>
            <a:r>
              <a:rPr lang="ru-RU" sz="2400" dirty="0" smtClean="0"/>
              <a:t>С</a:t>
            </a:r>
            <a:r>
              <a:rPr lang="ru-RU" sz="2400" baseline="-25000" dirty="0" smtClean="0"/>
              <a:t>8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18 </a:t>
            </a:r>
            <a:r>
              <a:rPr lang="ru-RU" sz="2400" dirty="0" smtClean="0"/>
              <a:t>→ С</a:t>
            </a:r>
            <a:r>
              <a:rPr lang="ru-RU" sz="2400" baseline="-25000" dirty="0" smtClean="0"/>
              <a:t>4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10 </a:t>
            </a:r>
            <a:r>
              <a:rPr lang="ru-RU" sz="2400" b="1" dirty="0" smtClean="0"/>
              <a:t>+</a:t>
            </a:r>
            <a:r>
              <a:rPr lang="ru-RU" sz="2400" dirty="0" smtClean="0"/>
              <a:t> С</a:t>
            </a:r>
            <a:r>
              <a:rPr lang="ru-RU" sz="2400" baseline="-25000" dirty="0" smtClean="0"/>
              <a:t>4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8</a:t>
            </a: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       октан     бутан    бутен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   (</a:t>
            </a:r>
            <a:r>
              <a:rPr lang="ru-RU" sz="2400" b="1" dirty="0" err="1" smtClean="0"/>
              <a:t>алкан</a:t>
            </a:r>
            <a:r>
              <a:rPr lang="ru-RU" sz="2400" b="1" dirty="0" smtClean="0"/>
              <a:t>)  (</a:t>
            </a:r>
            <a:r>
              <a:rPr lang="ru-RU" sz="2400" b="1" dirty="0" err="1" smtClean="0"/>
              <a:t>алкан</a:t>
            </a:r>
            <a:r>
              <a:rPr lang="ru-RU" sz="2400" b="1" dirty="0" smtClean="0"/>
              <a:t>)  (</a:t>
            </a:r>
            <a:r>
              <a:rPr lang="ru-RU" sz="2400" b="1" dirty="0" err="1" smtClean="0"/>
              <a:t>алкен</a:t>
            </a:r>
            <a:r>
              <a:rPr lang="ru-RU" sz="2400" b="1" dirty="0" smtClean="0"/>
              <a:t>)</a:t>
            </a: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i="1" dirty="0" smtClean="0">
              <a:solidFill>
                <a:srgbClr val="FF505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i="1" dirty="0" smtClean="0"/>
          </a:p>
        </p:txBody>
      </p:sp>
      <p:sp>
        <p:nvSpPr>
          <p:cNvPr id="45060" name="Line 5"/>
          <p:cNvSpPr>
            <a:spLocks noChangeShapeType="1"/>
          </p:cNvSpPr>
          <p:nvPr/>
        </p:nvSpPr>
        <p:spPr bwMode="auto">
          <a:xfrm>
            <a:off x="9501188" y="592931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61" name="Line 6"/>
          <p:cNvSpPr>
            <a:spLocks noChangeShapeType="1"/>
          </p:cNvSpPr>
          <p:nvPr/>
        </p:nvSpPr>
        <p:spPr bwMode="auto">
          <a:xfrm>
            <a:off x="9501188" y="592931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62" name="Line 7"/>
          <p:cNvSpPr>
            <a:spLocks noChangeShapeType="1"/>
          </p:cNvSpPr>
          <p:nvPr/>
        </p:nvSpPr>
        <p:spPr bwMode="auto">
          <a:xfrm flipH="1" flipV="1">
            <a:off x="9788525" y="5929313"/>
            <a:ext cx="69850" cy="46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63" name="Line 8"/>
          <p:cNvSpPr>
            <a:spLocks noChangeShapeType="1"/>
          </p:cNvSpPr>
          <p:nvPr/>
        </p:nvSpPr>
        <p:spPr bwMode="auto">
          <a:xfrm>
            <a:off x="9572625" y="5929313"/>
            <a:ext cx="46038" cy="46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5064" name="Line 9"/>
          <p:cNvSpPr>
            <a:spLocks noChangeShapeType="1"/>
          </p:cNvSpPr>
          <p:nvPr/>
        </p:nvSpPr>
        <p:spPr bwMode="auto">
          <a:xfrm>
            <a:off x="9501188" y="5929313"/>
            <a:ext cx="46037" cy="46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Реакция разложения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   При повышении температуры до 550-650</a:t>
            </a:r>
            <a:r>
              <a:rPr lang="ru-RU" sz="2400" baseline="30000" dirty="0" smtClean="0"/>
              <a:t>0 </a:t>
            </a:r>
            <a:r>
              <a:rPr lang="ru-RU" sz="2400" dirty="0" smtClean="0"/>
              <a:t>С происходит более глубокое расщепление – пиролиз. В результате образуются уголь(кокс), простейшие </a:t>
            </a:r>
            <a:r>
              <a:rPr lang="ru-RU" sz="2400" dirty="0" err="1" smtClean="0"/>
              <a:t>алканы</a:t>
            </a:r>
            <a:r>
              <a:rPr lang="ru-RU" sz="2400" dirty="0" smtClean="0"/>
              <a:t> (метан, этан, пропан), углеводороды других классов (этилен С</a:t>
            </a:r>
            <a:r>
              <a:rPr lang="ru-RU" sz="2400" baseline="-25000" dirty="0" smtClean="0"/>
              <a:t>2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, ацетилен С</a:t>
            </a:r>
            <a:r>
              <a:rPr lang="ru-RU" sz="2400" baseline="-25000" dirty="0" smtClean="0"/>
              <a:t>2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, и т.д.) и водород 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 </a:t>
            </a:r>
            <a:r>
              <a:rPr lang="ru-RU" sz="2400" b="1" dirty="0" smtClean="0"/>
              <a:t>. Один из возможных вариантов следующий:</a:t>
            </a:r>
            <a:r>
              <a:rPr lang="ru-RU" sz="2400" dirty="0" smtClean="0"/>
              <a:t>                   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      С</a:t>
            </a:r>
            <a:r>
              <a:rPr lang="ru-RU" sz="2400" baseline="-25000" dirty="0" smtClean="0"/>
              <a:t>8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18 </a:t>
            </a:r>
            <a:r>
              <a:rPr lang="ru-RU" sz="2400" dirty="0" smtClean="0"/>
              <a:t>→ 2С</a:t>
            </a:r>
            <a:r>
              <a:rPr lang="ru-RU" sz="2400" baseline="-25000" dirty="0" smtClean="0"/>
              <a:t> </a:t>
            </a:r>
            <a:r>
              <a:rPr lang="ru-RU" sz="2400" b="1" dirty="0" smtClean="0"/>
              <a:t>+</a:t>
            </a:r>
            <a:r>
              <a:rPr lang="ru-RU" sz="2400" dirty="0" smtClean="0"/>
              <a:t> 2С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+</a:t>
            </a:r>
            <a:r>
              <a:rPr lang="ru-RU" sz="2400" baseline="-25000" dirty="0" smtClean="0"/>
              <a:t> </a:t>
            </a:r>
            <a:r>
              <a:rPr lang="ru-RU" sz="2400" dirty="0" smtClean="0"/>
              <a:t>С</a:t>
            </a:r>
            <a:r>
              <a:rPr lang="ru-RU" sz="2400" baseline="-25000" dirty="0" smtClean="0"/>
              <a:t>2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6 </a:t>
            </a:r>
            <a:r>
              <a:rPr lang="ru-RU" sz="2400" dirty="0" smtClean="0"/>
              <a:t>+ С</a:t>
            </a:r>
            <a:r>
              <a:rPr lang="ru-RU" sz="2400" baseline="-25000" dirty="0" smtClean="0"/>
              <a:t>2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4 </a:t>
            </a:r>
            <a:r>
              <a:rPr lang="ru-RU" sz="2400" b="1" dirty="0" smtClean="0"/>
              <a:t>+</a:t>
            </a:r>
            <a:r>
              <a:rPr lang="ru-RU" sz="2400" dirty="0" smtClean="0"/>
              <a:t> 2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2</a:t>
            </a: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   октан   кокс  метан   этан   этилен  водород</a:t>
            </a:r>
            <a:endParaRPr lang="ru-RU" sz="2400" dirty="0" smtClean="0"/>
          </a:p>
          <a:p>
            <a:pPr eaLnBrk="1" hangingPunct="1">
              <a:defRPr/>
            </a:pPr>
            <a:endParaRPr lang="ru-RU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dirty="0" smtClean="0"/>
              <a:t>Получение </a:t>
            </a:r>
            <a:r>
              <a:rPr lang="ru-RU" sz="3600" b="1" dirty="0" err="1" smtClean="0"/>
              <a:t>синтез-газа</a:t>
            </a:r>
            <a:r>
              <a:rPr lang="ru-RU" sz="3600" b="1" dirty="0" smtClean="0"/>
              <a:t>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</p:txBody>
      </p:sp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642938" y="1582738"/>
            <a:ext cx="7929562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     </a:t>
            </a:r>
            <a:r>
              <a:rPr lang="ru-RU" sz="2800" b="1">
                <a:solidFill>
                  <a:srgbClr val="FF0000"/>
                </a:solidFill>
              </a:rPr>
              <a:t>а) </a:t>
            </a:r>
            <a:r>
              <a:rPr lang="ru-RU" sz="2800" b="1"/>
              <a:t>взаимодействием </a:t>
            </a:r>
            <a:r>
              <a:rPr lang="ru-RU" sz="2800"/>
              <a:t>С</a:t>
            </a:r>
            <a:r>
              <a:rPr lang="en-US" sz="2800"/>
              <a:t>H</a:t>
            </a:r>
            <a:r>
              <a:rPr lang="ru-RU" sz="2800" baseline="-25000"/>
              <a:t>4</a:t>
            </a:r>
            <a:r>
              <a:rPr lang="ru-RU" sz="2800"/>
              <a:t> с водой; </a:t>
            </a:r>
            <a:br>
              <a:rPr lang="ru-RU" sz="2800"/>
            </a:br>
            <a:r>
              <a:rPr lang="ru-RU" sz="2800"/>
              <a:t>        С</a:t>
            </a:r>
            <a:r>
              <a:rPr lang="en-US" sz="2800"/>
              <a:t>H</a:t>
            </a:r>
            <a:r>
              <a:rPr lang="ru-RU" sz="2800" baseline="-25000"/>
              <a:t>4</a:t>
            </a:r>
            <a:r>
              <a:rPr lang="ru-RU" sz="2800"/>
              <a:t> +</a:t>
            </a:r>
            <a:r>
              <a:rPr lang="en-US" sz="2800"/>
              <a:t>H</a:t>
            </a:r>
            <a:r>
              <a:rPr lang="ru-RU" sz="2800" baseline="-25000"/>
              <a:t>2</a:t>
            </a:r>
            <a:r>
              <a:rPr lang="en-US" sz="2800"/>
              <a:t>O </a:t>
            </a:r>
            <a:r>
              <a:rPr lang="ru-RU" sz="2800"/>
              <a:t>→ С</a:t>
            </a:r>
            <a:r>
              <a:rPr lang="en-US" sz="2800"/>
              <a:t>O</a:t>
            </a:r>
            <a:r>
              <a:rPr lang="ru-RU" sz="2800"/>
              <a:t>+3</a:t>
            </a:r>
            <a:r>
              <a:rPr lang="en-US" sz="2800"/>
              <a:t>H</a:t>
            </a:r>
            <a:r>
              <a:rPr lang="ru-RU" sz="2800" baseline="-25000"/>
              <a:t>2</a:t>
            </a:r>
            <a:r>
              <a:rPr lang="ru-RU" sz="2800"/>
              <a:t/>
            </a:r>
            <a:br>
              <a:rPr lang="ru-RU" sz="2800"/>
            </a:br>
            <a:r>
              <a:rPr lang="ru-RU" sz="2800"/>
              <a:t>                        синтез-газ                                                                             </a:t>
            </a:r>
            <a:br>
              <a:rPr lang="ru-RU" sz="2800"/>
            </a:br>
            <a:r>
              <a:rPr lang="ru-RU" sz="2800"/>
              <a:t>  </a:t>
            </a:r>
            <a:r>
              <a:rPr lang="ru-RU" sz="2800">
                <a:solidFill>
                  <a:srgbClr val="FF0000"/>
                </a:solidFill>
              </a:rPr>
              <a:t> б) </a:t>
            </a:r>
            <a:r>
              <a:rPr lang="ru-RU" sz="2800"/>
              <a:t>взаимодействием С</a:t>
            </a:r>
            <a:r>
              <a:rPr lang="en-US" sz="2800"/>
              <a:t>H</a:t>
            </a:r>
            <a:r>
              <a:rPr lang="ru-RU" sz="2800" baseline="-25000"/>
              <a:t>4</a:t>
            </a:r>
            <a:r>
              <a:rPr lang="ru-RU" sz="2800"/>
              <a:t> с СО</a:t>
            </a:r>
            <a:r>
              <a:rPr lang="ru-RU" sz="2800" baseline="-25000"/>
              <a:t>2</a:t>
            </a:r>
            <a:r>
              <a:rPr lang="ru-RU" sz="2800"/>
              <a:t>;</a:t>
            </a:r>
            <a:br>
              <a:rPr lang="ru-RU" sz="2800"/>
            </a:br>
            <a:r>
              <a:rPr lang="ru-RU" sz="2800"/>
              <a:t>       С</a:t>
            </a:r>
            <a:r>
              <a:rPr lang="en-US" sz="2800"/>
              <a:t>H</a:t>
            </a:r>
            <a:r>
              <a:rPr lang="ru-RU" sz="2800" baseline="-25000"/>
              <a:t>4</a:t>
            </a:r>
            <a:r>
              <a:rPr lang="ru-RU" sz="2800"/>
              <a:t> + СО</a:t>
            </a:r>
            <a:r>
              <a:rPr lang="ru-RU" sz="2800" baseline="-25000"/>
              <a:t>2</a:t>
            </a:r>
            <a:r>
              <a:rPr lang="ru-RU" sz="2800"/>
              <a:t>→ 2СО+2</a:t>
            </a:r>
            <a:r>
              <a:rPr lang="en-US" sz="2800"/>
              <a:t>H</a:t>
            </a:r>
            <a:r>
              <a:rPr lang="ru-RU" sz="2800" baseline="-25000"/>
              <a:t>2</a:t>
            </a:r>
            <a:r>
              <a:rPr lang="ru-RU" sz="2800"/>
              <a:t/>
            </a:r>
            <a:br>
              <a:rPr lang="ru-RU" sz="2800"/>
            </a:br>
            <a:r>
              <a:rPr lang="ru-RU" sz="2800"/>
              <a:t>	                  синтез-газ</a:t>
            </a:r>
            <a:br>
              <a:rPr lang="ru-RU" sz="2800"/>
            </a:br>
            <a:r>
              <a:rPr lang="ru-RU" sz="2800"/>
              <a:t>   Реакции протекают при 800-900</a:t>
            </a:r>
            <a:r>
              <a:rPr lang="ru-RU" sz="2800" baseline="30000"/>
              <a:t>0 </a:t>
            </a:r>
            <a:r>
              <a:rPr lang="ru-RU" sz="2800"/>
              <a:t>С и в присутствии катализатора (</a:t>
            </a:r>
            <a:r>
              <a:rPr lang="en-US" sz="2800"/>
              <a:t>Ni</a:t>
            </a:r>
            <a:r>
              <a:rPr lang="ru-RU" sz="2800"/>
              <a:t>, </a:t>
            </a:r>
            <a:r>
              <a:rPr lang="en-US" sz="2800"/>
              <a:t>MgO</a:t>
            </a:r>
            <a:r>
              <a:rPr lang="ru-RU" sz="2800"/>
              <a:t>,</a:t>
            </a:r>
            <a:r>
              <a:rPr lang="en-US" sz="2800"/>
              <a:t>AI</a:t>
            </a:r>
            <a:r>
              <a:rPr lang="ru-RU" sz="2800" baseline="-25000"/>
              <a:t>2</a:t>
            </a:r>
            <a:r>
              <a:rPr lang="en-US" sz="2800"/>
              <a:t>O</a:t>
            </a:r>
            <a:r>
              <a:rPr lang="ru-RU" sz="2800" baseline="-25000"/>
              <a:t>3</a:t>
            </a:r>
            <a:r>
              <a:rPr lang="ru-RU" sz="2800"/>
              <a:t>)</a:t>
            </a:r>
            <a:br>
              <a:rPr lang="ru-RU" sz="2800"/>
            </a:br>
            <a:endParaRPr 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6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00125" y="285750"/>
            <a:ext cx="6500813" cy="1139825"/>
          </a:xfrm>
        </p:spPr>
        <p:txBody>
          <a:bodyPr/>
          <a:lstStyle/>
          <a:p>
            <a:r>
              <a:rPr lang="ru-RU" b="1" smtClean="0">
                <a:latin typeface="Times New Roman" pitchFamily="18" charset="0"/>
              </a:rPr>
              <a:t>      </a:t>
            </a:r>
            <a:r>
              <a:rPr lang="ru-RU" sz="6000" b="1" smtClean="0">
                <a:solidFill>
                  <a:srgbClr val="FFFF00"/>
                </a:solidFill>
                <a:latin typeface="Times New Roman" pitchFamily="18" charset="0"/>
              </a:rPr>
              <a:t>ЦЕЛЬ УРОКА </a:t>
            </a:r>
            <a:endParaRPr lang="ru-RU" sz="6000" smtClean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0825" y="1557338"/>
            <a:ext cx="8501063" cy="31543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5400" b="1" smtClean="0">
                <a:solidFill>
                  <a:srgbClr val="00FF00"/>
                </a:solidFill>
              </a:rPr>
              <a:t>ФОРМИРОВАНИЕ НОВЫХ </a:t>
            </a:r>
          </a:p>
          <a:p>
            <a:pPr algn="ctr">
              <a:buFont typeface="Wingdings" pitchFamily="2" charset="2"/>
              <a:buNone/>
            </a:pPr>
            <a:r>
              <a:rPr lang="ru-RU" sz="5400" b="1" smtClean="0">
                <a:solidFill>
                  <a:srgbClr val="00FF00"/>
                </a:solidFill>
              </a:rPr>
              <a:t>ЗНАНИЙ И УМЕНИЙ</a:t>
            </a:r>
          </a:p>
          <a:p>
            <a:pPr algn="ctr"/>
            <a:endParaRPr lang="ru-RU" sz="5400" smtClean="0"/>
          </a:p>
        </p:txBody>
      </p:sp>
      <p:sp>
        <p:nvSpPr>
          <p:cNvPr id="48132" name="TextBox 1"/>
          <p:cNvSpPr txBox="1">
            <a:spLocks noChangeArrowheads="1"/>
          </p:cNvSpPr>
          <p:nvPr/>
        </p:nvSpPr>
        <p:spPr bwMode="auto">
          <a:xfrm>
            <a:off x="1857375" y="1104900"/>
            <a:ext cx="53578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             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1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FF5050"/>
                </a:solidFill>
                <a:latin typeface="Georgia" pitchFamily="18" charset="0"/>
              </a:rPr>
              <a:t> </a:t>
            </a:r>
            <a:r>
              <a:rPr lang="ru-RU" b="1" i="1" dirty="0" smtClean="0">
                <a:solidFill>
                  <a:srgbClr val="FFC000"/>
                </a:solidFill>
                <a:latin typeface="Georgia" pitchFamily="18" charset="0"/>
              </a:rPr>
              <a:t>Горение </a:t>
            </a:r>
            <a:r>
              <a:rPr lang="ru-RU" b="1" i="1" dirty="0" err="1" smtClean="0">
                <a:solidFill>
                  <a:srgbClr val="FFC000"/>
                </a:solidFill>
                <a:latin typeface="Georgia" pitchFamily="18" charset="0"/>
              </a:rPr>
              <a:t>алканов</a:t>
            </a:r>
            <a:r>
              <a:rPr lang="ru-RU" b="1" i="1" dirty="0" smtClean="0">
                <a:solidFill>
                  <a:srgbClr val="FFC000"/>
                </a:solidFill>
                <a:latin typeface="Georgia" pitchFamily="18" charset="0"/>
              </a:rPr>
              <a:t>.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132113" name="Rectangle 17"/>
          <p:cNvSpPr>
            <a:spLocks noGrp="1" noChangeArrowheads="1"/>
          </p:cNvSpPr>
          <p:nvPr>
            <p:ph idx="1"/>
          </p:nvPr>
        </p:nvSpPr>
        <p:spPr>
          <a:xfrm>
            <a:off x="395288" y="1465263"/>
            <a:ext cx="8137525" cy="3625850"/>
          </a:xfrm>
        </p:spPr>
        <p:txBody>
          <a:bodyPr anchor="ctr">
            <a:spAutoFit/>
          </a:bodyPr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4000" smtClean="0">
                <a:solidFill>
                  <a:srgbClr val="000000"/>
                </a:solidFill>
                <a:effectLst/>
                <a:latin typeface="Calibri" pitchFamily="34" charset="0"/>
                <a:cs typeface="Times New Roman" pitchFamily="18" charset="0"/>
              </a:rPr>
              <a:t>  </a:t>
            </a:r>
            <a:r>
              <a:rPr lang="ru-RU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С</a:t>
            </a:r>
            <a:r>
              <a:rPr lang="en-US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H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4 </a:t>
            </a:r>
            <a:r>
              <a:rPr lang="ru-RU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+ 2О 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= СО 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+ 2</a:t>
            </a:r>
            <a:r>
              <a:rPr lang="en-US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H 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ru-RU" sz="4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О</a:t>
            </a:r>
            <a:r>
              <a:rPr lang="ru-RU" sz="4000" baseline="-30000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4000" b="1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+ 880</a:t>
            </a:r>
            <a:r>
              <a:rPr lang="ru-RU" sz="4000" b="1" smtClean="0">
                <a:solidFill>
                  <a:srgbClr val="FF0000"/>
                </a:solidFill>
                <a:effectLst/>
                <a:latin typeface="Arial" charset="0"/>
                <a:cs typeface="Times New Roman" pitchFamily="18" charset="0"/>
              </a:rPr>
              <a:t> </a:t>
            </a:r>
            <a:r>
              <a:rPr lang="ru-RU" sz="4000" b="1" smtClean="0">
                <a:solidFill>
                  <a:srgbClr val="FF0000"/>
                </a:solidFill>
                <a:effectLst/>
                <a:latin typeface="Calibri" pitchFamily="34" charset="0"/>
                <a:cs typeface="Times New Roman" pitchFamily="18" charset="0"/>
              </a:rPr>
              <a:t>кДж</a:t>
            </a:r>
            <a:endParaRPr lang="ru-RU" sz="4000" smtClean="0">
              <a:solidFill>
                <a:srgbClr val="FF0000"/>
              </a:solidFill>
              <a:effectLst/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ru-RU" b="1" i="1" smtClean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ru-RU" b="1" i="1" smtClean="0">
                <a:solidFill>
                  <a:srgbClr val="FF0000"/>
                </a:solidFill>
                <a:latin typeface="Arial" charset="0"/>
              </a:rPr>
              <a:t>    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ru-RU" b="1" i="1" smtClean="0">
                <a:solidFill>
                  <a:srgbClr val="FF0000"/>
                </a:solidFill>
                <a:latin typeface="Arial" charset="0"/>
              </a:rPr>
              <a:t>  Алканы</a:t>
            </a:r>
            <a:r>
              <a:rPr lang="ru-RU" b="1" i="1" smtClean="0">
                <a:solidFill>
                  <a:srgbClr val="FF5050"/>
                </a:solidFill>
                <a:latin typeface="Arial" charset="0"/>
              </a:rPr>
              <a:t> </a:t>
            </a:r>
            <a:r>
              <a:rPr lang="ru-RU" smtClean="0">
                <a:latin typeface="Arial" charset="0"/>
              </a:rPr>
              <a:t> горят на воздухе голубым пламенем,  с выделением большого 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ru-RU" smtClean="0">
                <a:latin typeface="Arial" charset="0"/>
              </a:rPr>
              <a:t>количества тепловой энергии .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lang="ru-RU" smtClean="0">
              <a:effectLst/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2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2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2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2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2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2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2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2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2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2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2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2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2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2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11" grpId="0"/>
      <p:bldP spid="13211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Свойства метана.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endParaRPr lang="ru-RU" sz="2000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</a:rPr>
              <a:t>Задание: </a:t>
            </a:r>
            <a:r>
              <a:rPr lang="ru-RU" sz="2400" smtClean="0"/>
              <a:t>Определить плюсы и минусы указанных свойств метана при  использовании его человеком.</a:t>
            </a:r>
          </a:p>
          <a:p>
            <a:pPr eaLnBrk="1" hangingPunct="1">
              <a:defRPr/>
            </a:pPr>
            <a:endParaRPr lang="ru-RU" sz="2400" smtClean="0"/>
          </a:p>
          <a:p>
            <a:pPr eaLnBrk="1" hangingPunct="1">
              <a:defRPr/>
            </a:pPr>
            <a:r>
              <a:rPr lang="ru-RU" sz="2400" smtClean="0"/>
              <a:t>Метан – ценное химическое сырье – его жалко сжигать;</a:t>
            </a:r>
          </a:p>
          <a:p>
            <a:pPr eaLnBrk="1" hangingPunct="1">
              <a:defRPr/>
            </a:pPr>
            <a:r>
              <a:rPr lang="ru-RU" sz="2400" smtClean="0"/>
              <a:t>В соответствии с уравнением реакции смеси метана с кислородом в соотношении 1:2 и с воздухом (1:10) взрывоопасны;</a:t>
            </a:r>
          </a:p>
          <a:p>
            <a:pPr eaLnBrk="1" hangingPunct="1">
              <a:defRPr/>
            </a:pPr>
            <a:r>
              <a:rPr lang="ru-RU" sz="2400" smtClean="0"/>
              <a:t>Газ легко сжимается;</a:t>
            </a:r>
          </a:p>
          <a:p>
            <a:pPr eaLnBrk="1" hangingPunct="1">
              <a:defRPr/>
            </a:pPr>
            <a:r>
              <a:rPr lang="ru-RU" sz="2400" smtClean="0"/>
              <a:t>Сгорает без образования золы;</a:t>
            </a:r>
          </a:p>
          <a:p>
            <a:pPr eaLnBrk="1" hangingPunct="1">
              <a:defRPr/>
            </a:pPr>
            <a:r>
              <a:rPr lang="ru-RU" sz="2400" smtClean="0"/>
              <a:t>Метан оказывает слабое наркотическое действие на организм,   угнетает нервную систему;</a:t>
            </a:r>
          </a:p>
          <a:p>
            <a:pPr eaLnBrk="1" hangingPunct="1">
              <a:defRPr/>
            </a:pPr>
            <a:r>
              <a:rPr lang="ru-RU" sz="2400" smtClean="0"/>
              <a:t>Выделяет при сгорании большое количество теплоты.</a:t>
            </a:r>
          </a:p>
          <a:p>
            <a:pPr eaLnBrk="1" hangingPunct="1">
              <a:defRPr/>
            </a:pPr>
            <a:endParaRPr lang="ru-RU" sz="240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/>
              <a:t> Внимание! Пришло сообщение! </a:t>
            </a:r>
            <a:endParaRPr lang="ru-RU" sz="36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  Нефтяной танкер потерпел крушение, пятно нефти расползается по воде. Нефть подступает к берегу, на котором обитают тюлени, моржи. Необходимо срочно убрать ее.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smtClean="0"/>
              <a:t>Задание: смоделировать аварийную ситуацию и экспериментально решить данную проблему, следуя инструкции по проведению эксперимента.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263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/>
            </a:r>
            <a:br>
              <a:rPr lang="ru-RU" b="1" smtClean="0"/>
            </a:br>
            <a:r>
              <a:rPr lang="ru-RU" sz="3200" b="1" smtClean="0"/>
              <a:t>Инструкция по проведению эксперимента.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00125"/>
            <a:ext cx="8229600" cy="4773613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smtClean="0">
                <a:solidFill>
                  <a:srgbClr val="FF0000"/>
                </a:solidFill>
              </a:rPr>
              <a:t>Цель:</a:t>
            </a:r>
            <a:r>
              <a:rPr lang="ru-RU" sz="1800" smtClean="0">
                <a:solidFill>
                  <a:srgbClr val="FF0000"/>
                </a:solidFill>
              </a:rPr>
              <a:t> </a:t>
            </a:r>
            <a:r>
              <a:rPr lang="ru-RU" sz="1800" smtClean="0"/>
              <a:t>смоделировать аварию нефтяного танкера и найти решение проблемы; обсудить нравственные стороны ситуации.</a:t>
            </a:r>
          </a:p>
          <a:p>
            <a:pPr eaLnBrk="1" hangingPunct="1">
              <a:defRPr/>
            </a:pPr>
            <a:r>
              <a:rPr lang="ru-RU" sz="1800" b="1" smtClean="0">
                <a:solidFill>
                  <a:srgbClr val="FF0000"/>
                </a:solidFill>
              </a:rPr>
              <a:t>Оборудование</a:t>
            </a:r>
            <a:r>
              <a:rPr lang="ru-RU" sz="1800" smtClean="0">
                <a:solidFill>
                  <a:srgbClr val="FF0000"/>
                </a:solidFill>
              </a:rPr>
              <a:t>: </a:t>
            </a:r>
            <a:r>
              <a:rPr lang="ru-RU" sz="1800" smtClean="0"/>
              <a:t>вода, нефть, чашка Петри, спички, фильтровальная бумага, на которой изображен глобус.</a:t>
            </a:r>
          </a:p>
          <a:p>
            <a:pPr eaLnBrk="1" hangingPunct="1">
              <a:defRPr/>
            </a:pPr>
            <a:r>
              <a:rPr lang="ru-RU" sz="1800" b="1" smtClean="0">
                <a:solidFill>
                  <a:srgbClr val="FF0000"/>
                </a:solidFill>
              </a:rPr>
              <a:t>Порядок действий:</a:t>
            </a:r>
            <a:endParaRPr lang="ru-RU" sz="180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ru-RU" sz="1800" smtClean="0"/>
              <a:t>   1) налейте воду в чашку Петри;</a:t>
            </a:r>
          </a:p>
          <a:p>
            <a:pPr eaLnBrk="1" hangingPunct="1">
              <a:defRPr/>
            </a:pPr>
            <a:r>
              <a:rPr lang="ru-RU" sz="1800" smtClean="0"/>
              <a:t>   2) добавьте 2-3 капли нефти;</a:t>
            </a:r>
          </a:p>
          <a:p>
            <a:pPr eaLnBrk="1" hangingPunct="1">
              <a:defRPr/>
            </a:pPr>
            <a:r>
              <a:rPr lang="ru-RU" sz="1800" smtClean="0"/>
              <a:t>   3) запишите наблюдения;</a:t>
            </a:r>
          </a:p>
          <a:p>
            <a:pPr eaLnBrk="1" hangingPunct="1">
              <a:defRPr/>
            </a:pPr>
            <a:r>
              <a:rPr lang="ru-RU" sz="1800" smtClean="0"/>
              <a:t>   4) обсудите и выберите решение.</a:t>
            </a:r>
          </a:p>
          <a:p>
            <a:pPr eaLnBrk="1" hangingPunct="1">
              <a:defRPr/>
            </a:pPr>
            <a:r>
              <a:rPr lang="ru-RU" sz="1800" smtClean="0"/>
              <a:t>   5) объясните, почему вы выбрали это  решение</a:t>
            </a:r>
          </a:p>
          <a:p>
            <a:pPr eaLnBrk="1" hangingPunct="1">
              <a:defRPr/>
            </a:pPr>
            <a:r>
              <a:rPr lang="ru-RU" sz="1800" b="1" smtClean="0">
                <a:solidFill>
                  <a:srgbClr val="FF0000"/>
                </a:solidFill>
              </a:rPr>
              <a:t>Предлагаемые решения:</a:t>
            </a:r>
            <a:endParaRPr lang="ru-RU" sz="180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ru-RU" sz="1800" smtClean="0"/>
              <a:t>   1) поджечь нефть</a:t>
            </a:r>
          </a:p>
          <a:p>
            <a:pPr eaLnBrk="1" hangingPunct="1">
              <a:defRPr/>
            </a:pPr>
            <a:r>
              <a:rPr lang="ru-RU" sz="1800" smtClean="0"/>
              <a:t>   2) удалить с помощью адсорбентов, которые осядут на дно, или собрать с поверхности воды пенькой, сетью (в эксперименте – фильтровальной бумагой)</a:t>
            </a:r>
          </a:p>
          <a:p>
            <a:pPr eaLnBrk="1" hangingPunct="1">
              <a:defRPr/>
            </a:pPr>
            <a:r>
              <a:rPr lang="ru-RU" sz="1800" smtClean="0"/>
              <a:t>   3) подвести под слой нефти метан и поджечь его</a:t>
            </a:r>
          </a:p>
          <a:p>
            <a:pPr eaLnBrk="1" hangingPunct="1">
              <a:defRPr/>
            </a:pPr>
            <a:r>
              <a:rPr lang="ru-RU" sz="1800" smtClean="0"/>
              <a:t>   4) иное, самостоятельно выбранное решение</a:t>
            </a:r>
            <a:r>
              <a:rPr lang="ru-RU" sz="1800" b="1" smtClean="0"/>
              <a:t> </a:t>
            </a:r>
            <a:endParaRPr lang="ru-RU" sz="1800" smtClean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597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1000" b="1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ru-RU" sz="10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             </a:t>
            </a:r>
            <a:r>
              <a:rPr lang="ru-RU" sz="3200" b="1">
                <a:solidFill>
                  <a:srgbClr val="B1D8FF"/>
                </a:solidFill>
                <a:latin typeface="Calibri" pitchFamily="34" charset="0"/>
                <a:cs typeface="Times New Roman" pitchFamily="18" charset="0"/>
              </a:rPr>
              <a:t>Определите положительные и отрицательные                                             последствия этого.</a:t>
            </a:r>
            <a:endParaRPr lang="ru-RU" sz="3200">
              <a:solidFill>
                <a:srgbClr val="B1D8FF"/>
              </a:solidFill>
            </a:endParaRPr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 </a:t>
            </a:r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  Результаты обсуждения указать в виде плюса и минуса напротив каждого вида последствия.</a:t>
            </a:r>
            <a:endParaRPr lang="ru-RU" sz="2800"/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-Продукты горения содержат канцерогены, много копоти;</a:t>
            </a:r>
            <a:endParaRPr lang="ru-RU" sz="2800"/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-Берег спасен;</a:t>
            </a:r>
            <a:endParaRPr lang="ru-RU" sz="2800"/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-Выделяющийся в атмосферу углекислый газ приведет к усилению парникового эффекта.</a:t>
            </a:r>
            <a:endParaRPr lang="ru-RU" sz="2800"/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-Тюлени и моржи живы;</a:t>
            </a:r>
            <a:endParaRPr lang="ru-RU" sz="2800"/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-Нефтяной пленки на воде нет;</a:t>
            </a:r>
            <a:endParaRPr lang="ru-RU" sz="2800"/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-Убытки: нефть потеряна безвозвратно, метан, который используется как топливо, тоже стоит дорого</a:t>
            </a:r>
            <a:r>
              <a:rPr lang="ru-RU" sz="1000">
                <a:latin typeface="Calibri" pitchFamily="34" charset="0"/>
                <a:cs typeface="Times New Roman" pitchFamily="18" charset="0"/>
              </a:rPr>
              <a:t>;</a:t>
            </a:r>
            <a:endParaRPr lang="ru-RU">
              <a:latin typeface="Arial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/>
              <a:t>Способ очистки воды от нефти </a:t>
            </a:r>
            <a:endParaRPr lang="ru-RU" sz="36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500188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smtClean="0"/>
              <a:t>С использованием данных объектов, объяснить действия и последствия (работа в группах):</a:t>
            </a:r>
            <a:endParaRPr lang="ru-RU" sz="2400" smtClean="0"/>
          </a:p>
          <a:p>
            <a:pPr eaLnBrk="1" hangingPunct="1">
              <a:defRPr/>
            </a:pPr>
            <a:r>
              <a:rPr lang="ru-RU" sz="2400" b="1" smtClean="0"/>
              <a:t>Данные объекты:</a:t>
            </a:r>
            <a:r>
              <a:rPr lang="ru-RU" sz="2400" smtClean="0"/>
              <a:t> вертолет, дрожжевые микроорганизмы, графит.</a:t>
            </a:r>
          </a:p>
          <a:p>
            <a:pPr eaLnBrk="1" hangingPunct="1">
              <a:defRPr/>
            </a:pPr>
            <a:endParaRPr lang="ru-RU" sz="240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500063" y="4143375"/>
            <a:ext cx="8215312" cy="2143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rgbClr val="FFFFFF"/>
                </a:solidFill>
              </a:rPr>
              <a:t>    Микроорганизмы питаются нефтью, но они легкие, и их уносит ветер. Графит увеличит массу бактерий, кроме того, он не тонет, плавает на поверхности воды. Если бактерии, находящиеся на поверхности графита, разбросать с вертолета, то они уничтожат нефтяное пятно с минимальными последствиями для человека.</a:t>
            </a:r>
          </a:p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1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Назовите следующие алканы.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50875" y="1752600"/>
            <a:ext cx="8493125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aseline="-25000" smtClean="0"/>
              <a:t>       </a:t>
            </a:r>
            <a:r>
              <a:rPr lang="ru-RU" sz="2000" b="1" baseline="-25000" smtClean="0">
                <a:solidFill>
                  <a:srgbClr val="FF5050"/>
                </a:solidFill>
              </a:rPr>
              <a:t>1                     2                  3                4               5               6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>
                <a:solidFill>
                  <a:srgbClr val="FF0000"/>
                </a:solidFill>
              </a:rPr>
              <a:t>а) </a:t>
            </a:r>
            <a:r>
              <a:rPr lang="ru-RU" sz="2400" smtClean="0"/>
              <a:t>СН</a:t>
            </a:r>
            <a:r>
              <a:rPr lang="ru-RU" sz="2400" baseline="-25000" smtClean="0"/>
              <a:t>3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>
                <a:latin typeface="Arial" charset="0"/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ru-RU" sz="2400" baseline="-25000" smtClean="0"/>
              <a:t>2 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 СН</a:t>
            </a:r>
            <a:r>
              <a:rPr lang="ru-RU" sz="2400" baseline="-25000" smtClean="0"/>
              <a:t>2</a:t>
            </a:r>
            <a:r>
              <a:rPr lang="ru-RU" sz="2400" smtClean="0">
                <a:cs typeface="Arial" charset="0"/>
              </a:rPr>
              <a:t>─ </a:t>
            </a:r>
            <a:r>
              <a:rPr lang="ru-RU" sz="2400" smtClean="0"/>
              <a:t>СН</a:t>
            </a:r>
            <a:r>
              <a:rPr lang="ru-RU" sz="2400" baseline="-25000" smtClean="0"/>
              <a:t>2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ru-RU" sz="2400" baseline="-25000" smtClean="0"/>
              <a:t>2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ru-RU" sz="2400" baseline="-25000" smtClean="0"/>
              <a:t>3</a:t>
            </a:r>
            <a:endParaRPr lang="ru-RU" sz="2000" baseline="-25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aseline="-25000" smtClean="0"/>
              <a:t>                               </a:t>
            </a:r>
            <a:r>
              <a:rPr lang="ru-RU" sz="2000" smtClean="0"/>
              <a:t>      </a:t>
            </a:r>
            <a:r>
              <a:rPr lang="ru-RU" sz="2000" baseline="-25000" smtClean="0"/>
              <a:t>   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             </a:t>
            </a:r>
            <a:r>
              <a:rPr lang="ru-RU" sz="2400" baseline="-25000" smtClean="0"/>
              <a:t> </a:t>
            </a:r>
            <a:r>
              <a:rPr lang="ru-RU" sz="2400" smtClean="0"/>
              <a:t>СН</a:t>
            </a:r>
            <a:r>
              <a:rPr lang="ru-RU" sz="2400" baseline="-25000" smtClean="0"/>
              <a:t>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aseline="-25000" smtClean="0"/>
              <a:t>                 </a:t>
            </a:r>
            <a:r>
              <a:rPr lang="ru-RU" sz="2000" b="1" baseline="-25000" smtClean="0">
                <a:solidFill>
                  <a:srgbClr val="FF5050"/>
                </a:solidFill>
              </a:rPr>
              <a:t>1                     4              5             6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>
                <a:solidFill>
                  <a:srgbClr val="FF0000"/>
                </a:solidFill>
              </a:rPr>
              <a:t>б) </a:t>
            </a:r>
            <a:r>
              <a:rPr lang="ru-RU" sz="2400" smtClean="0"/>
              <a:t>Н</a:t>
            </a:r>
            <a:r>
              <a:rPr lang="ru-RU" sz="2400" baseline="-25000" smtClean="0"/>
              <a:t>3</a:t>
            </a:r>
            <a:r>
              <a:rPr lang="ru-RU" sz="2400" smtClean="0"/>
              <a:t>С          СН</a:t>
            </a:r>
            <a:r>
              <a:rPr lang="ru-RU" sz="2400" baseline="-25000" smtClean="0"/>
              <a:t>2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ru-RU" sz="2400" baseline="-25000" smtClean="0"/>
              <a:t>2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ru-RU" sz="2400" baseline="-25000" smtClean="0"/>
              <a:t>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aseline="-25000" smtClean="0"/>
              <a:t>                   </a:t>
            </a:r>
            <a:r>
              <a:rPr lang="ru-RU" sz="2000" b="1" baseline="-25000" smtClean="0">
                <a:solidFill>
                  <a:srgbClr val="FF5050"/>
                </a:solidFill>
              </a:rPr>
              <a:t>2       3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 Н</a:t>
            </a:r>
            <a:r>
              <a:rPr lang="ru-RU" sz="2400" baseline="-25000" smtClean="0"/>
              <a:t>2</a:t>
            </a:r>
            <a:r>
              <a:rPr lang="ru-RU" sz="2400" smtClean="0"/>
              <a:t>С    СН</a:t>
            </a:r>
            <a:r>
              <a:rPr lang="ru-RU" sz="2400" baseline="-25000" smtClean="0"/>
              <a:t>2</a:t>
            </a:r>
            <a:endParaRPr lang="ru-RU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    </a:t>
            </a:r>
            <a:r>
              <a:rPr lang="ru-RU" sz="2400" smtClean="0"/>
              <a:t>        </a:t>
            </a:r>
            <a:r>
              <a:rPr lang="en-US" sz="2400" smtClean="0"/>
              <a:t> </a:t>
            </a:r>
            <a:r>
              <a:rPr lang="ru-RU" sz="2400" smtClean="0"/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aseline="-25000" smtClean="0"/>
              <a:t>            </a:t>
            </a:r>
            <a:r>
              <a:rPr lang="ru-RU" sz="2400" b="1" baseline="-25000" smtClean="0">
                <a:solidFill>
                  <a:srgbClr val="FF5050"/>
                </a:solidFill>
              </a:rPr>
              <a:t>1 </a:t>
            </a:r>
            <a:r>
              <a:rPr lang="ru-RU" sz="2400" baseline="-25000" smtClean="0"/>
              <a:t>            </a:t>
            </a:r>
            <a:r>
              <a:rPr lang="ru-RU" sz="2400" b="1" baseline="-25000" smtClean="0">
                <a:solidFill>
                  <a:srgbClr val="FF5050"/>
                </a:solidFill>
              </a:rPr>
              <a:t>2</a:t>
            </a:r>
            <a:r>
              <a:rPr lang="ru-RU" sz="2400" baseline="-25000" smtClean="0"/>
              <a:t>          </a:t>
            </a:r>
            <a:r>
              <a:rPr lang="ru-RU" sz="2000" b="1" baseline="-25000" smtClean="0">
                <a:solidFill>
                  <a:srgbClr val="FF5050"/>
                </a:solidFill>
              </a:rPr>
              <a:t>  3          4                  5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>
                <a:solidFill>
                  <a:srgbClr val="FF0000"/>
                </a:solidFill>
              </a:rPr>
              <a:t>в)  </a:t>
            </a:r>
            <a:r>
              <a:rPr lang="ru-RU" sz="2400" smtClean="0"/>
              <a:t>СН</a:t>
            </a:r>
            <a:r>
              <a:rPr lang="ru-RU" sz="2400" baseline="-25000" smtClean="0"/>
              <a:t>3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ru-RU" sz="2400" baseline="-25000" smtClean="0"/>
              <a:t>2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</a:t>
            </a:r>
            <a:r>
              <a:rPr lang="en-US" sz="2400" smtClean="0"/>
              <a:t>H</a:t>
            </a:r>
            <a:r>
              <a:rPr lang="ru-RU" sz="2400" smtClean="0">
                <a:cs typeface="Arial" charset="0"/>
              </a:rPr>
              <a:t>-</a:t>
            </a:r>
            <a:r>
              <a:rPr lang="ru-RU" sz="2400" smtClean="0"/>
              <a:t>СН</a:t>
            </a:r>
            <a:r>
              <a:rPr lang="en-US" sz="2400" baseline="-25000" smtClean="0"/>
              <a:t>2 </a:t>
            </a:r>
            <a:r>
              <a:rPr lang="ru-RU" sz="2400" smtClean="0">
                <a:cs typeface="Arial" charset="0"/>
              </a:rPr>
              <a:t>─</a:t>
            </a:r>
            <a:r>
              <a:rPr lang="en-US" sz="2400" baseline="-25000" smtClean="0"/>
              <a:t> </a:t>
            </a:r>
            <a:r>
              <a:rPr lang="ru-RU" sz="2400" smtClean="0"/>
              <a:t>СН</a:t>
            </a:r>
            <a:r>
              <a:rPr lang="ru-RU" sz="2400" baseline="-25000" smtClean="0"/>
              <a:t>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baseline="-25000" smtClean="0">
                <a:solidFill>
                  <a:srgbClr val="FF5050"/>
                </a:solidFill>
              </a:rPr>
              <a:t>                           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       СН</a:t>
            </a:r>
            <a:r>
              <a:rPr lang="ru-RU" sz="2400" baseline="-25000" smtClean="0"/>
              <a:t>3</a:t>
            </a:r>
            <a:r>
              <a:rPr lang="ru-RU" sz="2400" smtClean="0">
                <a:cs typeface="Arial" charset="0"/>
              </a:rPr>
              <a:t>─</a:t>
            </a:r>
            <a:r>
              <a:rPr lang="ru-RU" sz="2400" smtClean="0"/>
              <a:t>СН</a:t>
            </a:r>
            <a:r>
              <a:rPr lang="en-US" sz="1600" smtClean="0"/>
              <a:t>2</a:t>
            </a:r>
            <a:endParaRPr lang="ru-RU" sz="1400" baseline="-25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</a:t>
            </a:r>
            <a:endParaRPr lang="ru-RU" sz="2000" baseline="-25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</a:t>
            </a:r>
            <a:endParaRPr lang="en-US" sz="200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500688" y="3643313"/>
            <a:ext cx="3175000" cy="21637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smtClean="0">
                <a:solidFill>
                  <a:srgbClr val="FF0000"/>
                </a:solidFill>
              </a:rPr>
              <a:t>Ответы: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smtClean="0"/>
              <a:t>а)2-метилгексан          б) гексан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smtClean="0"/>
              <a:t>в) 3-этилпентан</a:t>
            </a:r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2928938" y="5429250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58" name="Line 9"/>
          <p:cNvSpPr>
            <a:spLocks noChangeShapeType="1"/>
          </p:cNvSpPr>
          <p:nvPr/>
        </p:nvSpPr>
        <p:spPr bwMode="auto">
          <a:xfrm>
            <a:off x="2000250" y="2428875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 flipH="1">
            <a:off x="2428875" y="3571875"/>
            <a:ext cx="144463" cy="28733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60" name="Line 12"/>
          <p:cNvSpPr>
            <a:spLocks noChangeShapeType="1"/>
          </p:cNvSpPr>
          <p:nvPr/>
        </p:nvSpPr>
        <p:spPr bwMode="auto">
          <a:xfrm rot="-691548">
            <a:off x="1385888" y="3576638"/>
            <a:ext cx="77787" cy="290512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61" name="Line 13"/>
          <p:cNvSpPr>
            <a:spLocks noChangeShapeType="1"/>
          </p:cNvSpPr>
          <p:nvPr/>
        </p:nvSpPr>
        <p:spPr bwMode="auto">
          <a:xfrm flipH="1">
            <a:off x="1714500" y="4000500"/>
            <a:ext cx="215900" cy="317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62" name="Line 22"/>
          <p:cNvSpPr>
            <a:spLocks noChangeShapeType="1"/>
          </p:cNvSpPr>
          <p:nvPr/>
        </p:nvSpPr>
        <p:spPr bwMode="auto">
          <a:xfrm flipH="1">
            <a:off x="-785813" y="5572125"/>
            <a:ext cx="142875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23"/>
          <p:cNvSpPr>
            <a:spLocks noChangeShapeType="1"/>
          </p:cNvSpPr>
          <p:nvPr/>
        </p:nvSpPr>
        <p:spPr bwMode="auto">
          <a:xfrm flipV="1">
            <a:off x="-546100" y="5572125"/>
            <a:ext cx="46037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0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0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285750"/>
            <a:ext cx="7772400" cy="14160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60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B1D8FF"/>
                </a:solidFill>
              </a:rPr>
              <a:t>Осуществить превращения: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 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2286000" y="2857500"/>
            <a:ext cx="7772400" cy="23098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CH</a:t>
            </a:r>
            <a:r>
              <a:rPr lang="en-US" sz="2000" smtClean="0"/>
              <a:t>4</a:t>
            </a:r>
            <a:r>
              <a:rPr lang="en-US" sz="2800" smtClean="0"/>
              <a:t>   </a:t>
            </a:r>
            <a:r>
              <a:rPr lang="ru-RU" sz="2800" smtClean="0"/>
              <a:t>         </a:t>
            </a:r>
            <a:r>
              <a:rPr lang="en-US" sz="2800" smtClean="0"/>
              <a:t>CH</a:t>
            </a:r>
            <a:r>
              <a:rPr lang="ru-RU" sz="2000" smtClean="0"/>
              <a:t>3</a:t>
            </a:r>
            <a:r>
              <a:rPr lang="en-US" sz="2800" smtClean="0"/>
              <a:t>Cl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   </a:t>
            </a: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          </a:t>
            </a:r>
            <a:endParaRPr lang="ru-RU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     </a:t>
            </a:r>
            <a:r>
              <a:rPr lang="en-US" sz="2800" smtClean="0"/>
              <a:t>C    </a:t>
            </a:r>
            <a:r>
              <a:rPr lang="ru-RU" sz="2800" smtClean="0"/>
              <a:t>       </a:t>
            </a:r>
            <a:r>
              <a:rPr lang="en-US" sz="2800" smtClean="0"/>
              <a:t>C</a:t>
            </a:r>
            <a:r>
              <a:rPr lang="ru-RU" sz="2800" smtClean="0"/>
              <a:t>О</a:t>
            </a:r>
            <a:r>
              <a:rPr lang="ru-RU" sz="2000" smtClean="0"/>
              <a:t>            </a:t>
            </a:r>
            <a:r>
              <a:rPr lang="en-US" sz="2800" smtClean="0"/>
              <a:t>C</a:t>
            </a:r>
            <a:r>
              <a:rPr lang="ru-RU" sz="2800" smtClean="0"/>
              <a:t>О</a:t>
            </a:r>
            <a:r>
              <a:rPr lang="en-US" sz="2000" smtClean="0"/>
              <a:t>2</a:t>
            </a:r>
            <a:r>
              <a:rPr lang="en-US" sz="2800" smtClean="0"/>
              <a:t>                     </a:t>
            </a:r>
            <a:r>
              <a:rPr lang="ru-RU" sz="2800" smtClean="0"/>
              <a:t>    </a:t>
            </a:r>
          </a:p>
        </p:txBody>
      </p:sp>
      <p:sp>
        <p:nvSpPr>
          <p:cNvPr id="117764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57250" y="4214813"/>
            <a:ext cx="7772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ru-RU" sz="2400">
              <a:latin typeface="Tahoma" pitchFamily="34" charset="0"/>
            </a:endParaRPr>
          </a:p>
        </p:txBody>
      </p:sp>
      <p:sp>
        <p:nvSpPr>
          <p:cNvPr id="24581" name="Line 9"/>
          <p:cNvSpPr>
            <a:spLocks noChangeShapeType="1"/>
          </p:cNvSpPr>
          <p:nvPr/>
        </p:nvSpPr>
        <p:spPr bwMode="auto">
          <a:xfrm flipV="1">
            <a:off x="3143250" y="3071813"/>
            <a:ext cx="714375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582" name="Line 11"/>
          <p:cNvSpPr>
            <a:spLocks noChangeShapeType="1"/>
          </p:cNvSpPr>
          <p:nvPr/>
        </p:nvSpPr>
        <p:spPr bwMode="auto">
          <a:xfrm>
            <a:off x="3357563" y="4643438"/>
            <a:ext cx="714375" cy="460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583" name="Line 12"/>
          <p:cNvSpPr>
            <a:spLocks noChangeShapeType="1"/>
          </p:cNvSpPr>
          <p:nvPr/>
        </p:nvSpPr>
        <p:spPr bwMode="auto">
          <a:xfrm>
            <a:off x="4857750" y="4643438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584" name="Line 14"/>
          <p:cNvSpPr>
            <a:spLocks noChangeShapeType="1"/>
          </p:cNvSpPr>
          <p:nvPr/>
        </p:nvSpPr>
        <p:spPr bwMode="auto">
          <a:xfrm>
            <a:off x="2571750" y="3429000"/>
            <a:ext cx="649288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17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utoUpdateAnimBg="0"/>
      <p:bldP spid="117764" grpId="0" autoUpdateAnimBg="0"/>
      <p:bldP spid="24581" grpId="0" animBg="1"/>
      <p:bldP spid="24582" grpId="0" animBg="1"/>
      <p:bldP spid="24583" grpId="0" animBg="1"/>
      <p:bldP spid="2458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Решите задачу.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616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Найдите формулу алкана, если его плотность по водороду равна 22. Постройте его структурную формулу, назовите.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Проверь!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0" name="Text Box 12"/>
          <p:cNvSpPr txBox="1">
            <a:spLocks noChangeArrowheads="1"/>
          </p:cNvSpPr>
          <p:nvPr/>
        </p:nvSpPr>
        <p:spPr bwMode="auto">
          <a:xfrm>
            <a:off x="2967038" y="50323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7175" name="Rectangle 13"/>
          <p:cNvSpPr>
            <a:spLocks noChangeArrowheads="1"/>
          </p:cNvSpPr>
          <p:nvPr/>
        </p:nvSpPr>
        <p:spPr bwMode="auto">
          <a:xfrm>
            <a:off x="1214438" y="1214438"/>
            <a:ext cx="6215062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/>
            <a:r>
              <a:rPr lang="ru-RU" sz="4800">
                <a:latin typeface="Arial" charset="0"/>
              </a:rPr>
              <a:t>М =22 х 2= 44 </a:t>
            </a:r>
          </a:p>
          <a:p>
            <a:pPr marL="342900" indent="-342900" algn="ctr"/>
            <a:r>
              <a:rPr lang="ru-RU" sz="4800">
                <a:latin typeface="Arial" charset="0"/>
              </a:rPr>
              <a:t>М=12</a:t>
            </a:r>
            <a:r>
              <a:rPr lang="en-US" sz="4800">
                <a:latin typeface="Arial" charset="0"/>
              </a:rPr>
              <a:t>n</a:t>
            </a:r>
            <a:r>
              <a:rPr lang="ru-RU" sz="4800">
                <a:latin typeface="Arial" charset="0"/>
              </a:rPr>
              <a:t>+2</a:t>
            </a:r>
            <a:r>
              <a:rPr lang="en-US" sz="4800">
                <a:latin typeface="Arial" charset="0"/>
              </a:rPr>
              <a:t>n</a:t>
            </a:r>
            <a:r>
              <a:rPr lang="ru-RU" sz="4800">
                <a:latin typeface="Arial" charset="0"/>
              </a:rPr>
              <a:t>+2=14</a:t>
            </a:r>
            <a:r>
              <a:rPr lang="en-US" sz="4800">
                <a:latin typeface="Arial" charset="0"/>
              </a:rPr>
              <a:t>n</a:t>
            </a:r>
            <a:r>
              <a:rPr lang="ru-RU" sz="4800">
                <a:latin typeface="Arial" charset="0"/>
              </a:rPr>
              <a:t>+2 14</a:t>
            </a:r>
            <a:r>
              <a:rPr lang="en-US" sz="4800">
                <a:latin typeface="Arial" charset="0"/>
              </a:rPr>
              <a:t>n</a:t>
            </a:r>
            <a:r>
              <a:rPr lang="ru-RU" sz="4800">
                <a:latin typeface="Arial" charset="0"/>
              </a:rPr>
              <a:t>+2=44</a:t>
            </a:r>
            <a:r>
              <a:rPr lang="en-US" sz="4800">
                <a:latin typeface="Arial" charset="0"/>
              </a:rPr>
              <a:t> </a:t>
            </a:r>
            <a:endParaRPr lang="ru-RU" sz="4800">
              <a:latin typeface="Arial" charset="0"/>
            </a:endParaRPr>
          </a:p>
          <a:p>
            <a:pPr marL="342900" indent="-342900" algn="ctr"/>
            <a:r>
              <a:rPr lang="en-US" sz="4800">
                <a:latin typeface="Arial" charset="0"/>
              </a:rPr>
              <a:t>n</a:t>
            </a:r>
            <a:r>
              <a:rPr lang="ru-RU" sz="4800">
                <a:latin typeface="Arial" charset="0"/>
              </a:rPr>
              <a:t>=3 </a:t>
            </a:r>
            <a:endParaRPr lang="en-US" sz="4800">
              <a:latin typeface="Arial" charset="0"/>
            </a:endParaRPr>
          </a:p>
          <a:p>
            <a:pPr marL="342900" indent="-342900" algn="ctr"/>
            <a:r>
              <a:rPr lang="ru-RU" sz="4800">
                <a:latin typeface="Arial" charset="0"/>
              </a:rPr>
              <a:t>Ответ-</a:t>
            </a:r>
            <a:r>
              <a:rPr lang="ru-RU" sz="4800"/>
              <a:t> </a:t>
            </a:r>
            <a:r>
              <a:rPr lang="en-US" sz="4800"/>
              <a:t>C</a:t>
            </a:r>
            <a:r>
              <a:rPr lang="en-US" sz="4800" baseline="-25000"/>
              <a:t>3</a:t>
            </a:r>
            <a:r>
              <a:rPr lang="en-US" sz="4800"/>
              <a:t>H</a:t>
            </a:r>
            <a:r>
              <a:rPr lang="ru-RU" sz="4800" baseline="-25000"/>
              <a:t>8 </a:t>
            </a:r>
            <a:r>
              <a:rPr lang="ru-RU" sz="4800"/>
              <a:t>Проп</a:t>
            </a:r>
            <a:r>
              <a:rPr lang="ru-RU" sz="4800">
                <a:solidFill>
                  <a:srgbClr val="FF5050"/>
                </a:solidFill>
              </a:rPr>
              <a:t>ан</a:t>
            </a:r>
            <a:r>
              <a:rPr lang="ru-RU" sz="480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142875"/>
            <a:ext cx="6072188" cy="642938"/>
          </a:xfrm>
        </p:spPr>
        <p:txBody>
          <a:bodyPr/>
          <a:lstStyle/>
          <a:p>
            <a:r>
              <a:rPr lang="ru-RU" sz="5400" smtClean="0">
                <a:solidFill>
                  <a:srgbClr val="00FF00"/>
                </a:solidFill>
              </a:rPr>
              <a:t>Сегодня на уроке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929312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ru-RU" sz="2400" b="1" i="1" smtClean="0">
                <a:solidFill>
                  <a:srgbClr val="000088"/>
                </a:solidFill>
                <a:cs typeface="Times New Roman" pitchFamily="18" charset="0"/>
              </a:rPr>
              <a:t> </a:t>
            </a:r>
            <a:r>
              <a:rPr lang="ru-RU" sz="2400" b="1" i="1" smtClean="0"/>
              <a:t> </a:t>
            </a:r>
            <a:r>
              <a:rPr lang="ru-RU" sz="2400" b="1" i="1" smtClean="0">
                <a:solidFill>
                  <a:srgbClr val="CCFF33"/>
                </a:solidFill>
              </a:rPr>
              <a:t>Вы закрепите</a:t>
            </a:r>
            <a:r>
              <a:rPr lang="ru-RU" sz="2400" b="1" i="1" smtClean="0"/>
              <a:t> </a:t>
            </a:r>
            <a:r>
              <a:rPr lang="ru-RU" sz="2000" smtClean="0"/>
              <a:t>знания о </a:t>
            </a:r>
            <a:r>
              <a:rPr lang="en-US" sz="2000" smtClean="0"/>
              <a:t>sp </a:t>
            </a:r>
            <a:r>
              <a:rPr lang="ru-RU" sz="2000" baseline="30000" smtClean="0"/>
              <a:t>3  </a:t>
            </a:r>
            <a:r>
              <a:rPr lang="ru-RU" sz="2000" smtClean="0"/>
              <a:t>- гибридном состоянии углерода.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Вы</a:t>
            </a:r>
            <a:r>
              <a:rPr lang="ru-RU" sz="2400" i="1" smtClean="0">
                <a:solidFill>
                  <a:srgbClr val="CCFF33"/>
                </a:solidFill>
                <a:cs typeface="Times New Roman" pitchFamily="18" charset="0"/>
              </a:rPr>
              <a:t>  </a:t>
            </a:r>
            <a:r>
              <a:rPr lang="ru-RU" sz="2400" b="1" i="1" smtClean="0">
                <a:solidFill>
                  <a:srgbClr val="CCFF33"/>
                </a:solidFill>
              </a:rPr>
              <a:t>познакомитесь</a:t>
            </a:r>
            <a:r>
              <a:rPr lang="ru-RU" sz="2400" b="1" i="1" smtClean="0"/>
              <a:t> </a:t>
            </a:r>
            <a:r>
              <a:rPr lang="ru-RU" sz="2000" smtClean="0"/>
              <a:t>с особенностями предельных  углеводородов,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с понятиями – гомолог, гомологический ряд, гомологическая разница, номенклатура, изомерия.</a:t>
            </a:r>
            <a:r>
              <a:rPr lang="ru-RU" sz="2400" smtClean="0"/>
              <a:t> 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Вы докажите</a:t>
            </a:r>
            <a:r>
              <a:rPr lang="ru-RU" sz="2400" b="1" i="1" smtClean="0"/>
              <a:t> </a:t>
            </a:r>
            <a:r>
              <a:rPr lang="ru-RU" sz="2000" smtClean="0"/>
              <a:t>наличие углерода и водорода в парафине.</a:t>
            </a:r>
            <a:r>
              <a:rPr lang="ru-RU" sz="2400" i="1" smtClean="0">
                <a:solidFill>
                  <a:srgbClr val="000088"/>
                </a:solidFill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sz="2400" i="1" smtClean="0">
                <a:solidFill>
                  <a:srgbClr val="000088"/>
                </a:solidFill>
                <a:cs typeface="Times New Roman" pitchFamily="18" charset="0"/>
              </a:rPr>
              <a:t> </a:t>
            </a:r>
            <a:r>
              <a:rPr lang="ru-RU" sz="2400" b="1" i="1" smtClean="0">
                <a:solidFill>
                  <a:srgbClr val="CCFF33"/>
                </a:solidFill>
              </a:rPr>
              <a:t>Вы узнаете</a:t>
            </a:r>
            <a:r>
              <a:rPr lang="ru-RU" sz="2400" smtClean="0"/>
              <a:t> </a:t>
            </a:r>
            <a:r>
              <a:rPr lang="ru-RU" sz="2000" smtClean="0"/>
              <a:t>важнейшие свойства углеводородов данного класса. </a:t>
            </a:r>
          </a:p>
          <a:p>
            <a:pPr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Вы научитесь</a:t>
            </a:r>
            <a:r>
              <a:rPr lang="ru-RU" sz="2400" smtClean="0"/>
              <a:t> </a:t>
            </a:r>
            <a:r>
              <a:rPr lang="ru-RU" sz="2000" smtClean="0"/>
              <a:t>строить молекулы веществ по названиям и называть вещества по формулам, составлять формулы изомеров и гомологов.</a:t>
            </a:r>
            <a:r>
              <a:rPr lang="ru-RU" sz="2400" b="1" smtClean="0"/>
              <a:t> </a:t>
            </a:r>
            <a:endParaRPr lang="ru-RU" sz="2400" smtClean="0"/>
          </a:p>
          <a:p>
            <a:pPr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Вы узнаете</a:t>
            </a:r>
            <a:r>
              <a:rPr lang="ru-RU" sz="2400" smtClean="0"/>
              <a:t> </a:t>
            </a:r>
            <a:r>
              <a:rPr lang="ru-RU" sz="2000" smtClean="0"/>
              <a:t>значение предельных углеводородов в жизни человека  </a:t>
            </a:r>
            <a:r>
              <a:rPr lang="ru-RU" sz="2000" b="1" i="1" smtClean="0"/>
              <a:t>и</a:t>
            </a:r>
            <a:r>
              <a:rPr lang="ru-RU" sz="2000" smtClean="0"/>
              <a:t> области использования метана, признаки  утечки газа и действия  при его обнаружении.</a:t>
            </a:r>
          </a:p>
          <a:p>
            <a:pPr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Вы еще раз убедитесь</a:t>
            </a:r>
            <a:r>
              <a:rPr lang="ru-RU" sz="2400" smtClean="0">
                <a:solidFill>
                  <a:srgbClr val="CCFF33"/>
                </a:solidFill>
              </a:rPr>
              <a:t>,</a:t>
            </a:r>
            <a:r>
              <a:rPr lang="ru-RU" sz="2400" smtClean="0"/>
              <a:t> </a:t>
            </a:r>
            <a:r>
              <a:rPr lang="ru-RU" sz="2000" smtClean="0"/>
              <a:t>что нужны знания и умения при решении проблемной задачи с экологическим содержанием.</a:t>
            </a:r>
            <a:r>
              <a:rPr lang="ru-RU" sz="2400" b="1" i="1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Мы поговорим</a:t>
            </a:r>
            <a:r>
              <a:rPr lang="ru-RU" sz="2400" b="1" i="1" smtClean="0"/>
              <a:t> </a:t>
            </a:r>
            <a:r>
              <a:rPr lang="ru-RU" sz="2000" smtClean="0"/>
              <a:t>о воздействии метана на здоровье человека. </a:t>
            </a:r>
          </a:p>
          <a:p>
            <a:pPr>
              <a:buFont typeface="Wingdings" pitchFamily="2" charset="2"/>
              <a:buNone/>
            </a:pPr>
            <a:r>
              <a:rPr lang="ru-RU" sz="2400" b="1" i="1" smtClean="0">
                <a:solidFill>
                  <a:srgbClr val="CCFF33"/>
                </a:solidFill>
              </a:rPr>
              <a:t>Вы приятно удивитесь</a:t>
            </a:r>
            <a:r>
              <a:rPr lang="ru-RU" sz="2400" smtClean="0"/>
              <a:t>:</a:t>
            </a:r>
            <a:r>
              <a:rPr lang="ru-RU" sz="2000" smtClean="0"/>
              <a:t> оказывается, вы знаете уже так мало!</a:t>
            </a:r>
          </a:p>
          <a:p>
            <a:endParaRPr lang="ru-RU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Схема образования </a:t>
            </a:r>
            <a:br>
              <a:rPr lang="ru-RU" smtClean="0"/>
            </a:br>
            <a:r>
              <a:rPr lang="en-US" smtClean="0"/>
              <a:t>sp</a:t>
            </a:r>
            <a:r>
              <a:rPr lang="ru-RU" smtClean="0"/>
              <a:t>-гибридных   орбиталей.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435975" cy="4559300"/>
          </a:xfrm>
        </p:spPr>
        <p:txBody>
          <a:bodyPr/>
          <a:lstStyle/>
          <a:p>
            <a:pPr>
              <a:defRPr/>
            </a:pPr>
            <a:r>
              <a:rPr lang="ru-RU" smtClean="0"/>
              <a:t>В гибридизации участвуют орбитали одного </a:t>
            </a:r>
            <a:r>
              <a:rPr lang="en-US" smtClean="0"/>
              <a:t>s</a:t>
            </a:r>
            <a:r>
              <a:rPr lang="ru-RU" smtClean="0"/>
              <a:t> и трех  </a:t>
            </a:r>
            <a:r>
              <a:rPr lang="en-US" smtClean="0"/>
              <a:t>p</a:t>
            </a:r>
            <a:r>
              <a:rPr lang="ru-RU" smtClean="0"/>
              <a:t>-электронов:</a:t>
            </a:r>
          </a:p>
          <a:p>
            <a:pPr>
              <a:defRPr/>
            </a:pPr>
            <a:endParaRPr lang="ru-RU" smtClean="0"/>
          </a:p>
        </p:txBody>
      </p:sp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1857375" y="3786188"/>
          <a:ext cx="1366838" cy="592137"/>
        </p:xfrm>
        <a:graphic>
          <a:graphicData uri="http://schemas.openxmlformats.org/presentationml/2006/ole">
            <p:oleObj spid="_x0000_s1026" name="CS ChemDraw Drawing" r:id="rId3" imgW="1158120" imgH="383400" progId="">
              <p:embed/>
            </p:oleObj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42938" y="5143500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</a:t>
            </a:r>
            <a:endParaRPr lang="ru-RU" sz="24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42938" y="3786188"/>
          <a:ext cx="542925" cy="542925"/>
        </p:xfrm>
        <a:graphic>
          <a:graphicData uri="http://schemas.openxmlformats.org/presentationml/2006/ole">
            <p:oleObj spid="_x0000_s1027" name="CS ChemDraw Drawing" r:id="rId4" imgW="543240" imgH="543240" progId="">
              <p:embed/>
            </p:oleObj>
          </a:graphicData>
        </a:graphic>
      </p:graphicFrame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071688" y="5000625"/>
            <a:ext cx="623887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400">
                <a:solidFill>
                  <a:srgbClr val="FF0000"/>
                </a:solidFill>
                <a:latin typeface="Tahoma" pitchFamily="34" charset="0"/>
              </a:rPr>
              <a:t> p</a:t>
            </a:r>
            <a:endParaRPr lang="ru-RU" sz="2400">
              <a:solidFill>
                <a:srgbClr val="FF0000"/>
              </a:solidFill>
              <a:latin typeface="Tahoma" pitchFamily="34" charset="0"/>
            </a:endParaRPr>
          </a:p>
        </p:txBody>
      </p:sp>
      <p:graphicFrame>
        <p:nvGraphicFramePr>
          <p:cNvPr id="8" name="Object 20"/>
          <p:cNvGraphicFramePr>
            <a:graphicFrameLocks noChangeAspect="1"/>
          </p:cNvGraphicFramePr>
          <p:nvPr/>
        </p:nvGraphicFramePr>
        <p:xfrm>
          <a:off x="1928813" y="3071813"/>
          <a:ext cx="1366837" cy="698500"/>
        </p:xfrm>
        <a:graphic>
          <a:graphicData uri="http://schemas.openxmlformats.org/presentationml/2006/ole">
            <p:oleObj spid="_x0000_s1028" name="CS ChemDraw Drawing" r:id="rId5" imgW="1158120" imgH="383400" progId="">
              <p:embed/>
            </p:oleObj>
          </a:graphicData>
        </a:graphic>
      </p:graphicFrame>
      <p:graphicFrame>
        <p:nvGraphicFramePr>
          <p:cNvPr id="9" name="Object 21"/>
          <p:cNvGraphicFramePr>
            <a:graphicFrameLocks noChangeAspect="1"/>
          </p:cNvGraphicFramePr>
          <p:nvPr/>
        </p:nvGraphicFramePr>
        <p:xfrm>
          <a:off x="1785938" y="4357688"/>
          <a:ext cx="1366837" cy="698500"/>
        </p:xfrm>
        <a:graphic>
          <a:graphicData uri="http://schemas.openxmlformats.org/presentationml/2006/ole">
            <p:oleObj spid="_x0000_s1029" name="CS ChemDraw Drawing" r:id="rId6" imgW="1158120" imgH="383400" progId="">
              <p:embed/>
            </p:oleObj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>
            <a:off x="3429000" y="4000500"/>
            <a:ext cx="85725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Плюс 10"/>
          <p:cNvSpPr/>
          <p:nvPr/>
        </p:nvSpPr>
        <p:spPr>
          <a:xfrm>
            <a:off x="1357313" y="3786188"/>
            <a:ext cx="357187" cy="428625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12" name="Picture 21" descr="C:\Documents and Settings\123\Рабочий стол\anim4_3_12a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032625" y="3214688"/>
            <a:ext cx="2111375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9" descr="C:\Documents and Settings\123\Рабочий стол\dfyi.gif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572000" y="2786063"/>
            <a:ext cx="2428875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428625" y="2143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Гомологический ряд алканов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285875" y="1928813"/>
            <a:ext cx="6670675" cy="4500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smtClean="0"/>
              <a:t>                          Мет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  <a:endParaRPr lang="ru-RU" sz="2400" smtClean="0"/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Эт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  <a:r>
              <a:rPr lang="en-US" sz="2400" smtClean="0"/>
              <a:t>  </a:t>
            </a:r>
            <a:endParaRPr lang="ru-RU" sz="2400" smtClean="0"/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Проп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Бут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Пент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Гекс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Гепт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Окт</a:t>
            </a:r>
            <a:r>
              <a:rPr lang="ru-RU" sz="2400" smtClean="0">
                <a:solidFill>
                  <a:srgbClr val="FF5050"/>
                </a:solidFill>
              </a:rPr>
              <a:t>ан    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Нон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  <a:r>
              <a:rPr lang="ru-RU" sz="2400" smtClean="0"/>
              <a:t> </a:t>
            </a:r>
          </a:p>
          <a:p>
            <a:pPr lvl="4" eaLnBrk="1" hangingPunct="1">
              <a:buFont typeface="Wingdings" pitchFamily="2" charset="2"/>
              <a:buNone/>
              <a:defRPr/>
            </a:pPr>
            <a:r>
              <a:rPr lang="ru-RU" sz="2400" smtClean="0"/>
              <a:t>  Дек</a:t>
            </a:r>
            <a:r>
              <a:rPr lang="ru-RU" sz="2400" smtClean="0">
                <a:solidFill>
                  <a:srgbClr val="FF5050"/>
                </a:solidFill>
              </a:rPr>
              <a:t>ан</a:t>
            </a:r>
            <a:endParaRPr lang="ru-RU" sz="24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smtClean="0"/>
              <a:t>                   </a:t>
            </a:r>
            <a:endParaRPr lang="ru-RU" sz="2400" smtClean="0">
              <a:solidFill>
                <a:srgbClr val="FF5050"/>
              </a:solidFill>
            </a:endParaRPr>
          </a:p>
        </p:txBody>
      </p:sp>
      <p:sp>
        <p:nvSpPr>
          <p:cNvPr id="35847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643438" y="1857375"/>
            <a:ext cx="4038600" cy="4500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  </a:t>
            </a:r>
            <a:r>
              <a:rPr lang="en-US" sz="2400" dirty="0" smtClean="0"/>
              <a:t>CH</a:t>
            </a:r>
            <a:r>
              <a:rPr lang="ru-RU" sz="2400" baseline="-25000" dirty="0" smtClean="0"/>
              <a:t>4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  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6         </a:t>
            </a:r>
            <a:endParaRPr lang="en-US" sz="2400" baseline="-25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	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8</a:t>
            </a:r>
            <a:endParaRPr lang="en-US" sz="2400" baseline="-25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	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10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	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12</a:t>
            </a:r>
            <a:endParaRPr lang="en-US" sz="2400" baseline="-250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     C</a:t>
            </a:r>
            <a:r>
              <a:rPr lang="en-US" sz="2400" baseline="-25000" dirty="0" smtClean="0"/>
              <a:t>6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</a:t>
            </a:r>
            <a:r>
              <a:rPr lang="en-US" sz="2400" baseline="-25000" dirty="0" smtClean="0"/>
              <a:t>4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baseline="-25000" dirty="0" smtClean="0"/>
              <a:t>        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7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</a:t>
            </a:r>
            <a:r>
              <a:rPr lang="en-US" sz="2400" baseline="-25000" dirty="0" smtClean="0"/>
              <a:t>6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     C</a:t>
            </a:r>
            <a:r>
              <a:rPr lang="en-US" sz="2400" baseline="-25000" dirty="0" smtClean="0"/>
              <a:t>8</a:t>
            </a:r>
            <a:r>
              <a:rPr lang="en-US" sz="2400" dirty="0" smtClean="0"/>
              <a:t>H</a:t>
            </a:r>
            <a:r>
              <a:rPr lang="ru-RU" sz="2400" baseline="-25000" dirty="0" smtClean="0"/>
              <a:t>1</a:t>
            </a:r>
            <a:r>
              <a:rPr lang="en-US" sz="2400" baseline="-25000" dirty="0" smtClean="0"/>
              <a:t>8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     C</a:t>
            </a:r>
            <a:r>
              <a:rPr lang="en-US" sz="2400" baseline="-25000" dirty="0" smtClean="0"/>
              <a:t>9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     C</a:t>
            </a:r>
            <a:r>
              <a:rPr lang="en-US" sz="2400" baseline="-25000" dirty="0" smtClean="0"/>
              <a:t>10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ru-RU" sz="2400" baseline="-25000" dirty="0" smtClean="0"/>
              <a:t>2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 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358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358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358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"/>
                                        <p:tgtEl>
                                          <p:spTgt spid="358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00" fill="hold"/>
                                        <p:tgtEl>
                                          <p:spTgt spid="358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fill="hold"/>
                                        <p:tgtEl>
                                          <p:spTgt spid="358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58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8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8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58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58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"/>
                                        <p:tgtEl>
                                          <p:spTgt spid="358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400" fill="hold"/>
                                        <p:tgtEl>
                                          <p:spTgt spid="358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00" fill="hold"/>
                                        <p:tgtEl>
                                          <p:spTgt spid="358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Радикалы - заместители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357313"/>
            <a:ext cx="8229600" cy="48164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smtClean="0"/>
              <a:t>        Правила номенклатуры  </a:t>
            </a:r>
            <a:r>
              <a:rPr lang="ru-RU" sz="2400" smtClean="0">
                <a:solidFill>
                  <a:srgbClr val="FF0000"/>
                </a:solidFill>
              </a:rPr>
              <a:t>ИЮПАК</a:t>
            </a:r>
            <a:r>
              <a:rPr lang="ru-RU" sz="2400" smtClean="0"/>
              <a:t> по принципу замещения, где заместители – радикалы.  Их названия  формируются заменой суффикса  -ан  на –ил   в названии  соответствующего  алкана. </a:t>
            </a:r>
          </a:p>
          <a:p>
            <a:pPr eaLnBrk="1" hangingPunct="1">
              <a:defRPr/>
            </a:pPr>
            <a:r>
              <a:rPr lang="ru-RU" sz="2000" smtClean="0">
                <a:latin typeface="Arial" charset="0"/>
              </a:rPr>
              <a:t>Общая формула: </a:t>
            </a:r>
            <a:r>
              <a:rPr lang="ru-RU" sz="2000" b="1" smtClean="0">
                <a:solidFill>
                  <a:srgbClr val="FF0000"/>
                </a:solidFill>
                <a:latin typeface="Arial" charset="0"/>
              </a:rPr>
              <a:t>С</a:t>
            </a:r>
            <a:r>
              <a:rPr lang="en-US" sz="2000" b="1" baseline="-25000" smtClean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ru-RU" sz="2000" b="1" smtClean="0">
                <a:solidFill>
                  <a:srgbClr val="FF0000"/>
                </a:solidFill>
                <a:latin typeface="Arial" charset="0"/>
              </a:rPr>
              <a:t>Н</a:t>
            </a:r>
            <a:r>
              <a:rPr lang="en-US" sz="2000" b="1" baseline="-25000" smtClean="0">
                <a:solidFill>
                  <a:srgbClr val="FF0000"/>
                </a:solidFill>
                <a:latin typeface="Arial" charset="0"/>
              </a:rPr>
              <a:t>2n</a:t>
            </a:r>
            <a:r>
              <a:rPr lang="ru-RU" sz="2000" b="1" baseline="-25000" smtClean="0">
                <a:solidFill>
                  <a:srgbClr val="FF0000"/>
                </a:solidFill>
                <a:latin typeface="Arial" charset="0"/>
              </a:rPr>
              <a:t> +2</a:t>
            </a:r>
            <a:r>
              <a:rPr lang="ru-RU" sz="2000" smtClean="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CH</a:t>
            </a:r>
            <a:r>
              <a:rPr lang="ru-RU" sz="2000" b="1" baseline="-25000" smtClean="0">
                <a:solidFill>
                  <a:srgbClr val="D9D9D9"/>
                </a:solidFill>
              </a:rPr>
              <a:t>4  </a:t>
            </a:r>
            <a:r>
              <a:rPr lang="ru-RU" sz="2000" b="1" smtClean="0">
                <a:solidFill>
                  <a:srgbClr val="D9D9D9"/>
                </a:solidFill>
              </a:rPr>
              <a:t>- </a:t>
            </a:r>
            <a:r>
              <a:rPr lang="ru-RU" sz="2000" b="1" smtClean="0">
                <a:solidFill>
                  <a:srgbClr val="FF0000"/>
                </a:solidFill>
              </a:rPr>
              <a:t>метан </a:t>
            </a:r>
            <a:r>
              <a:rPr lang="ru-RU" sz="2000" b="1" smtClean="0">
                <a:solidFill>
                  <a:srgbClr val="D9D9D9"/>
                </a:solidFill>
              </a:rPr>
              <a:t> </a:t>
            </a:r>
            <a:r>
              <a:rPr lang="en-US" sz="2000" b="1" smtClean="0">
                <a:solidFill>
                  <a:srgbClr val="D9D9D9"/>
                </a:solidFill>
              </a:rPr>
              <a:t>  </a:t>
            </a:r>
            <a:r>
              <a:rPr lang="ru-RU" sz="2000" b="1" smtClean="0">
                <a:solidFill>
                  <a:srgbClr val="D9D9D9"/>
                </a:solidFill>
              </a:rPr>
              <a:t>-----</a:t>
            </a:r>
            <a:r>
              <a:rPr lang="en-US" sz="2000" b="1" smtClean="0">
                <a:solidFill>
                  <a:srgbClr val="D9D9D9"/>
                </a:solidFill>
              </a:rPr>
              <a:t>     </a:t>
            </a:r>
            <a:r>
              <a:rPr lang="ru-RU" sz="2000" b="1" smtClean="0">
                <a:solidFill>
                  <a:srgbClr val="D9D9D9"/>
                </a:solidFill>
              </a:rPr>
              <a:t> </a:t>
            </a:r>
            <a:r>
              <a:rPr lang="en-US" sz="2000" b="1" smtClean="0">
                <a:solidFill>
                  <a:srgbClr val="D9D9D9"/>
                </a:solidFill>
              </a:rPr>
              <a:t>CH</a:t>
            </a:r>
            <a:r>
              <a:rPr lang="ru-RU" sz="2000" b="1" baseline="-25000" smtClean="0">
                <a:solidFill>
                  <a:srgbClr val="D9D9D9"/>
                </a:solidFill>
              </a:rPr>
              <a:t>3  </a:t>
            </a:r>
            <a:r>
              <a:rPr lang="ru-RU" sz="2000" b="1" smtClean="0">
                <a:solidFill>
                  <a:srgbClr val="D9D9D9"/>
                </a:solidFill>
              </a:rPr>
              <a:t>- мет</a:t>
            </a:r>
            <a:r>
              <a:rPr lang="ru-RU" sz="2000" b="1" smtClean="0">
                <a:solidFill>
                  <a:srgbClr val="FF0000"/>
                </a:solidFill>
              </a:rPr>
              <a:t>ил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2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6  </a:t>
            </a:r>
            <a:r>
              <a:rPr lang="ru-RU" sz="2000" b="1" smtClean="0">
                <a:solidFill>
                  <a:srgbClr val="D9D9D9"/>
                </a:solidFill>
              </a:rPr>
              <a:t>- </a:t>
            </a:r>
            <a:r>
              <a:rPr lang="ru-RU" sz="2000" b="1" smtClean="0">
                <a:solidFill>
                  <a:srgbClr val="FF0000"/>
                </a:solidFill>
              </a:rPr>
              <a:t>этан </a:t>
            </a:r>
            <a:r>
              <a:rPr lang="ru-RU" sz="2000" b="1" smtClean="0">
                <a:solidFill>
                  <a:srgbClr val="D9D9D9"/>
                </a:solidFill>
              </a:rPr>
              <a:t>---------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2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5  </a:t>
            </a:r>
            <a:r>
              <a:rPr lang="ru-RU" sz="2000" b="1" smtClean="0">
                <a:solidFill>
                  <a:srgbClr val="D9D9D9"/>
                </a:solidFill>
              </a:rPr>
              <a:t>- эт</a:t>
            </a:r>
            <a:r>
              <a:rPr lang="ru-RU" sz="2000" b="1" smtClean="0">
                <a:solidFill>
                  <a:srgbClr val="FF0000"/>
                </a:solidFill>
              </a:rPr>
              <a:t>ил</a:t>
            </a:r>
            <a:r>
              <a:rPr lang="ru-RU" sz="2000" b="1" smtClean="0">
                <a:solidFill>
                  <a:srgbClr val="D9D9D9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3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8</a:t>
            </a:r>
            <a:r>
              <a:rPr lang="ru-RU" sz="2000" b="1" smtClean="0">
                <a:solidFill>
                  <a:srgbClr val="D9D9D9"/>
                </a:solidFill>
              </a:rPr>
              <a:t> – </a:t>
            </a:r>
            <a:r>
              <a:rPr lang="ru-RU" sz="2000" b="1" smtClean="0">
                <a:solidFill>
                  <a:srgbClr val="FF0000"/>
                </a:solidFill>
              </a:rPr>
              <a:t>пропан </a:t>
            </a:r>
            <a:r>
              <a:rPr lang="ru-RU" sz="2000" b="1" smtClean="0">
                <a:solidFill>
                  <a:srgbClr val="D9D9D9"/>
                </a:solidFill>
              </a:rPr>
              <a:t>------   </a:t>
            </a:r>
            <a:r>
              <a:rPr lang="en-US" sz="2000" b="1" smtClean="0">
                <a:solidFill>
                  <a:srgbClr val="D9D9D9"/>
                </a:solidFill>
              </a:rPr>
              <a:t> C</a:t>
            </a:r>
            <a:r>
              <a:rPr lang="ru-RU" sz="2000" b="1" baseline="-25000" smtClean="0">
                <a:solidFill>
                  <a:srgbClr val="D9D9D9"/>
                </a:solidFill>
              </a:rPr>
              <a:t>3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7</a:t>
            </a:r>
            <a:r>
              <a:rPr lang="ru-RU" sz="2000" b="1" smtClean="0">
                <a:solidFill>
                  <a:srgbClr val="D9D9D9"/>
                </a:solidFill>
              </a:rPr>
              <a:t> - проп</a:t>
            </a:r>
            <a:r>
              <a:rPr lang="ru-RU" sz="2000" b="1" smtClean="0">
                <a:solidFill>
                  <a:srgbClr val="FF0000"/>
                </a:solidFill>
              </a:rPr>
              <a:t>ил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4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10</a:t>
            </a:r>
            <a:r>
              <a:rPr lang="ru-RU" sz="2000" b="1" smtClean="0">
                <a:solidFill>
                  <a:srgbClr val="D9D9D9"/>
                </a:solidFill>
              </a:rPr>
              <a:t> – </a:t>
            </a:r>
            <a:r>
              <a:rPr lang="ru-RU" sz="2000" b="1" smtClean="0">
                <a:solidFill>
                  <a:srgbClr val="FF0000"/>
                </a:solidFill>
              </a:rPr>
              <a:t>бутан</a:t>
            </a:r>
            <a:r>
              <a:rPr lang="ru-RU" sz="2000" b="1" smtClean="0">
                <a:solidFill>
                  <a:srgbClr val="D9D9D9"/>
                </a:solidFill>
              </a:rPr>
              <a:t>  --------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4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9</a:t>
            </a:r>
            <a:r>
              <a:rPr lang="ru-RU" sz="2000" b="1" smtClean="0">
                <a:solidFill>
                  <a:srgbClr val="D9D9D9"/>
                </a:solidFill>
              </a:rPr>
              <a:t> – бут</a:t>
            </a:r>
            <a:r>
              <a:rPr lang="ru-RU" sz="2000" b="1" smtClean="0">
                <a:solidFill>
                  <a:srgbClr val="FF0000"/>
                </a:solidFill>
              </a:rPr>
              <a:t>ил</a:t>
            </a:r>
            <a:r>
              <a:rPr lang="ru-RU" sz="2000" b="1" smtClean="0">
                <a:solidFill>
                  <a:srgbClr val="D9D9D9"/>
                </a:solidFill>
              </a:rPr>
              <a:t>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5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12</a:t>
            </a:r>
            <a:r>
              <a:rPr lang="ru-RU" sz="2000" b="1" smtClean="0">
                <a:solidFill>
                  <a:srgbClr val="D9D9D9"/>
                </a:solidFill>
              </a:rPr>
              <a:t> – </a:t>
            </a:r>
            <a:r>
              <a:rPr lang="ru-RU" sz="2000" b="1" smtClean="0">
                <a:solidFill>
                  <a:srgbClr val="FF0000"/>
                </a:solidFill>
              </a:rPr>
              <a:t>пентан</a:t>
            </a:r>
            <a:r>
              <a:rPr lang="ru-RU" sz="2000" b="1" smtClean="0">
                <a:solidFill>
                  <a:srgbClr val="D9D9D9"/>
                </a:solidFill>
              </a:rPr>
              <a:t> ------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5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11</a:t>
            </a:r>
            <a:r>
              <a:rPr lang="ru-RU" sz="2000" b="1" smtClean="0">
                <a:solidFill>
                  <a:srgbClr val="D9D9D9"/>
                </a:solidFill>
              </a:rPr>
              <a:t> – ам</a:t>
            </a:r>
            <a:r>
              <a:rPr lang="ru-RU" sz="2000" b="1" smtClean="0">
                <a:solidFill>
                  <a:srgbClr val="FF0000"/>
                </a:solidFill>
              </a:rPr>
              <a:t>ил</a:t>
            </a:r>
            <a:r>
              <a:rPr lang="ru-RU" sz="2000" b="1" smtClean="0">
                <a:solidFill>
                  <a:srgbClr val="D9D9D9"/>
                </a:solidFill>
              </a:rPr>
              <a:t>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6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14</a:t>
            </a:r>
            <a:r>
              <a:rPr lang="ru-RU" sz="2000" b="1" smtClean="0">
                <a:solidFill>
                  <a:srgbClr val="D9D9D9"/>
                </a:solidFill>
              </a:rPr>
              <a:t> – </a:t>
            </a:r>
            <a:r>
              <a:rPr lang="ru-RU" sz="2000" b="1" smtClean="0">
                <a:solidFill>
                  <a:srgbClr val="FF0000"/>
                </a:solidFill>
              </a:rPr>
              <a:t>гексан </a:t>
            </a:r>
            <a:r>
              <a:rPr lang="ru-RU" sz="2000" b="1" smtClean="0">
                <a:solidFill>
                  <a:srgbClr val="D9D9D9"/>
                </a:solidFill>
              </a:rPr>
              <a:t> -------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6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13</a:t>
            </a:r>
            <a:r>
              <a:rPr lang="ru-RU" sz="2000" b="1" smtClean="0">
                <a:solidFill>
                  <a:srgbClr val="D9D9D9"/>
                </a:solidFill>
              </a:rPr>
              <a:t> – гекс</a:t>
            </a:r>
            <a:r>
              <a:rPr lang="ru-RU" sz="2000" b="1" smtClean="0">
                <a:solidFill>
                  <a:srgbClr val="FF0000"/>
                </a:solidFill>
              </a:rPr>
              <a:t>ил </a:t>
            </a:r>
            <a:r>
              <a:rPr lang="ru-RU" sz="2000" b="1" smtClean="0">
                <a:solidFill>
                  <a:srgbClr val="D9D9D9"/>
                </a:solidFill>
              </a:rPr>
              <a:t>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7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16</a:t>
            </a:r>
            <a:r>
              <a:rPr lang="ru-RU" sz="2000" b="1" smtClean="0">
                <a:solidFill>
                  <a:srgbClr val="D9D9D9"/>
                </a:solidFill>
              </a:rPr>
              <a:t>- </a:t>
            </a:r>
            <a:r>
              <a:rPr lang="ru-RU" sz="2000" b="1" smtClean="0">
                <a:solidFill>
                  <a:srgbClr val="FF0000"/>
                </a:solidFill>
              </a:rPr>
              <a:t>гептан</a:t>
            </a:r>
            <a:r>
              <a:rPr lang="ru-RU" sz="2000" b="1" smtClean="0">
                <a:solidFill>
                  <a:srgbClr val="D9D9D9"/>
                </a:solidFill>
              </a:rPr>
              <a:t> ---------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7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15</a:t>
            </a:r>
            <a:r>
              <a:rPr lang="ru-RU" sz="2000" b="1" smtClean="0">
                <a:solidFill>
                  <a:srgbClr val="D9D9D9"/>
                </a:solidFill>
              </a:rPr>
              <a:t>- гепт</a:t>
            </a:r>
            <a:r>
              <a:rPr lang="ru-RU" sz="2000" b="1" smtClean="0">
                <a:solidFill>
                  <a:srgbClr val="FF0000"/>
                </a:solidFill>
              </a:rPr>
              <a:t>ил</a:t>
            </a:r>
            <a:r>
              <a:rPr lang="ru-RU" sz="2000" b="1" smtClean="0">
                <a:solidFill>
                  <a:srgbClr val="D9D9D9"/>
                </a:solidFill>
              </a:rPr>
              <a:t>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D9D9D9"/>
                </a:solidFill>
              </a:rPr>
              <a:t>                                  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8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18</a:t>
            </a:r>
            <a:r>
              <a:rPr lang="ru-RU" sz="2000" b="1" smtClean="0">
                <a:solidFill>
                  <a:srgbClr val="D9D9D9"/>
                </a:solidFill>
              </a:rPr>
              <a:t> –</a:t>
            </a:r>
            <a:r>
              <a:rPr lang="ru-RU" sz="2000" b="1" smtClean="0">
                <a:solidFill>
                  <a:srgbClr val="FF0000"/>
                </a:solidFill>
              </a:rPr>
              <a:t>октан </a:t>
            </a:r>
            <a:r>
              <a:rPr lang="ru-RU" sz="2000" b="1" smtClean="0">
                <a:solidFill>
                  <a:srgbClr val="D9D9D9"/>
                </a:solidFill>
              </a:rPr>
              <a:t> -------    </a:t>
            </a:r>
            <a:r>
              <a:rPr lang="en-US" sz="2000" b="1" smtClean="0">
                <a:solidFill>
                  <a:srgbClr val="D9D9D9"/>
                </a:solidFill>
              </a:rPr>
              <a:t>C</a:t>
            </a:r>
            <a:r>
              <a:rPr lang="ru-RU" sz="2000" b="1" baseline="-25000" smtClean="0">
                <a:solidFill>
                  <a:srgbClr val="D9D9D9"/>
                </a:solidFill>
              </a:rPr>
              <a:t>8</a:t>
            </a:r>
            <a:r>
              <a:rPr lang="en-US" sz="2000" b="1" smtClean="0">
                <a:solidFill>
                  <a:srgbClr val="D9D9D9"/>
                </a:solidFill>
              </a:rPr>
              <a:t>H</a:t>
            </a:r>
            <a:r>
              <a:rPr lang="ru-RU" sz="2000" b="1" baseline="-25000" smtClean="0">
                <a:solidFill>
                  <a:srgbClr val="D9D9D9"/>
                </a:solidFill>
              </a:rPr>
              <a:t>17</a:t>
            </a:r>
            <a:r>
              <a:rPr lang="ru-RU" sz="2000" b="1" smtClean="0">
                <a:solidFill>
                  <a:srgbClr val="D9D9D9"/>
                </a:solidFill>
              </a:rPr>
              <a:t> –окт</a:t>
            </a:r>
            <a:r>
              <a:rPr lang="ru-RU" sz="2000" b="1" smtClean="0">
                <a:solidFill>
                  <a:srgbClr val="FF0000"/>
                </a:solidFill>
              </a:rPr>
              <a:t>ил </a:t>
            </a:r>
            <a:r>
              <a:rPr lang="ru-RU" sz="2000" b="1" smtClean="0">
                <a:solidFill>
                  <a:srgbClr val="D9D9D9"/>
                </a:solidFill>
              </a:rPr>
              <a:t>                                    </a:t>
            </a:r>
          </a:p>
          <a:p>
            <a:pPr eaLnBrk="1" hangingPunct="1">
              <a:defRPr/>
            </a:pPr>
            <a:endParaRPr lang="ru-RU" sz="2000" smtClean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Понятие об алканах.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49500"/>
            <a:ext cx="8229600" cy="1584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 b="1" smtClean="0">
                <a:solidFill>
                  <a:srgbClr val="FF0000"/>
                </a:solidFill>
              </a:rPr>
              <a:t>     Алканы</a:t>
            </a:r>
            <a:r>
              <a:rPr lang="ru-RU" sz="4000" smtClean="0"/>
              <a:t> – углеводороды, содержащие в молекуле одинарные связи между атомами углерода, а качественный и количественный состав выражается общей формулой: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 b="1" smtClean="0">
                <a:solidFill>
                  <a:srgbClr val="FF0000"/>
                </a:solidFill>
              </a:rPr>
              <a:t>                 С</a:t>
            </a:r>
            <a:r>
              <a:rPr lang="en-US" sz="4000" b="1" baseline="-25000" smtClean="0">
                <a:solidFill>
                  <a:srgbClr val="FF0000"/>
                </a:solidFill>
              </a:rPr>
              <a:t>n</a:t>
            </a:r>
            <a:r>
              <a:rPr lang="ru-RU" sz="4000" b="1" smtClean="0">
                <a:solidFill>
                  <a:srgbClr val="FF0000"/>
                </a:solidFill>
              </a:rPr>
              <a:t>Н</a:t>
            </a:r>
            <a:r>
              <a:rPr lang="en-US" sz="4000" b="1" baseline="-25000" smtClean="0">
                <a:solidFill>
                  <a:srgbClr val="FF0000"/>
                </a:solidFill>
              </a:rPr>
              <a:t>2n</a:t>
            </a:r>
            <a:r>
              <a:rPr lang="ru-RU" sz="4000" b="1" baseline="-25000" smtClean="0">
                <a:solidFill>
                  <a:srgbClr val="FF0000"/>
                </a:solidFill>
              </a:rPr>
              <a:t>+2</a:t>
            </a:r>
            <a:r>
              <a:rPr lang="ru-RU" sz="4000" b="1" smtClean="0">
                <a:solidFill>
                  <a:srgbClr val="FF0000"/>
                </a:solidFill>
              </a:rPr>
              <a:t> где </a:t>
            </a:r>
            <a:r>
              <a:rPr lang="en-US" sz="4000" b="1" smtClean="0">
                <a:solidFill>
                  <a:srgbClr val="FF0000"/>
                </a:solidFill>
              </a:rPr>
              <a:t>n </a:t>
            </a:r>
            <a:r>
              <a:rPr lang="en-US" sz="4000" b="1" smtClean="0">
                <a:solidFill>
                  <a:srgbClr val="FF0000"/>
                </a:solidFill>
                <a:cs typeface="Arial" charset="0"/>
              </a:rPr>
              <a:t>≥ </a:t>
            </a:r>
            <a:r>
              <a:rPr lang="ru-RU" sz="4000" b="1" smtClean="0">
                <a:solidFill>
                  <a:srgbClr val="FF0000"/>
                </a:solidFill>
              </a:rPr>
              <a:t>1</a:t>
            </a:r>
            <a:r>
              <a:rPr lang="en-US" sz="4000" smtClean="0">
                <a:solidFill>
                  <a:srgbClr val="FF0000"/>
                </a:solidFill>
              </a:rPr>
              <a:t>.</a:t>
            </a:r>
            <a:endParaRPr lang="ru-RU" sz="40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smtClean="0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68313" y="4149725"/>
            <a:ext cx="8135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sz="2400">
              <a:latin typeface="Arial" charset="0"/>
            </a:endParaRPr>
          </a:p>
          <a:p>
            <a:endParaRPr lang="ru-RU" sz="2400"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317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Характеристика одинарной связи (С ─ </a:t>
            </a:r>
            <a:r>
              <a:rPr lang="ru-RU" sz="4000" smtClean="0">
                <a:cs typeface="Arial" charset="0"/>
              </a:rPr>
              <a:t>С)</a:t>
            </a:r>
            <a:r>
              <a:rPr lang="ru-RU" sz="4000" smtClean="0"/>
              <a:t> в н – алканах. </a:t>
            </a:r>
            <a:endParaRPr lang="ru-RU" sz="4000" smtClean="0">
              <a:cs typeface="Arial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214438" y="2000250"/>
            <a:ext cx="7500937" cy="382428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Вид гибридизации атома С – </a:t>
            </a:r>
            <a:endParaRPr lang="ru-RU" smtClean="0">
              <a:solidFill>
                <a:srgbClr val="CC00FF"/>
              </a:solidFill>
            </a:endParaRPr>
          </a:p>
          <a:p>
            <a:pPr eaLnBrk="1" hangingPunct="1">
              <a:defRPr/>
            </a:pPr>
            <a:r>
              <a:rPr lang="ru-RU" smtClean="0"/>
              <a:t>Валентный угол в атоме С– </a:t>
            </a:r>
            <a:endParaRPr lang="ru-RU" smtClean="0">
              <a:solidFill>
                <a:srgbClr val="CC00FF"/>
              </a:solidFill>
              <a:cs typeface="Arial" charset="0"/>
            </a:endParaRPr>
          </a:p>
          <a:p>
            <a:pPr eaLnBrk="1" hangingPunct="1">
              <a:defRPr/>
            </a:pPr>
            <a:r>
              <a:rPr lang="ru-RU" smtClean="0">
                <a:cs typeface="Arial" charset="0"/>
              </a:rPr>
              <a:t>Длина связи С </a:t>
            </a:r>
            <a:r>
              <a:rPr lang="ru-RU" smtClean="0">
                <a:latin typeface="Arial" charset="0"/>
                <a:cs typeface="Arial" charset="0"/>
              </a:rPr>
              <a:t>─</a:t>
            </a:r>
            <a:r>
              <a:rPr lang="ru-RU" smtClean="0">
                <a:cs typeface="Arial" charset="0"/>
              </a:rPr>
              <a:t> С – </a:t>
            </a:r>
            <a:endParaRPr lang="en-US" smtClean="0">
              <a:solidFill>
                <a:srgbClr val="CC00FF"/>
              </a:solidFill>
              <a:cs typeface="Arial" charset="0"/>
            </a:endParaRPr>
          </a:p>
          <a:p>
            <a:pPr eaLnBrk="1" hangingPunct="1">
              <a:defRPr/>
            </a:pPr>
            <a:r>
              <a:rPr lang="ru-RU" smtClean="0"/>
              <a:t>Строение </a:t>
            </a:r>
            <a:r>
              <a:rPr lang="ru-RU" smtClean="0">
                <a:cs typeface="Arial" charset="0"/>
              </a:rPr>
              <a:t>─</a:t>
            </a:r>
            <a:endParaRPr lang="ru-RU" smtClean="0">
              <a:solidFill>
                <a:srgbClr val="CC00FF"/>
              </a:solidFill>
              <a:cs typeface="Arial" charset="0"/>
            </a:endParaRPr>
          </a:p>
          <a:p>
            <a:pPr eaLnBrk="1" hangingPunct="1">
              <a:defRPr/>
            </a:pPr>
            <a:r>
              <a:rPr lang="ru-RU" smtClean="0"/>
              <a:t>Вид связи – </a:t>
            </a:r>
            <a:endParaRPr lang="ru-RU" smtClean="0">
              <a:solidFill>
                <a:srgbClr val="CC00FF"/>
              </a:solidFill>
            </a:endParaRPr>
          </a:p>
          <a:p>
            <a:pPr eaLnBrk="1" hangingPunct="1">
              <a:defRPr/>
            </a:pPr>
            <a:r>
              <a:rPr lang="ru-RU" smtClean="0"/>
              <a:t>По типу – </a:t>
            </a:r>
            <a:endParaRPr lang="el-GR" smtClean="0">
              <a:solidFill>
                <a:srgbClr val="CC00FF"/>
              </a:solidFill>
              <a:cs typeface="Arial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572250" y="2000250"/>
            <a:ext cx="1000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Arial" charset="0"/>
              </a:rPr>
              <a:t>sp</a:t>
            </a:r>
            <a:r>
              <a:rPr lang="ru-RU" sz="4000" baseline="30000">
                <a:solidFill>
                  <a:srgbClr val="FF0000"/>
                </a:solidFill>
                <a:latin typeface="Arial" charset="0"/>
              </a:rPr>
              <a:t>³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357938" y="2571750"/>
            <a:ext cx="200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Arial" charset="0"/>
              </a:rPr>
              <a:t>109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º</a:t>
            </a:r>
            <a:r>
              <a:rPr lang="ru-RU" sz="3200">
                <a:solidFill>
                  <a:srgbClr val="FF0000"/>
                </a:solidFill>
                <a:latin typeface="Arial" charset="0"/>
              </a:rPr>
              <a:t> 28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5286375" y="3143250"/>
            <a:ext cx="2643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Arial" charset="0"/>
              </a:rPr>
              <a:t>0,154 нм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3786188" y="3643313"/>
            <a:ext cx="2047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Arial" charset="0"/>
              </a:rPr>
              <a:t>Линейное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786188" y="4286250"/>
            <a:ext cx="5022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Arial" charset="0"/>
              </a:rPr>
              <a:t>Ковалентная неполярная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429000" y="4857750"/>
            <a:ext cx="1857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3200">
                <a:solidFill>
                  <a:srgbClr val="FF0000"/>
                </a:solidFill>
                <a:latin typeface="Georgia" pitchFamily="18" charset="0"/>
              </a:rPr>
              <a:t>σ</a:t>
            </a:r>
            <a:r>
              <a:rPr lang="ru-RU" sz="3200">
                <a:solidFill>
                  <a:srgbClr val="FF0000"/>
                </a:solidFill>
                <a:latin typeface="Arial" charset="0"/>
              </a:rPr>
              <a:t>  связь</a:t>
            </a:r>
            <a:endParaRPr lang="ru-RU" sz="3200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B1D8FF"/>
                </a:solidFill>
              </a:rPr>
              <a:t>Изомерия алканов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8675688" cy="3886200"/>
          </a:xfrm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FF0000"/>
                </a:solidFill>
              </a:rPr>
              <a:t>Для алканов возможна  изомерия: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</a:t>
            </a:r>
            <a:endParaRPr lang="ru-RU" smtClean="0"/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/>
              <a:t>Структурная изомерия</a:t>
            </a:r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/>
              <a:t>(углеродного скелета).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</a:t>
            </a:r>
            <a:endParaRPr lang="ru-RU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5600</TotalTime>
  <Words>1563</Words>
  <Application>Microsoft Office PowerPoint</Application>
  <PresentationFormat>Экран (4:3)</PresentationFormat>
  <Paragraphs>233</Paragraphs>
  <Slides>29</Slides>
  <Notes>0</Notes>
  <HiddenSlides>2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Verdana</vt:lpstr>
      <vt:lpstr>Arial</vt:lpstr>
      <vt:lpstr>Times New Roman</vt:lpstr>
      <vt:lpstr>Wingdings</vt:lpstr>
      <vt:lpstr>Tahoma</vt:lpstr>
      <vt:lpstr>Georgia</vt:lpstr>
      <vt:lpstr>Calibri</vt:lpstr>
      <vt:lpstr>Глобус</vt:lpstr>
      <vt:lpstr>CS ChemDraw Drawing</vt:lpstr>
      <vt:lpstr>МБОУ «Самофаловская сош»  Городищенского района Волгоградской области  </vt:lpstr>
      <vt:lpstr>      ЦЕЛЬ УРОКА </vt:lpstr>
      <vt:lpstr>Сегодня на уроке</vt:lpstr>
      <vt:lpstr>Схема образования  sp-гибридных   орбиталей.</vt:lpstr>
      <vt:lpstr>Гомологический ряд алканов</vt:lpstr>
      <vt:lpstr>Радикалы - заместители</vt:lpstr>
      <vt:lpstr>Понятие об алканах.</vt:lpstr>
      <vt:lpstr>Характеристика одинарной связи (С ─ С) в н – алканах. </vt:lpstr>
      <vt:lpstr>Изомерия алканов</vt:lpstr>
      <vt:lpstr> Правила формирования названия.( на примерах) </vt:lpstr>
      <vt:lpstr>Примеры изомеров.</vt:lpstr>
      <vt:lpstr>Физические свойства алканов.</vt:lpstr>
      <vt:lpstr>Химические свойства алканов.</vt:lpstr>
      <vt:lpstr>Типы химических реакций, которые характерны для алканов.</vt:lpstr>
      <vt:lpstr>Реакции замещения.</vt:lpstr>
      <vt:lpstr>Алканы могут вступать в реакции изомеризации.</vt:lpstr>
      <vt:lpstr>Реакции разложения.</vt:lpstr>
      <vt:lpstr>Реакция разложения</vt:lpstr>
      <vt:lpstr>Получение синтез-газа. </vt:lpstr>
      <vt:lpstr> Горение алканов. </vt:lpstr>
      <vt:lpstr>Свойства метана.</vt:lpstr>
      <vt:lpstr> Внимание! Пришло сообщение! </vt:lpstr>
      <vt:lpstr> Инструкция по проведению эксперимента. </vt:lpstr>
      <vt:lpstr>Слайд 24</vt:lpstr>
      <vt:lpstr>Способ очистки воды от нефти </vt:lpstr>
      <vt:lpstr>Назовите следующие алканы.</vt:lpstr>
      <vt:lpstr>Слайд 27</vt:lpstr>
      <vt:lpstr>Решите задачу.</vt:lpstr>
      <vt:lpstr>Проверь!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Алкены.</dc:title>
  <dc:creator>3</dc:creator>
  <cp:lastModifiedBy>revaz</cp:lastModifiedBy>
  <cp:revision>322</cp:revision>
  <dcterms:created xsi:type="dcterms:W3CDTF">2003-07-28T04:27:56Z</dcterms:created>
  <dcterms:modified xsi:type="dcterms:W3CDTF">2013-04-04T18:53:20Z</dcterms:modified>
</cp:coreProperties>
</file>