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84" r:id="rId3"/>
    <p:sldId id="302" r:id="rId4"/>
    <p:sldId id="297" r:id="rId5"/>
    <p:sldId id="258" r:id="rId6"/>
    <p:sldId id="262" r:id="rId7"/>
    <p:sldId id="263" r:id="rId8"/>
    <p:sldId id="259" r:id="rId9"/>
    <p:sldId id="285" r:id="rId10"/>
    <p:sldId id="296" r:id="rId11"/>
    <p:sldId id="276" r:id="rId12"/>
    <p:sldId id="270" r:id="rId13"/>
    <p:sldId id="293" r:id="rId14"/>
    <p:sldId id="288" r:id="rId15"/>
    <p:sldId id="300" r:id="rId16"/>
    <p:sldId id="286" r:id="rId17"/>
    <p:sldId id="264" r:id="rId18"/>
    <p:sldId id="261" r:id="rId19"/>
    <p:sldId id="265" r:id="rId20"/>
    <p:sldId id="274" r:id="rId21"/>
    <p:sldId id="289" r:id="rId22"/>
    <p:sldId id="267" r:id="rId23"/>
    <p:sldId id="291" r:id="rId24"/>
    <p:sldId id="282" r:id="rId25"/>
    <p:sldId id="29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977198-88E8-4FA7-9FB9-E1B51B1F8F7E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48EAEC-2435-4F49-8241-15E9E2F01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131E-1440-4859-AD4A-6C02C1F3B84A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AA80-70CE-4166-B8A2-50486D3D8D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1DE8-E2D5-42B7-91A6-B0CF75934B0F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6F02-F36F-4818-B463-03EE109A6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D12F-5E06-445D-80E1-ECABF3B659A8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D7AF-59DD-4BA7-A67F-04471F8BD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DF9A-362B-4A31-81FB-30B5DBA20E24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D72C-3AEA-4E79-9415-B9D359B46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13CC-EBC8-4FE6-8A3B-2EF595175955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E061-F7BF-4B60-9A1A-4D68EBC589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0342-EF44-4B11-9E4B-1898465038CB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31C3-DD5E-49FA-947B-EE4F39C10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2F9E-C4B0-4B1B-AB78-38314E95CC99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3526-ED05-4956-8EAC-327B0A00B7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540E-B2D4-4213-862A-6C989A8AEDF4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42DF-6664-4F97-B62F-650A60829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D1D6-33DD-49EB-BACC-67CBA6A05C48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6C45-1932-49A8-903A-9FA63E81B2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9872-C9D2-4DD8-AC05-D9156934DDED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E62D-A0E8-47C8-8271-C9C0ACAD2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E1E9-0D7B-45C2-B8AC-5711824A8AA6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CD03-05CE-4C03-9AA1-4EBC3E803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D5C7BE-6126-4B63-ADB8-23F5EC6A54DB}" type="datetimeFigureOut">
              <a:rPr lang="ru-RU"/>
              <a:pPr>
                <a:defRPr/>
              </a:pPr>
              <a:t>06.04.2013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836F2-87E4-491C-B4D6-B053FD2E8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3\Desktop\2012-2013%20&#1091;&#1095;.&#1075;\&#1082;%2030%20&#1085;&#1086;&#1103;&#1073;&#1088;&#1103;\&#1057;&#1074;&#1072;&#1090;&#1099;%20-%20&#1047;&#1072;&#1088;&#1103;&#1076;&#1082;&#1072;%20(mp3ostrov.com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79613" y="908050"/>
            <a:ext cx="4968875" cy="4176713"/>
          </a:xfrm>
        </p:spPr>
        <p:txBody>
          <a:bodyPr/>
          <a:lstStyle/>
          <a:p>
            <a:r>
              <a:rPr lang="ru-RU" sz="6600" b="1" smtClean="0">
                <a:solidFill>
                  <a:srgbClr val="002060"/>
                </a:solidFill>
              </a:rPr>
              <a:t>Урок </a:t>
            </a:r>
            <a:br>
              <a:rPr lang="ru-RU" sz="6600" b="1" smtClean="0">
                <a:solidFill>
                  <a:srgbClr val="002060"/>
                </a:solidFill>
              </a:rPr>
            </a:br>
            <a:r>
              <a:rPr lang="ru-RU" sz="6600" b="1" smtClean="0">
                <a:solidFill>
                  <a:srgbClr val="002060"/>
                </a:solidFill>
              </a:rPr>
              <a:t>математики</a:t>
            </a:r>
            <a:br>
              <a:rPr lang="ru-RU" sz="6600" b="1" smtClean="0">
                <a:solidFill>
                  <a:srgbClr val="002060"/>
                </a:solidFill>
              </a:rPr>
            </a:br>
            <a:r>
              <a:rPr lang="ru-RU" sz="6600" b="1" smtClean="0">
                <a:solidFill>
                  <a:srgbClr val="002060"/>
                </a:solidFill>
              </a:rPr>
              <a:t>в   3 «А»</a:t>
            </a:r>
            <a:br>
              <a:rPr lang="ru-RU" sz="6600" b="1" smtClean="0">
                <a:solidFill>
                  <a:srgbClr val="002060"/>
                </a:solidFill>
              </a:rPr>
            </a:br>
            <a:r>
              <a:rPr lang="ru-RU" sz="6600" b="1" smtClean="0">
                <a:solidFill>
                  <a:srgbClr val="002060"/>
                </a:solidFill>
              </a:rPr>
              <a:t>классе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43213" y="6237288"/>
            <a:ext cx="6049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u="sng">
                <a:latin typeface="Calibri" pitchFamily="34" charset="0"/>
              </a:rPr>
              <a:t>Учитель : ЧЕРЕМУХИНА О.В.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685800"/>
            <a:ext cx="93249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49263" algn="l"/>
              </a:tabLst>
            </a:pPr>
            <a:r>
              <a:rPr lang="ru-RU" sz="5400" b="1" u="sng">
                <a:ea typeface="Times New Roman" pitchFamily="18" charset="0"/>
                <a:cs typeface="Arial" charset="0"/>
              </a:rPr>
              <a:t>1)Прочитать правило на  стр. 104. </a:t>
            </a:r>
            <a:endParaRPr lang="ru-RU" sz="5400" b="1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228600" algn="l"/>
                <a:tab pos="449263" algn="l"/>
              </a:tabLst>
            </a:pPr>
            <a:r>
              <a:rPr lang="ru-RU" sz="5400" b="1" u="sng">
                <a:ea typeface="Times New Roman" pitchFamily="18" charset="0"/>
                <a:cs typeface="Arial" charset="0"/>
              </a:rPr>
              <a:t>2)Найти названия новых единиц измерения массы и их обозначения.</a:t>
            </a:r>
            <a:endParaRPr lang="ru-RU" sz="5400" b="1"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228600" algn="l"/>
                <a:tab pos="449263" algn="l"/>
              </a:tabLst>
            </a:pPr>
            <a:r>
              <a:rPr lang="ru-RU" sz="5400" b="1" u="sng">
                <a:ea typeface="Times New Roman" pitchFamily="18" charset="0"/>
                <a:cs typeface="Arial" charset="0"/>
              </a:rPr>
              <a:t>3)Заполнить таблицу.</a:t>
            </a:r>
          </a:p>
          <a:p>
            <a:pPr eaLnBrk="0" hangingPunct="0">
              <a:tabLst>
                <a:tab pos="228600" algn="l"/>
                <a:tab pos="449263" algn="l"/>
              </a:tabLst>
            </a:pPr>
            <a:r>
              <a:rPr lang="ru-RU" sz="5400" b="1" u="sng">
                <a:ea typeface="Times New Roman" pitchFamily="18" charset="0"/>
                <a:cs typeface="Arial" charset="0"/>
              </a:rPr>
              <a:t>4)Сделать вывод.</a:t>
            </a:r>
            <a:r>
              <a:rPr lang="ru-RU" sz="5400" b="1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59113" y="0"/>
            <a:ext cx="2881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333375"/>
            <a:ext cx="8785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5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Единицы измерения   массы </a:t>
            </a:r>
            <a:r>
              <a:rPr lang="ru-RU" sz="6000" b="1" dirty="0">
                <a:solidFill>
                  <a:srgbClr val="FF5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92500" y="1916113"/>
            <a:ext cx="5400675" cy="1441450"/>
            <a:chOff x="2880" y="1008"/>
            <a:chExt cx="1872" cy="336"/>
          </a:xfrm>
        </p:grpSpPr>
        <p:sp>
          <p:nvSpPr>
            <p:cNvPr id="24589" name="AutoShape 6"/>
            <p:cNvSpPr>
              <a:spLocks noChangeArrowheads="1"/>
            </p:cNvSpPr>
            <p:nvPr/>
          </p:nvSpPr>
          <p:spPr bwMode="auto">
            <a:xfrm>
              <a:off x="2880" y="1008"/>
              <a:ext cx="864" cy="336"/>
            </a:xfrm>
            <a:prstGeom prst="roundRect">
              <a:avLst>
                <a:gd name="adj" fmla="val 16667"/>
              </a:avLst>
            </a:prstGeom>
            <a:solidFill>
              <a:srgbClr val="FFD1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90" name="AutoShape 7"/>
            <p:cNvSpPr>
              <a:spLocks noChangeArrowheads="1"/>
            </p:cNvSpPr>
            <p:nvPr/>
          </p:nvSpPr>
          <p:spPr bwMode="auto">
            <a:xfrm>
              <a:off x="3888" y="1008"/>
              <a:ext cx="864" cy="336"/>
            </a:xfrm>
            <a:prstGeom prst="roundRect">
              <a:avLst>
                <a:gd name="adj" fmla="val 16667"/>
              </a:avLst>
            </a:prstGeom>
            <a:solidFill>
              <a:srgbClr val="FFD1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635375" y="2038350"/>
            <a:ext cx="5508625" cy="1279525"/>
            <a:chOff x="2473" y="517"/>
            <a:chExt cx="3106" cy="1212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2473" y="517"/>
              <a:ext cx="1319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4800" b="1">
                  <a:latin typeface="Calibri" pitchFamily="34" charset="0"/>
                </a:rPr>
                <a:t>ТОННА</a:t>
              </a:r>
            </a:p>
            <a:p>
              <a:pPr algn="ctr">
                <a:lnSpc>
                  <a:spcPct val="75000"/>
                </a:lnSpc>
              </a:pPr>
              <a:r>
                <a:rPr lang="ru-RU" sz="4800" b="1" i="1">
                  <a:latin typeface="Times New Roman" pitchFamily="18" charset="0"/>
                </a:rPr>
                <a:t>т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982" y="526"/>
              <a:ext cx="1597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4800" b="1">
                  <a:latin typeface="Calibri" pitchFamily="34" charset="0"/>
                </a:rPr>
                <a:t>ЦЕНТНЕР</a:t>
              </a:r>
            </a:p>
            <a:p>
              <a:pPr algn="ctr">
                <a:lnSpc>
                  <a:spcPct val="70000"/>
                </a:lnSpc>
              </a:pPr>
              <a:r>
                <a:rPr lang="ru-RU" sz="4800" b="1" i="1">
                  <a:latin typeface="Times New Roman" pitchFamily="18" charset="0"/>
                </a:rPr>
                <a:t>ц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042988" y="3644900"/>
            <a:ext cx="7704137" cy="1873250"/>
            <a:chOff x="660" y="1511"/>
            <a:chExt cx="4853" cy="1563"/>
          </a:xfrm>
        </p:grpSpPr>
        <p:sp>
          <p:nvSpPr>
            <p:cNvPr id="24583" name="Rectangle 15"/>
            <p:cNvSpPr>
              <a:spLocks noChangeArrowheads="1"/>
            </p:cNvSpPr>
            <p:nvPr/>
          </p:nvSpPr>
          <p:spPr bwMode="auto">
            <a:xfrm>
              <a:off x="660" y="1511"/>
              <a:ext cx="4853" cy="15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5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65000"/>
                </a:lnSpc>
              </a:pPr>
              <a:r>
                <a:rPr lang="ru-RU" sz="4000" b="1">
                  <a:latin typeface="Times New Roman" pitchFamily="18" charset="0"/>
                </a:rPr>
                <a:t>1 т            1 ц            1 кг           1 г</a:t>
              </a:r>
            </a:p>
            <a:p>
              <a:pPr algn="ctr">
                <a:lnSpc>
                  <a:spcPct val="65000"/>
                </a:lnSpc>
              </a:pPr>
              <a:endParaRPr lang="ru-RU" sz="4000" b="1">
                <a:latin typeface="Times New Roman" pitchFamily="18" charset="0"/>
              </a:endParaRPr>
            </a:p>
            <a:p>
              <a:pPr algn="ctr">
                <a:lnSpc>
                  <a:spcPct val="65000"/>
                </a:lnSpc>
              </a:pPr>
              <a:r>
                <a:rPr lang="ru-RU" sz="4000" b="1">
                  <a:latin typeface="Times New Roman" pitchFamily="18" charset="0"/>
                </a:rPr>
                <a:t> 10              100           1000</a:t>
              </a:r>
              <a:endParaRPr lang="ru-RU" sz="4000" b="1">
                <a:latin typeface="Calibri" pitchFamily="34" charset="0"/>
              </a:endParaRPr>
            </a:p>
          </p:txBody>
        </p:sp>
        <p:sp>
          <p:nvSpPr>
            <p:cNvPr id="24584" name="AutoShape 16"/>
            <p:cNvSpPr>
              <a:spLocks/>
            </p:cNvSpPr>
            <p:nvPr/>
          </p:nvSpPr>
          <p:spPr bwMode="auto">
            <a:xfrm rot="-5400000">
              <a:off x="1551" y="1630"/>
              <a:ext cx="171" cy="1135"/>
            </a:xfrm>
            <a:prstGeom prst="leftBracket">
              <a:avLst>
                <a:gd name="adj" fmla="val 331871"/>
              </a:avLst>
            </a:prstGeom>
            <a:noFill/>
            <a:ln w="19050">
              <a:solidFill>
                <a:srgbClr val="005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85" name="AutoShape 17"/>
            <p:cNvSpPr>
              <a:spLocks/>
            </p:cNvSpPr>
            <p:nvPr/>
          </p:nvSpPr>
          <p:spPr bwMode="auto">
            <a:xfrm rot="-5400000">
              <a:off x="2990" y="1688"/>
              <a:ext cx="171" cy="1020"/>
            </a:xfrm>
            <a:prstGeom prst="leftBracket">
              <a:avLst>
                <a:gd name="adj" fmla="val 298246"/>
              </a:avLst>
            </a:prstGeom>
            <a:noFill/>
            <a:ln w="19050">
              <a:solidFill>
                <a:srgbClr val="005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86" name="AutoShape 18"/>
            <p:cNvSpPr>
              <a:spLocks/>
            </p:cNvSpPr>
            <p:nvPr/>
          </p:nvSpPr>
          <p:spPr bwMode="auto">
            <a:xfrm rot="-5400000">
              <a:off x="4481" y="1694"/>
              <a:ext cx="171" cy="1008"/>
            </a:xfrm>
            <a:prstGeom prst="leftBracket">
              <a:avLst>
                <a:gd name="adj" fmla="val 294737"/>
              </a:avLst>
            </a:prstGeom>
            <a:noFill/>
            <a:ln w="19050">
              <a:solidFill>
                <a:srgbClr val="005000"/>
              </a:solidFill>
              <a:round/>
              <a:headEnd/>
              <a:tailEnd/>
            </a:ln>
          </p:spPr>
          <p:txBody>
            <a:bodyPr vert="eaVert" lIns="18000" tIns="10800" rIns="18000" bIns="10800"/>
            <a:lstStyle/>
            <a:p>
              <a:endParaRPr lang="ru-RU">
                <a:solidFill>
                  <a:srgbClr val="002C58"/>
                </a:solidFill>
                <a:latin typeface="Calibri" pitchFamily="34" charset="0"/>
              </a:endParaRPr>
            </a:p>
          </p:txBody>
        </p:sp>
      </p:grpSp>
      <p:sp>
        <p:nvSpPr>
          <p:cNvPr id="24582" name="Rectangle 24"/>
          <p:cNvSpPr>
            <a:spLocks noChangeArrowheads="1"/>
          </p:cNvSpPr>
          <p:nvPr/>
        </p:nvSpPr>
        <p:spPr bwMode="auto">
          <a:xfrm>
            <a:off x="1752600" y="52879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Documents and Settings\Admin\Рабочий стол\balance_auto_labo01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006975"/>
            <a:ext cx="15287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8758238" cy="4589462"/>
          </a:xfrm>
        </p:spPr>
        <p:txBody>
          <a:bodyPr/>
          <a:lstStyle/>
          <a:p>
            <a:pPr marL="514350" indent="-514350" algn="ctr">
              <a:buFont typeface="Arial" charset="0"/>
              <a:buNone/>
            </a:pPr>
            <a:r>
              <a:rPr lang="ru-RU" sz="8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</a:p>
          <a:p>
            <a:pPr marL="514350" indent="-514350" algn="ctr">
              <a:buFont typeface="Arial" charset="0"/>
              <a:buNone/>
            </a:pPr>
            <a:r>
              <a:rPr lang="ru-RU" sz="8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измерения массы. </a:t>
            </a:r>
          </a:p>
          <a:p>
            <a:pPr marL="514350" indent="-514350" algn="ctr">
              <a:buFont typeface="Arial" charset="0"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Тонна. Центнер.</a:t>
            </a:r>
            <a:endParaRPr lang="ru-RU" sz="8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Documents and Settings\Admin\Рабочий стол\waga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" t="2524" r="5000" b="4083"/>
          <a:stretch>
            <a:fillRect/>
          </a:stretch>
        </p:blipFill>
        <p:spPr bwMode="auto">
          <a:xfrm>
            <a:off x="285750" y="285750"/>
            <a:ext cx="17033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8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3т 940 кг=3 940 кг</a:t>
            </a:r>
          </a:p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4т 15 кг = 4 015 кг</a:t>
            </a:r>
          </a:p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25 000 г =25 кг</a:t>
            </a:r>
          </a:p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                   </a:t>
            </a:r>
            <a:r>
              <a:rPr lang="ru-RU" sz="7200" b="1">
                <a:solidFill>
                  <a:srgbClr val="C00000"/>
                </a:solidFill>
                <a:latin typeface="Calibri" pitchFamily="34" charset="0"/>
              </a:rPr>
              <a:t>36 т = 360 ц</a:t>
            </a:r>
          </a:p>
          <a:p>
            <a:r>
              <a:rPr lang="ru-RU" sz="7200" b="1">
                <a:solidFill>
                  <a:srgbClr val="C00000"/>
                </a:solidFill>
                <a:latin typeface="Calibri" pitchFamily="34" charset="0"/>
              </a:rPr>
              <a:t>                   8 т 3 ц =83 ц</a:t>
            </a:r>
          </a:p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            </a:t>
            </a:r>
            <a:r>
              <a:rPr lang="ru-RU" sz="7200" b="1">
                <a:solidFill>
                  <a:srgbClr val="552579"/>
                </a:solidFill>
                <a:latin typeface="Calibri" pitchFamily="34" charset="0"/>
              </a:rPr>
              <a:t>30 ц = 3 т</a:t>
            </a:r>
          </a:p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         </a:t>
            </a:r>
          </a:p>
          <a:p>
            <a:endParaRPr lang="ru-RU" sz="9600" b="1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6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6627" name="Picture 2" descr="http://im8-tub.yandex.net/i?id=112902684-45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39713" y="3789363"/>
            <a:ext cx="13795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3644900"/>
            <a:ext cx="792162" cy="792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8888" y="5084763"/>
            <a:ext cx="792162" cy="7921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7338"/>
            <a:ext cx="9144000" cy="5300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Мы немножко отдохнём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опять решать начнём…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3763963"/>
            <a:ext cx="39068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ваты - Зарядк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4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7338"/>
            <a:ext cx="9144000" cy="5300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Мы немножко отдохнём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опять решать начнём…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3763963"/>
            <a:ext cx="39068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-139700"/>
            <a:ext cx="8242300" cy="944563"/>
          </a:xfrm>
        </p:spPr>
      </p:pic>
      <p:pic>
        <p:nvPicPr>
          <p:cNvPr id="29699" name="Picture 2" descr="C:\Documents and Settings\Admin\Рабочий стол\Nijlpa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8569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0" y="53006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3 т        3 000 кг        30 ц</a:t>
            </a:r>
          </a:p>
        </p:txBody>
      </p:sp>
      <p:sp>
        <p:nvSpPr>
          <p:cNvPr id="6" name="Равно 5"/>
          <p:cNvSpPr/>
          <p:nvPr/>
        </p:nvSpPr>
        <p:spPr>
          <a:xfrm>
            <a:off x="1403350" y="5445125"/>
            <a:ext cx="1152525" cy="863600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6084888" y="5445125"/>
            <a:ext cx="1223962" cy="936625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6323012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3800" b="1" i="1" smtClean="0">
                <a:solidFill>
                  <a:srgbClr val="C00000"/>
                </a:solidFill>
              </a:rPr>
              <a:t>   Начало правила    </a:t>
            </a:r>
            <a:r>
              <a:rPr lang="ru-RU" sz="3800" b="1" i="1" smtClean="0">
                <a:solidFill>
                  <a:srgbClr val="002060"/>
                </a:solidFill>
              </a:rPr>
              <a:t>Окончание правила</a:t>
            </a:r>
            <a:r>
              <a:rPr lang="ru-RU" sz="3600" b="1" i="1" smtClean="0">
                <a:solidFill>
                  <a:srgbClr val="002060"/>
                </a:solidFill>
              </a:rPr>
              <a:t>  </a:t>
            </a:r>
            <a:r>
              <a:rPr lang="ru-RU" sz="4000" i="1" smtClean="0">
                <a:solidFill>
                  <a:srgbClr val="002060"/>
                </a:solidFill>
              </a:rPr>
              <a:t/>
            </a:r>
            <a:br>
              <a:rPr lang="ru-RU" sz="4000" i="1" smtClean="0">
                <a:solidFill>
                  <a:srgbClr val="002060"/>
                </a:solidFill>
              </a:rPr>
            </a:br>
            <a:r>
              <a:rPr lang="ru-RU" sz="3600" b="1" i="1" smtClean="0">
                <a:solidFill>
                  <a:srgbClr val="C00000"/>
                </a:solidFill>
              </a:rPr>
              <a:t>   </a:t>
            </a:r>
            <a:r>
              <a:rPr lang="ru-RU" sz="3600" b="1" i="1" smtClean="0"/>
              <a:t>                         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В 1 КГ …..                               1.000 М </a:t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В 1 ЦЕНТНЕРЕ…               1.000КГ, 10 Ц </a:t>
            </a:r>
            <a:br>
              <a:rPr lang="ru-RU" sz="3600" b="1" smtClean="0"/>
            </a:br>
            <a:r>
              <a:rPr lang="ru-RU" sz="3600" b="1" smtClean="0"/>
              <a:t>        </a:t>
            </a:r>
            <a:br>
              <a:rPr lang="ru-RU" sz="3600" b="1" smtClean="0"/>
            </a:br>
            <a:r>
              <a:rPr lang="ru-RU" sz="3600" b="1" smtClean="0"/>
              <a:t>В 1 ТОННЕ…                          1.000 Г </a:t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В 1 КМ….                              100КГ 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76600" y="2133600"/>
            <a:ext cx="2808288" cy="19431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51275" y="3141663"/>
            <a:ext cx="2520950" cy="20161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19475" y="3068638"/>
            <a:ext cx="2160588" cy="1368425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32138" y="2060575"/>
            <a:ext cx="3095625" cy="338455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76375" y="5661025"/>
            <a:ext cx="230346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27763" y="2349500"/>
            <a:ext cx="13684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t="22264" r="7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6048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 порядке  возрастания и </a:t>
            </a:r>
            <a:r>
              <a:rPr lang="ru-RU" b="1" dirty="0" smtClean="0">
                <a:solidFill>
                  <a:srgbClr val="FF0000"/>
                </a:solidFill>
              </a:rPr>
              <a:t>убывания.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>а) </a:t>
            </a:r>
            <a:r>
              <a:rPr lang="ru-RU" sz="4900" b="1" dirty="0" smtClean="0">
                <a:solidFill>
                  <a:srgbClr val="002060"/>
                </a:solidFill>
              </a:rPr>
              <a:t>тонна,центнер,килограмм,грамм</a:t>
            </a:r>
            <a:r>
              <a:rPr lang="ru-RU" sz="4900" dirty="0" smtClean="0">
                <a:solidFill>
                  <a:srgbClr val="002060"/>
                </a:solidFill>
              </a:rPr>
              <a:t>;	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</a:t>
            </a:r>
            <a:r>
              <a:rPr lang="ru-RU" sz="4900" b="1" dirty="0" smtClean="0">
                <a:solidFill>
                  <a:srgbClr val="002060"/>
                </a:solidFill>
              </a:rPr>
              <a:t>центнер,грамм,тонна,килограмм;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</a:t>
            </a:r>
            <a:r>
              <a:rPr lang="ru-RU" sz="4900" dirty="0" smtClean="0"/>
              <a:t>) </a:t>
            </a:r>
            <a:r>
              <a:rPr lang="ru-RU" sz="4900" b="1" dirty="0" smtClean="0">
                <a:solidFill>
                  <a:srgbClr val="002060"/>
                </a:solidFill>
              </a:rPr>
              <a:t>грамм,килограмм,центнер,тонна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1550" y="5732463"/>
            <a:ext cx="7416800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27088" y="2924175"/>
            <a:ext cx="777716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t="22264" r="9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</a:rPr>
              <a:t> Найди «лишнее» в каждом  столбике. </a:t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  </a:t>
            </a:r>
            <a:r>
              <a:rPr lang="ru-RU" sz="6000" b="1" smtClean="0">
                <a:solidFill>
                  <a:srgbClr val="002060"/>
                </a:solidFill>
              </a:rPr>
              <a:t> Кг        грамм</a:t>
            </a:r>
            <a:br>
              <a:rPr lang="ru-RU" sz="6000" b="1" smtClean="0">
                <a:solidFill>
                  <a:srgbClr val="002060"/>
                </a:solidFill>
              </a:rPr>
            </a:br>
            <a:r>
              <a:rPr lang="ru-RU" sz="6000" b="1" smtClean="0">
                <a:solidFill>
                  <a:srgbClr val="002060"/>
                </a:solidFill>
              </a:rPr>
              <a:t>       Ц        золотник   </a:t>
            </a:r>
            <a:br>
              <a:rPr lang="ru-RU" sz="6000" b="1" smtClean="0">
                <a:solidFill>
                  <a:srgbClr val="002060"/>
                </a:solidFill>
              </a:rPr>
            </a:br>
            <a:r>
              <a:rPr lang="ru-RU" sz="6000" b="1" smtClean="0">
                <a:solidFill>
                  <a:srgbClr val="002060"/>
                </a:solidFill>
              </a:rPr>
              <a:t>Дм      тонна</a:t>
            </a:r>
            <a:br>
              <a:rPr lang="ru-RU" sz="6000" b="1" smtClean="0">
                <a:solidFill>
                  <a:srgbClr val="002060"/>
                </a:solidFill>
              </a:rPr>
            </a:br>
            <a:r>
              <a:rPr lang="ru-RU" sz="6000" b="1" smtClean="0">
                <a:solidFill>
                  <a:srgbClr val="002060"/>
                </a:solidFill>
              </a:rPr>
              <a:t>            Т         килограмм                       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2411413" y="3716338"/>
            <a:ext cx="1223962" cy="12033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" name="Стрелка вниз 4"/>
          <p:cNvGrpSpPr>
            <a:grpSpLocks/>
          </p:cNvGrpSpPr>
          <p:nvPr/>
        </p:nvGrpSpPr>
        <p:grpSpPr bwMode="auto">
          <a:xfrm>
            <a:off x="7894638" y="3103563"/>
            <a:ext cx="1304925" cy="596900"/>
            <a:chOff x="4973" y="1955"/>
            <a:chExt cx="822" cy="376"/>
          </a:xfrm>
        </p:grpSpPr>
        <p:pic>
          <p:nvPicPr>
            <p:cNvPr id="32772" name="Стрелка вниз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3" y="1955"/>
              <a:ext cx="822" cy="376"/>
            </a:xfrm>
            <a:prstGeom prst="rect">
              <a:avLst/>
            </a:prstGeom>
            <a:noFill/>
          </p:spPr>
        </p:pic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 rot="5400000">
              <a:off x="5348" y="1795"/>
              <a:ext cx="15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4716463" y="3644900"/>
            <a:ext cx="324008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79388" y="0"/>
            <a:ext cx="8785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Calibri" pitchFamily="34" charset="0"/>
              </a:rPr>
              <a:t>Парадные,  нарядные,</a:t>
            </a:r>
            <a:br>
              <a:rPr lang="ru-RU" sz="5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5400" b="1">
                <a:solidFill>
                  <a:srgbClr val="002060"/>
                </a:solidFill>
                <a:latin typeface="Calibri" pitchFamily="34" charset="0"/>
              </a:rPr>
              <a:t>Такие  ненаглядные</a:t>
            </a:r>
            <a:br>
              <a:rPr lang="ru-RU" sz="5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5400" b="1">
                <a:solidFill>
                  <a:srgbClr val="002060"/>
                </a:solidFill>
                <a:latin typeface="Calibri" pitchFamily="34" charset="0"/>
              </a:rPr>
              <a:t>И  мальчики,  и  девочки </a:t>
            </a:r>
            <a:br>
              <a:rPr lang="ru-RU" sz="5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5400" b="1">
                <a:solidFill>
                  <a:srgbClr val="002060"/>
                </a:solidFill>
                <a:latin typeface="Calibri" pitchFamily="34" charset="0"/>
              </a:rPr>
              <a:t>Внимательно  глядят.</a:t>
            </a:r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5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Вам  всем  учиться  хочется?</a:t>
            </a:r>
            <a:br>
              <a:rPr lang="ru-RU" sz="5400" b="1">
                <a:solidFill>
                  <a:srgbClr val="C00000"/>
                </a:solidFill>
                <a:latin typeface="Calibri" pitchFamily="34" charset="0"/>
              </a:rPr>
            </a:b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363" name="Picture 2" descr="http://im8-tub.yandex.net/i?id=112902684-45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073525"/>
            <a:ext cx="165576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22264" r="8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Старорусские единицы массы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453548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1 пуд = 40 фунтов = 16 кг</a:t>
            </a:r>
          </a:p>
          <a:p>
            <a:pPr>
              <a:buFont typeface="Arial" charset="0"/>
              <a:buNone/>
            </a:pPr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1 фунт = 410 г</a:t>
            </a:r>
          </a:p>
          <a:p>
            <a:pPr>
              <a:buFont typeface="Arial" charset="0"/>
              <a:buNone/>
            </a:pPr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1 золотник = 4 г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2861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4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333375"/>
            <a:ext cx="8785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FF5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Единицы измерения   массы </a:t>
            </a:r>
            <a:r>
              <a:rPr lang="ru-RU" sz="6000" b="1" dirty="0">
                <a:solidFill>
                  <a:srgbClr val="FF58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</a:p>
        </p:txBody>
      </p:sp>
      <p:grpSp>
        <p:nvGrpSpPr>
          <p:cNvPr id="34819" name="Group 8"/>
          <p:cNvGrpSpPr>
            <a:grpSpLocks/>
          </p:cNvGrpSpPr>
          <p:nvPr/>
        </p:nvGrpSpPr>
        <p:grpSpPr bwMode="auto">
          <a:xfrm>
            <a:off x="3492500" y="1916113"/>
            <a:ext cx="5400675" cy="1441450"/>
            <a:chOff x="2880" y="1008"/>
            <a:chExt cx="1872" cy="336"/>
          </a:xfrm>
        </p:grpSpPr>
        <p:sp>
          <p:nvSpPr>
            <p:cNvPr id="34829" name="AutoShape 6"/>
            <p:cNvSpPr>
              <a:spLocks noChangeArrowheads="1"/>
            </p:cNvSpPr>
            <p:nvPr/>
          </p:nvSpPr>
          <p:spPr bwMode="auto">
            <a:xfrm>
              <a:off x="2880" y="1008"/>
              <a:ext cx="864" cy="336"/>
            </a:xfrm>
            <a:prstGeom prst="roundRect">
              <a:avLst>
                <a:gd name="adj" fmla="val 16667"/>
              </a:avLst>
            </a:prstGeom>
            <a:solidFill>
              <a:srgbClr val="FFD1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830" name="AutoShape 7"/>
            <p:cNvSpPr>
              <a:spLocks noChangeArrowheads="1"/>
            </p:cNvSpPr>
            <p:nvPr/>
          </p:nvSpPr>
          <p:spPr bwMode="auto">
            <a:xfrm>
              <a:off x="3888" y="1008"/>
              <a:ext cx="864" cy="336"/>
            </a:xfrm>
            <a:prstGeom prst="roundRect">
              <a:avLst>
                <a:gd name="adj" fmla="val 16667"/>
              </a:avLst>
            </a:prstGeom>
            <a:solidFill>
              <a:srgbClr val="FFD1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4820" name="Group 13"/>
          <p:cNvGrpSpPr>
            <a:grpSpLocks/>
          </p:cNvGrpSpPr>
          <p:nvPr/>
        </p:nvGrpSpPr>
        <p:grpSpPr bwMode="auto">
          <a:xfrm>
            <a:off x="3635375" y="2038350"/>
            <a:ext cx="5508625" cy="1279525"/>
            <a:chOff x="2473" y="517"/>
            <a:chExt cx="3106" cy="1212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2473" y="517"/>
              <a:ext cx="1319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4800" b="1">
                  <a:latin typeface="Calibri" pitchFamily="34" charset="0"/>
                </a:rPr>
                <a:t>ТОННА</a:t>
              </a:r>
            </a:p>
            <a:p>
              <a:pPr algn="ctr">
                <a:lnSpc>
                  <a:spcPct val="75000"/>
                </a:lnSpc>
              </a:pPr>
              <a:r>
                <a:rPr lang="ru-RU" sz="4800" b="1" i="1">
                  <a:latin typeface="Times New Roman" pitchFamily="18" charset="0"/>
                </a:rPr>
                <a:t>т</a:t>
              </a: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982" y="526"/>
              <a:ext cx="1597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4800" b="1">
                  <a:latin typeface="Calibri" pitchFamily="34" charset="0"/>
                </a:rPr>
                <a:t>ЦЕНТНЕР</a:t>
              </a:r>
            </a:p>
            <a:p>
              <a:pPr algn="ctr">
                <a:lnSpc>
                  <a:spcPct val="70000"/>
                </a:lnSpc>
              </a:pPr>
              <a:r>
                <a:rPr lang="ru-RU" sz="4800" b="1" i="1">
                  <a:latin typeface="Times New Roman" pitchFamily="18" charset="0"/>
                </a:rPr>
                <a:t>ц</a:t>
              </a:r>
            </a:p>
          </p:txBody>
        </p:sp>
      </p:grpSp>
      <p:grpSp>
        <p:nvGrpSpPr>
          <p:cNvPr id="34821" name="Group 19"/>
          <p:cNvGrpSpPr>
            <a:grpSpLocks/>
          </p:cNvGrpSpPr>
          <p:nvPr/>
        </p:nvGrpSpPr>
        <p:grpSpPr bwMode="auto">
          <a:xfrm>
            <a:off x="1042988" y="3644900"/>
            <a:ext cx="7704137" cy="1873250"/>
            <a:chOff x="660" y="1511"/>
            <a:chExt cx="4853" cy="1563"/>
          </a:xfrm>
        </p:grpSpPr>
        <p:sp>
          <p:nvSpPr>
            <p:cNvPr id="34823" name="Rectangle 15"/>
            <p:cNvSpPr>
              <a:spLocks noChangeArrowheads="1"/>
            </p:cNvSpPr>
            <p:nvPr/>
          </p:nvSpPr>
          <p:spPr bwMode="auto">
            <a:xfrm>
              <a:off x="660" y="1511"/>
              <a:ext cx="4853" cy="15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5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65000"/>
                </a:lnSpc>
              </a:pPr>
              <a:r>
                <a:rPr lang="ru-RU" sz="4000" b="1">
                  <a:latin typeface="Times New Roman" pitchFamily="18" charset="0"/>
                </a:rPr>
                <a:t>1 т            1 ц            1 кг           1 г</a:t>
              </a:r>
            </a:p>
            <a:p>
              <a:pPr algn="ctr">
                <a:lnSpc>
                  <a:spcPct val="65000"/>
                </a:lnSpc>
              </a:pPr>
              <a:endParaRPr lang="ru-RU" sz="4000" b="1">
                <a:latin typeface="Times New Roman" pitchFamily="18" charset="0"/>
              </a:endParaRPr>
            </a:p>
            <a:p>
              <a:pPr algn="ctr">
                <a:lnSpc>
                  <a:spcPct val="65000"/>
                </a:lnSpc>
              </a:pPr>
              <a:r>
                <a:rPr lang="ru-RU" sz="4000" b="1">
                  <a:latin typeface="Times New Roman" pitchFamily="18" charset="0"/>
                </a:rPr>
                <a:t> 10              100           1000</a:t>
              </a:r>
              <a:endParaRPr lang="ru-RU" sz="4000" b="1">
                <a:latin typeface="Calibri" pitchFamily="34" charset="0"/>
              </a:endParaRPr>
            </a:p>
          </p:txBody>
        </p:sp>
        <p:sp>
          <p:nvSpPr>
            <p:cNvPr id="34824" name="AutoShape 16"/>
            <p:cNvSpPr>
              <a:spLocks/>
            </p:cNvSpPr>
            <p:nvPr/>
          </p:nvSpPr>
          <p:spPr bwMode="auto">
            <a:xfrm rot="-5400000">
              <a:off x="1551" y="1630"/>
              <a:ext cx="171" cy="1135"/>
            </a:xfrm>
            <a:prstGeom prst="leftBracket">
              <a:avLst>
                <a:gd name="adj" fmla="val 331871"/>
              </a:avLst>
            </a:prstGeom>
            <a:noFill/>
            <a:ln w="19050">
              <a:solidFill>
                <a:srgbClr val="005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825" name="AutoShape 17"/>
            <p:cNvSpPr>
              <a:spLocks/>
            </p:cNvSpPr>
            <p:nvPr/>
          </p:nvSpPr>
          <p:spPr bwMode="auto">
            <a:xfrm rot="-5400000">
              <a:off x="2990" y="1688"/>
              <a:ext cx="171" cy="1020"/>
            </a:xfrm>
            <a:prstGeom prst="leftBracket">
              <a:avLst>
                <a:gd name="adj" fmla="val 298246"/>
              </a:avLst>
            </a:prstGeom>
            <a:noFill/>
            <a:ln w="19050">
              <a:solidFill>
                <a:srgbClr val="005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826" name="AutoShape 18"/>
            <p:cNvSpPr>
              <a:spLocks/>
            </p:cNvSpPr>
            <p:nvPr/>
          </p:nvSpPr>
          <p:spPr bwMode="auto">
            <a:xfrm rot="-5400000">
              <a:off x="4481" y="1694"/>
              <a:ext cx="171" cy="1008"/>
            </a:xfrm>
            <a:prstGeom prst="leftBracket">
              <a:avLst>
                <a:gd name="adj" fmla="val 294737"/>
              </a:avLst>
            </a:prstGeom>
            <a:noFill/>
            <a:ln w="19050">
              <a:solidFill>
                <a:srgbClr val="005000"/>
              </a:solidFill>
              <a:round/>
              <a:headEnd/>
              <a:tailEnd/>
            </a:ln>
          </p:spPr>
          <p:txBody>
            <a:bodyPr vert="eaVert" lIns="18000" tIns="10800" rIns="18000" bIns="10800"/>
            <a:lstStyle/>
            <a:p>
              <a:endParaRPr lang="ru-RU">
                <a:solidFill>
                  <a:srgbClr val="002C58"/>
                </a:solidFill>
                <a:latin typeface="Calibri" pitchFamily="34" charset="0"/>
              </a:endParaRPr>
            </a:p>
          </p:txBody>
        </p:sp>
      </p:grpSp>
      <p:sp>
        <p:nvSpPr>
          <p:cNvPr id="34822" name="Rectangle 24"/>
          <p:cNvSpPr>
            <a:spLocks noChangeArrowheads="1"/>
          </p:cNvSpPr>
          <p:nvPr/>
        </p:nvSpPr>
        <p:spPr bwMode="auto">
          <a:xfrm>
            <a:off x="1752600" y="52879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hidden="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13838" cy="6858000"/>
        </p:xfrm>
        <a:graphic>
          <a:graphicData uri="http://schemas.openxmlformats.org/presentationml/2006/ole">
            <p:oleObj spid="_x0000_s1025" name="Слайд" r:id="rId3" imgW="4570489" imgH="342745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60575"/>
            <a:ext cx="9144000" cy="4797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22264" r="8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0"/>
            <a:ext cx="16906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3\Desktop\projec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6573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23850" y="1644650"/>
            <a:ext cx="85693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ea typeface="Times New Roman" pitchFamily="18" charset="0"/>
                <a:cs typeface="Arial" charset="0"/>
              </a:rPr>
              <a:t>                                  </a:t>
            </a:r>
            <a:r>
              <a:rPr lang="ru-RU" sz="3600" b="1" i="1" u="sng">
                <a:ea typeface="Times New Roman" pitchFamily="18" charset="0"/>
                <a:cs typeface="Arial" charset="0"/>
              </a:rPr>
              <a:t>Темы для проектов</a:t>
            </a:r>
            <a:r>
              <a:rPr lang="ru-RU" sz="3600" i="1" u="sng">
                <a:ea typeface="Times New Roman" pitchFamily="18" charset="0"/>
                <a:cs typeface="Arial" charset="0"/>
              </a:rPr>
              <a:t> .</a:t>
            </a:r>
          </a:p>
          <a:p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3600" b="1" i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Старорусские единицы массы</a:t>
            </a:r>
          </a:p>
          <a:p>
            <a:pPr eaLnBrk="0" hangingPunct="0">
              <a:buFontTx/>
              <a:buChar char="•"/>
            </a:pPr>
            <a:r>
              <a:rPr lang="ru-RU" sz="3600" b="1" i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Самые тяжелые и легкие животные</a:t>
            </a:r>
          </a:p>
          <a:p>
            <a:pPr eaLnBrk="0" hangingPunct="0">
              <a:buFontTx/>
              <a:buChar char="•"/>
            </a:pPr>
            <a:r>
              <a:rPr lang="ru-RU" sz="3600" b="1" i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Весы для различных измерений массы</a:t>
            </a:r>
          </a:p>
          <a:p>
            <a:pPr eaLnBrk="0" hangingPunct="0">
              <a:buFontTx/>
              <a:buChar char="•"/>
            </a:pPr>
            <a:r>
              <a:rPr lang="ru-RU" sz="3600" b="1" i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Пословицы и поговорки с  единицами  массы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300" t="829" r="3926" b="6310"/>
          <a:stretch>
            <a:fillRect/>
          </a:stretch>
        </p:blipFill>
        <p:spPr>
          <a:xfrm>
            <a:off x="4859338" y="1773238"/>
            <a:ext cx="4105275" cy="4895850"/>
          </a:xfrm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43751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974725"/>
            <a:ext cx="8686800" cy="433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сканирование000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572000" y="3284538"/>
            <a:ext cx="43211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сканирование0007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179388" y="188913"/>
            <a:ext cx="4594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3\Desktop\chitayushaiymal-chi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326063"/>
            <a:ext cx="12954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2060"/>
                </a:solidFill>
                <a:latin typeface="Calibri" pitchFamily="34" charset="0"/>
              </a:rPr>
              <a:t>Урок к нам в гости просится.</a:t>
            </a:r>
            <a:br>
              <a:rPr lang="ru-RU" sz="66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Пора  его  начать! ? </a:t>
            </a:r>
            <a:br>
              <a:rPr lang="ru-RU" sz="6600" b="1">
                <a:solidFill>
                  <a:srgbClr val="C00000"/>
                </a:solidFill>
                <a:latin typeface="Calibri" pitchFamily="34" charset="0"/>
              </a:rPr>
            </a:br>
            <a:endParaRPr lang="ru-RU" sz="66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3225800"/>
            <a:ext cx="34909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ru-RU" sz="12000" b="1" smtClean="0"/>
              <a:t>массаж</a:t>
            </a:r>
            <a:br>
              <a:rPr lang="ru-RU" sz="12000" b="1" smtClean="0"/>
            </a:br>
            <a:r>
              <a:rPr lang="ru-RU" sz="12000" b="1" smtClean="0"/>
              <a:t>долина</a:t>
            </a:r>
            <a:br>
              <a:rPr lang="ru-RU" sz="12000" b="1" smtClean="0"/>
            </a:br>
            <a:r>
              <a:rPr lang="ru-RU" sz="12000" b="1" smtClean="0"/>
              <a:t>метро</a:t>
            </a:r>
            <a:r>
              <a:rPr lang="ru-RU" sz="9600" b="1" smtClean="0"/>
              <a:t/>
            </a:r>
            <a:br>
              <a:rPr lang="ru-RU" sz="9600" b="1" smtClean="0"/>
            </a:br>
            <a:endParaRPr lang="ru-RU" sz="9600" smtClean="0"/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-493713"/>
            <a:ext cx="6924675" cy="292576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1438275"/>
            <a:ext cx="7759700" cy="31337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1238" y="3438525"/>
            <a:ext cx="71024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31150" cy="5400675"/>
          </a:xfrm>
        </p:spPr>
        <p:txBody>
          <a:bodyPr/>
          <a:lstStyle/>
          <a:p>
            <a:r>
              <a:rPr lang="ru-RU" sz="11000" b="1" i="1" smtClean="0">
                <a:solidFill>
                  <a:srgbClr val="002060"/>
                </a:solidFill>
              </a:rPr>
              <a:t>Единицы</a:t>
            </a:r>
            <a:br>
              <a:rPr lang="ru-RU" sz="11000" b="1" i="1" smtClean="0">
                <a:solidFill>
                  <a:srgbClr val="002060"/>
                </a:solidFill>
              </a:rPr>
            </a:br>
            <a:r>
              <a:rPr lang="ru-RU" sz="11000" b="1" i="1" smtClean="0">
                <a:solidFill>
                  <a:srgbClr val="002060"/>
                </a:solidFill>
              </a:rPr>
              <a:t>измерения</a:t>
            </a:r>
            <a:br>
              <a:rPr lang="ru-RU" sz="11000" b="1" i="1" smtClean="0">
                <a:solidFill>
                  <a:srgbClr val="002060"/>
                </a:solidFill>
              </a:rPr>
            </a:br>
            <a:r>
              <a:rPr lang="ru-RU" sz="11000" b="1" i="1" smtClean="0">
                <a:solidFill>
                  <a:srgbClr val="002060"/>
                </a:solidFill>
              </a:rPr>
              <a:t> массы</a:t>
            </a:r>
            <a:r>
              <a:rPr lang="ru-RU" sz="10000" b="1" i="1" smtClean="0">
                <a:solidFill>
                  <a:srgbClr val="002060"/>
                </a:solidFill>
              </a:rPr>
              <a:t>.</a:t>
            </a:r>
            <a:r>
              <a:rPr lang="ru-RU" sz="10000" smtClean="0"/>
              <a:t/>
            </a:r>
            <a:br>
              <a:rPr lang="ru-RU" sz="10000" smtClean="0"/>
            </a:br>
            <a:endParaRPr lang="ru-RU" sz="10000" smtClean="0"/>
          </a:p>
        </p:txBody>
      </p:sp>
      <p:pic>
        <p:nvPicPr>
          <p:cNvPr id="19459" name="Picture 5" descr="C:\Documents and Settings\Admin\Рабочий стол\gold24di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73563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1341438"/>
            <a:ext cx="9144000" cy="3167062"/>
          </a:xfrm>
        </p:spPr>
        <p:txBody>
          <a:bodyPr/>
          <a:lstStyle/>
          <a:p>
            <a:r>
              <a:rPr lang="ru-RU" sz="10000" b="1" smtClean="0">
                <a:solidFill>
                  <a:srgbClr val="002060"/>
                </a:solidFill>
              </a:rPr>
              <a:t>	            </a:t>
            </a:r>
            <a:br>
              <a:rPr lang="ru-RU" sz="10000" b="1" smtClean="0">
                <a:solidFill>
                  <a:srgbClr val="002060"/>
                </a:solidFill>
              </a:rPr>
            </a:br>
            <a:r>
              <a:rPr lang="ru-RU" sz="12000" b="1" smtClean="0">
                <a:solidFill>
                  <a:srgbClr val="C00000"/>
                </a:solidFill>
              </a:rPr>
              <a:t>1 кг  =  1.000 г</a:t>
            </a:r>
            <a:br>
              <a:rPr lang="ru-RU" sz="12000" b="1" smtClean="0">
                <a:solidFill>
                  <a:srgbClr val="C00000"/>
                </a:solidFill>
              </a:rPr>
            </a:br>
            <a:r>
              <a:rPr lang="ru-RU" sz="9600" b="1" smtClean="0">
                <a:solidFill>
                  <a:srgbClr val="002060"/>
                </a:solidFill>
              </a:rPr>
              <a:t/>
            </a:r>
            <a:br>
              <a:rPr lang="ru-RU" sz="9600" b="1" smtClean="0">
                <a:solidFill>
                  <a:srgbClr val="002060"/>
                </a:solidFill>
              </a:rPr>
            </a:br>
            <a:endParaRPr lang="ru-RU" sz="9600" b="1" smtClean="0">
              <a:solidFill>
                <a:srgbClr val="002060"/>
              </a:solidFill>
            </a:endParaRPr>
          </a:p>
        </p:txBody>
      </p:sp>
      <p:pic>
        <p:nvPicPr>
          <p:cNvPr id="20483" name="Picture 3" descr="C:\Documents and Settings\Admin\Рабочий стол\balance_auto_labo01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376613"/>
            <a:ext cx="2808287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7338"/>
            <a:ext cx="8686800" cy="5040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002060"/>
                </a:solidFill>
              </a:rPr>
              <a:t>15 кг 900 г … 16 400 г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8900" b="1" dirty="0" smtClean="0">
                <a:solidFill>
                  <a:srgbClr val="002060"/>
                </a:solidFill>
              </a:rPr>
              <a:t>     3 кг …   999 г  </a:t>
            </a: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        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8900" b="1" dirty="0" smtClean="0">
                <a:solidFill>
                  <a:srgbClr val="002060"/>
                </a:solidFill>
              </a:rPr>
              <a:t>   85 кг … 85 км</a:t>
            </a:r>
            <a:r>
              <a:rPr lang="ru-RU" sz="8900" dirty="0" smtClean="0">
                <a:solidFill>
                  <a:srgbClr val="002060"/>
                </a:solidFill>
              </a:rPr>
              <a:t/>
            </a:r>
            <a:br>
              <a:rPr lang="ru-RU" sz="8900" dirty="0" smtClean="0">
                <a:solidFill>
                  <a:srgbClr val="002060"/>
                </a:solidFill>
              </a:rPr>
            </a:br>
            <a:r>
              <a:rPr lang="ru-RU" sz="8900" b="1" dirty="0" smtClean="0">
                <a:solidFill>
                  <a:srgbClr val="002060"/>
                </a:solidFill>
              </a:rPr>
              <a:t> </a:t>
            </a: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538" y="549275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dirty="0">
                <a:solidFill>
                  <a:srgbClr val="C00000"/>
                </a:solidFill>
              </a:rPr>
              <a:t>&lt;</a:t>
            </a:r>
            <a:endParaRPr lang="ru-RU" sz="11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175" y="2420938"/>
            <a:ext cx="1203325" cy="985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dirty="0">
                <a:solidFill>
                  <a:srgbClr val="C00000"/>
                </a:solidFill>
              </a:rPr>
              <a:t>&gt;</a:t>
            </a:r>
            <a:endParaRPr lang="ru-RU" sz="1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738" y="4724400"/>
            <a:ext cx="1081087" cy="1008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rgbClr val="C00000"/>
                </a:solidFill>
              </a:rPr>
              <a:t>?</a:t>
            </a:r>
            <a:endParaRPr lang="ru-RU" sz="1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 t="22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3" descr="C:\Users\3\Desktop\hq-wallpapers_ru_animals_8017_1440x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6815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Admin\Рабочий стол\гаврилова\article_zoom_116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4886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Documents and Settings\Admin\Рабочий стол\400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930275"/>
            <a:ext cx="38512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254</Words>
  <Application>Microsoft Office PowerPoint</Application>
  <PresentationFormat>Экран (4:3)</PresentationFormat>
  <Paragraphs>60</Paragraphs>
  <Slides>25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Arial</vt:lpstr>
      <vt:lpstr>Times New Roman</vt:lpstr>
      <vt:lpstr>Comic Sans MS</vt:lpstr>
      <vt:lpstr>Тема Office</vt:lpstr>
      <vt:lpstr>Слайд</vt:lpstr>
      <vt:lpstr>Урок  математики в   3 «А» классе</vt:lpstr>
      <vt:lpstr>Слайд 2</vt:lpstr>
      <vt:lpstr>Слайд 3</vt:lpstr>
      <vt:lpstr>Слайд 4</vt:lpstr>
      <vt:lpstr>массаж долина метро </vt:lpstr>
      <vt:lpstr>Единицы измерения  массы. </vt:lpstr>
      <vt:lpstr>              1 кг  =  1.000 г  </vt:lpstr>
      <vt:lpstr>15 кг 900 г … 16 400 г       3 кг …   999 г                85 кг … 85 км   </vt:lpstr>
      <vt:lpstr>Слайд 9</vt:lpstr>
      <vt:lpstr>Слайд 10</vt:lpstr>
      <vt:lpstr>Слайд 11</vt:lpstr>
      <vt:lpstr>Слайд 12</vt:lpstr>
      <vt:lpstr>Слайд 13</vt:lpstr>
      <vt:lpstr>Мы немножко отдохнём И опять решать начнём…   </vt:lpstr>
      <vt:lpstr>Мы немножко отдохнём И опять решать начнём…   </vt:lpstr>
      <vt:lpstr>Слайд 16</vt:lpstr>
      <vt:lpstr>   Начало правила    Окончание правила                                В 1 КГ …..                               1.000 М   В 1 ЦЕНТНЕРЕ…               1.000КГ, 10 Ц           В 1 ТОННЕ…                          1.000 Г   В 1 КМ….                              100КГ  </vt:lpstr>
      <vt:lpstr>В  порядке  возрастания и убывания.  а) тонна,центнер,килограмм,грамм;   б)центнер,грамм,тонна,килограмм;  в) грамм,килограмм,центнер,тонна. </vt:lpstr>
      <vt:lpstr> Найди «лишнее» в каждом  столбике.     Кг        грамм        Ц        золотник    Дм      тонна             Т         килограмм                         </vt:lpstr>
      <vt:lpstr>Старорусские единицы массы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User</cp:lastModifiedBy>
  <cp:revision>76</cp:revision>
  <dcterms:created xsi:type="dcterms:W3CDTF">2012-11-21T19:04:18Z</dcterms:created>
  <dcterms:modified xsi:type="dcterms:W3CDTF">2013-04-06T15:08:43Z</dcterms:modified>
</cp:coreProperties>
</file>