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68" r:id="rId6"/>
    <p:sldId id="272" r:id="rId7"/>
    <p:sldId id="273" r:id="rId8"/>
    <p:sldId id="261" r:id="rId9"/>
    <p:sldId id="262" r:id="rId10"/>
    <p:sldId id="263" r:id="rId11"/>
    <p:sldId id="264" r:id="rId12"/>
    <p:sldId id="265" r:id="rId13"/>
    <p:sldId id="266" r:id="rId14"/>
    <p:sldId id="271" r:id="rId15"/>
    <p:sldId id="25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B8A55-DDA7-467F-BDC1-68F68786AE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D6300-9724-4869-BBC0-D906A465E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845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2802BE-753A-42FC-8BD3-BD91A08E5AC5}" type="slidenum">
              <a:rPr lang="ru-RU"/>
              <a:pPr/>
              <a:t>6</a:t>
            </a:fld>
            <a:endParaRPr lang="ru-RU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95428-63A3-4113-9741-B569E952353F}" type="slidenum">
              <a:rPr lang="ru-RU"/>
              <a:pPr/>
              <a:t>7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EA5D1C-C7DE-4C16-961B-ECBE749BB7DC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701B75E-ED40-4DBD-947B-F2EA7E8AE0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arabio.ru/modno/ris/figura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old.prosv.ru/metod/chernyakova/images/7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http://www.osinka.ru/Sewing/Modelling/Ubki/Img/23.gif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osinka.ru/Sewing/Modelling/Ubki/22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214422"/>
            <a:ext cx="6400800" cy="4424378"/>
          </a:xfrm>
        </p:spPr>
        <p:txBody>
          <a:bodyPr>
            <a:normAutofit/>
          </a:bodyPr>
          <a:lstStyle/>
          <a:p>
            <a:pPr algn="ctr"/>
            <a:r>
              <a:rPr lang="ru-RU" sz="6600" dirty="0"/>
              <a:t>моделирование юбки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 descr="Белый мрамор"/>
          <p:cNvSpPr>
            <a:spLocks noChangeArrowheads="1" noChangeShapeType="1" noTextEdit="1"/>
          </p:cNvSpPr>
          <p:nvPr/>
        </p:nvSpPr>
        <p:spPr bwMode="auto">
          <a:xfrm>
            <a:off x="304800" y="381000"/>
            <a:ext cx="7620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По крою  юбки можно разделить на:</a:t>
            </a:r>
          </a:p>
        </p:txBody>
      </p:sp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533400" y="1752600"/>
            <a:ext cx="3657600" cy="21336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dirty="0"/>
              <a:t>Прямые 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743200" y="3429000"/>
            <a:ext cx="3962400" cy="2590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dirty="0"/>
              <a:t> </a:t>
            </a:r>
            <a:r>
              <a:rPr lang="ru-RU" sz="5400" dirty="0"/>
              <a:t>Конические</a:t>
            </a:r>
            <a:r>
              <a:rPr lang="ru-RU" sz="3600" dirty="0"/>
              <a:t> 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4876800" y="1676400"/>
            <a:ext cx="3505200" cy="20574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dirty="0"/>
              <a:t> </a:t>
            </a:r>
            <a:r>
              <a:rPr lang="ru-RU" sz="4800" dirty="0" err="1"/>
              <a:t>Клиньевые</a:t>
            </a:r>
            <a:r>
              <a:rPr lang="ru-RU" sz="4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animBg="1"/>
      <p:bldP spid="10244" grpId="0" animBg="1"/>
      <p:bldP spid="102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alya12"/>
          <p:cNvPicPr>
            <a:picLocks noChangeAspect="1" noChangeArrowheads="1"/>
          </p:cNvPicPr>
          <p:nvPr/>
        </p:nvPicPr>
        <p:blipFill>
          <a:blip r:embed="rId2" cstate="print"/>
          <a:srcRect l="10843" t="2873" r="8601" b="3970"/>
          <a:stretch>
            <a:fillRect/>
          </a:stretch>
        </p:blipFill>
        <p:spPr bwMode="auto">
          <a:xfrm>
            <a:off x="5943600" y="0"/>
            <a:ext cx="2994025" cy="6477000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974725" y="4495800"/>
            <a:ext cx="603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28600" y="1571612"/>
            <a:ext cx="5181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/>
              <a:t>Прямые юбки, чаще всего относятся к</a:t>
            </a:r>
            <a:r>
              <a:rPr lang="ru-RU" sz="2800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ru-RU" sz="2800" b="1" i="1" dirty="0">
                <a:solidFill>
                  <a:schemeClr val="hlink"/>
                </a:solidFill>
              </a:rPr>
              <a:t>с</a:t>
            </a:r>
            <a:r>
              <a:rPr lang="ru-RU" sz="2800" b="1" i="1" dirty="0">
                <a:solidFill>
                  <a:schemeClr val="hlink"/>
                </a:solidFill>
                <a:cs typeface="Times New Roman" pitchFamily="18" charset="0"/>
              </a:rPr>
              <a:t>портивн</a:t>
            </a:r>
            <a:r>
              <a:rPr lang="ru-RU" sz="2800" b="1" i="1" dirty="0">
                <a:solidFill>
                  <a:schemeClr val="hlink"/>
                </a:solidFill>
              </a:rPr>
              <a:t>ому</a:t>
            </a:r>
            <a:r>
              <a:rPr lang="ru-RU" sz="2800" b="1" i="1" dirty="0">
                <a:solidFill>
                  <a:schemeClr val="hlink"/>
                </a:solidFill>
                <a:cs typeface="Times New Roman" pitchFamily="18" charset="0"/>
              </a:rPr>
              <a:t> стил</a:t>
            </a:r>
            <a:r>
              <a:rPr lang="ru-RU" sz="2800" b="1" i="1" dirty="0">
                <a:solidFill>
                  <a:schemeClr val="hlink"/>
                </a:solidFill>
              </a:rPr>
              <a:t>ю</a:t>
            </a:r>
            <a:r>
              <a:rPr lang="ru-RU" sz="2800" b="1" i="1" dirty="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.</a:t>
            </a:r>
            <a:r>
              <a:rPr lang="ru-RU" sz="2800" b="1" dirty="0">
                <a:solidFill>
                  <a:srgbClr val="B91E44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Verdana" pitchFamily="34" charset="0"/>
                <a:cs typeface="Times New Roman" pitchFamily="18" charset="0"/>
              </a:rPr>
              <a:t>Простой </a:t>
            </a:r>
            <a:r>
              <a:rPr lang="ru-RU" sz="2800" dirty="0">
                <a:latin typeface="Verdana" pitchFamily="34" charset="0"/>
                <a:cs typeface="Times New Roman" pitchFamily="18" charset="0"/>
              </a:rPr>
              <a:t>крой моделей приветствует актуальные дополнения: </a:t>
            </a:r>
            <a:r>
              <a:rPr lang="ru-RU" sz="2800" dirty="0" err="1">
                <a:latin typeface="Verdana" pitchFamily="34" charset="0"/>
                <a:cs typeface="Times New Roman" pitchFamily="18" charset="0"/>
              </a:rPr>
              <a:t>отстрочку</a:t>
            </a:r>
            <a:r>
              <a:rPr lang="ru-RU" sz="2800" dirty="0">
                <a:latin typeface="Verdana" pitchFamily="34" charset="0"/>
                <a:cs typeface="Times New Roman" pitchFamily="18" charset="0"/>
              </a:rPr>
              <a:t> в разных вариантах, шнуровку, </a:t>
            </a:r>
            <a:r>
              <a:rPr lang="ru-RU" sz="2800" dirty="0" smtClean="0">
                <a:latin typeface="Verdana" pitchFamily="34" charset="0"/>
                <a:cs typeface="Times New Roman" pitchFamily="18" charset="0"/>
              </a:rPr>
              <a:t>люверсы.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63246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>
                <a:latin typeface="Verdana" pitchFamily="34" charset="0"/>
                <a:cs typeface="Times New Roman" pitchFamily="18" charset="0"/>
              </a:rPr>
              <a:t>Модель, "посаженную" на кокетку, неплохо продублировать или посадить на подкладку. Юбка может быть и с разрезами, и со встречными складками - кому как нравится. </a:t>
            </a:r>
            <a:endParaRPr lang="ru-RU" sz="36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ru-RU" sz="3200" dirty="0" smtClean="0">
                <a:latin typeface="Verdana" pitchFamily="34" charset="0"/>
                <a:cs typeface="Times New Roman" pitchFamily="18" charset="0"/>
              </a:rPr>
              <a:t>.</a:t>
            </a:r>
            <a:endParaRPr lang="ru-RU" sz="3600" dirty="0"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0" y="0"/>
            <a:ext cx="457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 sz="4400"/>
          </a:p>
        </p:txBody>
      </p:sp>
      <p:pic>
        <p:nvPicPr>
          <p:cNvPr id="15364" name="Picture 4" descr="valya11"/>
          <p:cNvPicPr>
            <a:picLocks noChangeAspect="1" noChangeArrowheads="1"/>
          </p:cNvPicPr>
          <p:nvPr/>
        </p:nvPicPr>
        <p:blipFill>
          <a:blip r:embed="rId2" cstate="print"/>
          <a:srcRect l="47368" b="6073"/>
          <a:stretch>
            <a:fillRect/>
          </a:stretch>
        </p:blipFill>
        <p:spPr bwMode="auto">
          <a:xfrm>
            <a:off x="6423025" y="0"/>
            <a:ext cx="2720975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6781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chemeClr val="hlink"/>
                </a:solidFill>
                <a:cs typeface="Times New Roman" pitchFamily="18" charset="0"/>
              </a:rPr>
              <a:t>Деловой стиль</a:t>
            </a:r>
            <a:r>
              <a:rPr lang="ru-RU" sz="3600" b="1" i="1" dirty="0">
                <a:solidFill>
                  <a:schemeClr val="hlink"/>
                </a:solidFill>
              </a:rPr>
              <a:t> </a:t>
            </a:r>
            <a:r>
              <a:rPr lang="ru-RU" sz="3600" dirty="0"/>
              <a:t>(как вариант, прямой фасон юбок).</a:t>
            </a:r>
            <a:r>
              <a:rPr lang="ru-RU" sz="3600" dirty="0">
                <a:latin typeface="Verdana" pitchFamily="34" charset="0"/>
                <a:cs typeface="Times New Roman" pitchFamily="18" charset="0"/>
              </a:rPr>
              <a:t> "Офисная" мода вполне допускает оформление юбок складками, шлицами, шнуровками и неброской фурнитурой. </a:t>
            </a:r>
          </a:p>
        </p:txBody>
      </p:sp>
      <p:pic>
        <p:nvPicPr>
          <p:cNvPr id="17413" name="Picture 5" descr="skladk"/>
          <p:cNvPicPr>
            <a:picLocks noChangeAspect="1" noChangeArrowheads="1"/>
          </p:cNvPicPr>
          <p:nvPr/>
        </p:nvPicPr>
        <p:blipFill>
          <a:blip r:embed="rId2" cstate="print"/>
          <a:srcRect l="36279" r="36745" b="6432"/>
          <a:stretch>
            <a:fillRect/>
          </a:stretch>
        </p:blipFill>
        <p:spPr bwMode="auto">
          <a:xfrm>
            <a:off x="6600825" y="238125"/>
            <a:ext cx="2543175" cy="638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12\Desktop\i (1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908720"/>
            <a:ext cx="3009919" cy="542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2\Desktop\i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357298"/>
            <a:ext cx="4857784" cy="485778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2909"/>
            <a:ext cx="36439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Задание 1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Моделирование юбки с расширением к низу</a:t>
            </a:r>
            <a:endParaRPr lang="ru-RU" dirty="0"/>
          </a:p>
        </p:txBody>
      </p:sp>
      <p:pic>
        <p:nvPicPr>
          <p:cNvPr id="2050" name="Picture 2" descr="C:\Users\12\Desktop\i (2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-6497"/>
            <a:ext cx="2428892" cy="429445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188640"/>
            <a:ext cx="35862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Задание 2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Моделирование юбки с кокеткой и расширением с верху </a:t>
            </a:r>
            <a:endParaRPr lang="ru-RU" dirty="0"/>
          </a:p>
        </p:txBody>
      </p:sp>
      <p:pic>
        <p:nvPicPr>
          <p:cNvPr id="3075" name="Picture 3" descr="C:\Users\12\Desktop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157"/>
            <a:ext cx="2643206" cy="45689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292080" y="332656"/>
            <a:ext cx="35862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Задание 3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3600" b="1" dirty="0"/>
              <a:t>Цель нашего урока: </a:t>
            </a:r>
            <a:r>
              <a:rPr lang="ru-RU" sz="3600" dirty="0"/>
              <a:t>дать понятия о форме, стиле. Научиться приемам моделирования юбки.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09600" y="304800"/>
            <a:ext cx="7467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  <a:t>Существует четыре основных типа фигур: </a:t>
            </a:r>
            <a:endParaRPr lang="en-US" sz="2800" b="1" dirty="0">
              <a:solidFill>
                <a:srgbClr val="000033"/>
              </a:solidFill>
              <a:latin typeface="Verdana" pitchFamily="34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  <a:t>• неустойчивая трапеция, </a:t>
            </a:r>
            <a:b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</a:br>
            <a: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  <a:t>• устойчивая трапеция (треугольник), </a:t>
            </a:r>
            <a:b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</a:br>
            <a: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  <a:t>• песочные часы, </a:t>
            </a:r>
            <a:b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</a:br>
            <a:r>
              <a:rPr lang="ru-RU" sz="2800" dirty="0">
                <a:solidFill>
                  <a:srgbClr val="000033"/>
                </a:solidFill>
                <a:latin typeface="Verdana" pitchFamily="34" charset="0"/>
                <a:cs typeface="Times New Roman" pitchFamily="18" charset="0"/>
              </a:rPr>
              <a:t>• прямоугольник.</a:t>
            </a:r>
            <a:endParaRPr lang="ru-RU" sz="6000" dirty="0"/>
          </a:p>
        </p:txBody>
      </p:sp>
      <p:pic>
        <p:nvPicPr>
          <p:cNvPr id="45058" name="Picture 2" descr="http://www.arabio.ru/modno/ris/figura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57200" y="3048000"/>
            <a:ext cx="83820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685800"/>
            <a:ext cx="8610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dirty="0"/>
              <a:t>Что на ваш взгляд удобнее?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514600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7176" name="Picture 8" descr="http://old.prosv.ru/metod/chernyakova/images/7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943600" y="2743200"/>
            <a:ext cx="2168525" cy="3781425"/>
          </a:xfrm>
          <a:prstGeom prst="rect">
            <a:avLst/>
          </a:prstGeom>
          <a:noFill/>
        </p:spPr>
      </p:pic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4572000" y="1600200"/>
            <a:ext cx="1295400" cy="1828800"/>
          </a:xfrm>
          <a:prstGeom prst="line">
            <a:avLst/>
          </a:prstGeom>
          <a:noFill/>
          <a:ln w="101600">
            <a:solidFill>
              <a:srgbClr val="333300"/>
            </a:solidFill>
            <a:round/>
            <a:headEnd type="oval" w="lg" len="med"/>
            <a:tailEnd type="stealth" w="lg" len="lg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rot="4409534">
            <a:off x="3009900" y="1562100"/>
            <a:ext cx="1295400" cy="1828800"/>
          </a:xfrm>
          <a:prstGeom prst="line">
            <a:avLst/>
          </a:prstGeom>
          <a:noFill/>
          <a:ln w="101600">
            <a:solidFill>
              <a:srgbClr val="333300"/>
            </a:solidFill>
            <a:round/>
            <a:headEnd type="oval" w="lg" len="med"/>
            <a:tailEnd type="stealth" w="lg" len="lg"/>
          </a:ln>
          <a:effectLst/>
        </p:spPr>
        <p:txBody>
          <a:bodyPr wrap="none"/>
          <a:lstStyle/>
          <a:p>
            <a:endParaRPr lang="ru-RU"/>
          </a:p>
        </p:txBody>
      </p:sp>
      <p:pic>
        <p:nvPicPr>
          <p:cNvPr id="7179" name="Picture 11" descr="Юбка на кокетке с коническими складками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762000" y="2936875"/>
            <a:ext cx="3200400" cy="300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4" grpId="0" animBg="1"/>
      <p:bldP spid="71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pla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7538" y="0"/>
            <a:ext cx="3446462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 descr="yubka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0038" y="1066800"/>
            <a:ext cx="3179762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4" descr="yubka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325688"/>
            <a:ext cx="2974975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4" name="Picture 4" descr="morskojj-stil_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71500"/>
            <a:ext cx="7924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moda-vesna2012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28600"/>
            <a:ext cx="6705600" cy="596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895600" y="6096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800000"/>
                </a:solidFill>
              </a:rPr>
              <a:t>стиль «геометрия».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1000" y="304800"/>
            <a:ext cx="73152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500" b="1" i="1" dirty="0">
                <a:solidFill>
                  <a:schemeClr val="folHlink"/>
                </a:solidFill>
                <a:latin typeface="Monotype Corsiva" pitchFamily="66" charset="0"/>
                <a:cs typeface="Times New Roman" pitchFamily="18" charset="0"/>
              </a:rPr>
              <a:t>Мода этого сезона, бесспорно, мода юбок. Мини, тюльпан, карандаш - дизайнеры предлагают множество вариаций на эту тему. Какую модную юбку выбрать? </a:t>
            </a:r>
            <a:r>
              <a:rPr lang="ru-RU" sz="4500" b="1" i="1" dirty="0" smtClean="0">
                <a:solidFill>
                  <a:schemeClr val="folHlink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500" b="1" i="1" dirty="0">
                <a:solidFill>
                  <a:schemeClr val="folHlink"/>
                </a:solidFill>
                <a:latin typeface="Monotype Corsiva" pitchFamily="66" charset="0"/>
                <a:cs typeface="Times New Roman" pitchFamily="18" charset="0"/>
              </a:rPr>
              <a:t>Попробуем разобраться. </a:t>
            </a:r>
            <a:endParaRPr lang="ru-RU" sz="8000" b="1" i="1" dirty="0">
              <a:solidFill>
                <a:schemeClr val="folHlink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 descr="Белый мрамор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7162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По </a:t>
            </a:r>
            <a:r>
              <a:rPr lang="ru-RU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длине 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юбки делятся на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762000" y="1981200"/>
            <a:ext cx="2438400" cy="1905000"/>
          </a:xfrm>
          <a:prstGeom prst="horizontalScroll">
            <a:avLst>
              <a:gd name="adj" fmla="val 12500"/>
            </a:avLst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dirty="0"/>
              <a:t>Мини 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352800" y="4343400"/>
            <a:ext cx="2438400" cy="1905000"/>
          </a:xfrm>
          <a:prstGeom prst="horizontalScroll">
            <a:avLst>
              <a:gd name="adj" fmla="val 12500"/>
            </a:avLst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dirty="0"/>
              <a:t>Миди 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105400" y="1905000"/>
            <a:ext cx="2438400" cy="1905000"/>
          </a:xfrm>
          <a:prstGeom prst="horizontalScroll">
            <a:avLst>
              <a:gd name="adj" fmla="val 12500"/>
            </a:avLst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dirty="0"/>
              <a:t>Макси 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 flipV="1">
            <a:off x="3124200" y="1905000"/>
            <a:ext cx="2133600" cy="2362200"/>
          </a:xfrm>
          <a:custGeom>
            <a:avLst/>
            <a:gdLst>
              <a:gd name="G0" fmla="+- 6171 0 0"/>
              <a:gd name="G1" fmla="+- 8640 0 0"/>
              <a:gd name="G2" fmla="+- 6171 0 0"/>
              <a:gd name="G3" fmla="+- 21600 0 6171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120 h 21600"/>
              <a:gd name="T4" fmla="*/ 10800 w 21600"/>
              <a:gd name="T5" fmla="*/ 18143 h 21600"/>
              <a:gd name="T6" fmla="*/ 21600 w 21600"/>
              <a:gd name="T7" fmla="*/ 1512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171" y="6171"/>
                </a:lnTo>
                <a:lnTo>
                  <a:pt x="8640" y="6171"/>
                </a:lnTo>
                <a:lnTo>
                  <a:pt x="8640" y="12096"/>
                </a:lnTo>
                <a:lnTo>
                  <a:pt x="4408" y="12096"/>
                </a:lnTo>
                <a:lnTo>
                  <a:pt x="4408" y="8639"/>
                </a:lnTo>
                <a:lnTo>
                  <a:pt x="0" y="15120"/>
                </a:lnTo>
                <a:lnTo>
                  <a:pt x="4408" y="21600"/>
                </a:lnTo>
                <a:lnTo>
                  <a:pt x="4408" y="18143"/>
                </a:lnTo>
                <a:lnTo>
                  <a:pt x="17192" y="18143"/>
                </a:lnTo>
                <a:lnTo>
                  <a:pt x="17192" y="21600"/>
                </a:lnTo>
                <a:lnTo>
                  <a:pt x="21600" y="15120"/>
                </a:lnTo>
                <a:lnTo>
                  <a:pt x="17192" y="8639"/>
                </a:lnTo>
                <a:lnTo>
                  <a:pt x="17192" y="12096"/>
                </a:lnTo>
                <a:lnTo>
                  <a:pt x="12960" y="12096"/>
                </a:lnTo>
                <a:lnTo>
                  <a:pt x="12960" y="6171"/>
                </a:lnTo>
                <a:lnTo>
                  <a:pt x="15429" y="6171"/>
                </a:lnTo>
                <a:close/>
              </a:path>
            </a:pathLst>
          </a:custGeom>
          <a:solidFill>
            <a:srgbClr val="FFCC66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8" grpId="0" animBg="1"/>
      <p:bldP spid="11269" grpId="0" animBg="1"/>
      <p:bldP spid="11270" grpId="0" animBg="1"/>
      <p:bldP spid="11271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62</TotalTime>
  <Words>190</Words>
  <Application>Microsoft Office PowerPoint</Application>
  <PresentationFormat>Экран (4:3)</PresentationFormat>
  <Paragraphs>26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Моделирование юбки с расширением к низу</vt:lpstr>
      <vt:lpstr>Моделирование юбки с кокеткой и расширением с верху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</dc:creator>
  <cp:lastModifiedBy>999</cp:lastModifiedBy>
  <cp:revision>8</cp:revision>
  <dcterms:created xsi:type="dcterms:W3CDTF">2012-03-14T01:36:03Z</dcterms:created>
  <dcterms:modified xsi:type="dcterms:W3CDTF">2013-01-31T07:58:24Z</dcterms:modified>
</cp:coreProperties>
</file>