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1"/>
  </p:notesMasterIdLst>
  <p:sldIdLst>
    <p:sldId id="256" r:id="rId2"/>
    <p:sldId id="260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5" autoAdjust="0"/>
  </p:normalViewPr>
  <p:slideViewPr>
    <p:cSldViewPr>
      <p:cViewPr varScale="1">
        <p:scale>
          <a:sx n="78" d="100"/>
          <a:sy n="78" d="100"/>
        </p:scale>
        <p:origin x="-2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-268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5B2887-8AA3-404D-BAA1-786E8932C6FE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98810-1230-4061-820C-6122C456632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98810-1230-4061-820C-6122C456632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8F9A4F4-23FD-4AE5-9FA9-FFA8E1B0F22B}" type="datetimeFigureOut">
              <a:rPr lang="ru-RU" smtClean="0"/>
              <a:pPr/>
              <a:t>18.03.2013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17460D2-2BED-46FF-A032-C5C3C8415B8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icolor=&amp;itype=&amp;iorient=&amp;isize=&amp;type=&amp;site=&amp;wp=&amp;recent=&amp;text=%D1%81%D0%BE%D0%B2%D0%B0+%D0%B8%D0%B7+%D0%B2%D0%B8%D0%BD%D0%BD%D0%B8+%D0%BF%D1%83%D1%85%D0%B0" TargetMode="External"/><Relationship Id="rId2" Type="http://schemas.openxmlformats.org/officeDocument/2006/relationships/hyperlink" Target="http://images.yandex.ru/yandsearch?text=%D0%BA%D0%BE%D0%BE%D1%80%D0%B4%D0%B8%D0%BD%D0%B0%D1%82%D0%BD%D0%B0%D1%8F%20%D0%BF%D0%BB%D0%BE%D1%81%D0%BA%D0%BE%D1%81%D1%82%D1%8C&amp;stype=image&amp;lr=2&amp;noreask=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mages.yandex.ru/yandsearch?text=%D0%BB%D0%B0%D0%B7%D0%B0%D1%80%20%D0%BA%D0%B0%D1%80%D0%BD%D0%BE%20%D0%BA%D0%B0%D1%80%D1%82%D0%B8%D0%BD%D0%BA%D0%B8&amp;stype=image&amp;lr=2&amp;noreask=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 smtClean="0">
                <a:solidFill>
                  <a:schemeClr val="tx1"/>
                </a:solidFill>
              </a:rPr>
              <a:t>   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     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        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   </a:t>
            </a:r>
            <a:br>
              <a:rPr lang="ru-RU" sz="4400" dirty="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/>
            </a:r>
            <a:br>
              <a:rPr lang="ru-RU" sz="4400" dirty="0" smtClean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1071546"/>
            <a:ext cx="7406640" cy="1571636"/>
          </a:xfrm>
        </p:spPr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     </a:t>
            </a:r>
            <a:r>
              <a:rPr lang="en-US" sz="4000" dirty="0" smtClean="0">
                <a:solidFill>
                  <a:srgbClr val="C00000"/>
                </a:solidFill>
              </a:rPr>
              <a:t>   </a:t>
            </a:r>
            <a:r>
              <a:rPr lang="ru-RU" sz="4000" dirty="0" smtClean="0">
                <a:solidFill>
                  <a:srgbClr val="C00000"/>
                </a:solidFill>
              </a:rPr>
              <a:t>Презентация </a:t>
            </a:r>
            <a:r>
              <a:rPr lang="en-US" sz="4000" dirty="0" err="1" smtClean="0">
                <a:solidFill>
                  <a:srgbClr val="C00000"/>
                </a:solidFill>
              </a:rPr>
              <a:t>ppt</a:t>
            </a:r>
            <a:endParaRPr lang="en-US" sz="4000" dirty="0" smtClean="0">
              <a:solidFill>
                <a:srgbClr val="C00000"/>
              </a:solidFill>
            </a:endParaRPr>
          </a:p>
          <a:p>
            <a:endParaRPr lang="en-US" sz="4000" dirty="0" smtClean="0">
              <a:solidFill>
                <a:srgbClr val="C00000"/>
              </a:solidFill>
            </a:endParaRPr>
          </a:p>
          <a:p>
            <a:r>
              <a:rPr lang="ru-RU" sz="4000" dirty="0" smtClean="0">
                <a:solidFill>
                  <a:srgbClr val="C00000"/>
                </a:solidFill>
              </a:rPr>
              <a:t>Добро пожаловать на урок</a:t>
            </a:r>
          </a:p>
          <a:p>
            <a:r>
              <a:rPr lang="ru-RU" sz="4000" dirty="0" smtClean="0">
                <a:solidFill>
                  <a:srgbClr val="C00000"/>
                </a:solidFill>
              </a:rPr>
              <a:t>                    математики!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00100" y="3929066"/>
            <a:ext cx="3071802" cy="2928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Подсказка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Как получить уравнение с одной переменной?</a:t>
            </a:r>
          </a:p>
          <a:p>
            <a:pPr>
              <a:buNone/>
            </a:pPr>
            <a:r>
              <a:rPr lang="ru-RU" dirty="0" smtClean="0"/>
              <a:t>   у=2х+3                      </a:t>
            </a:r>
          </a:p>
          <a:p>
            <a:pPr>
              <a:buNone/>
            </a:pPr>
            <a:r>
              <a:rPr lang="ru-RU" dirty="0" smtClean="0"/>
              <a:t>   3у-5х=4     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3 (2х+3)-5х=4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6х+9-5х=4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</a:t>
            </a:r>
            <a:r>
              <a:rPr lang="ru-RU" dirty="0" err="1" smtClean="0">
                <a:solidFill>
                  <a:srgbClr val="7030A0"/>
                </a:solidFill>
              </a:rPr>
              <a:t>х=</a:t>
            </a:r>
            <a:r>
              <a:rPr lang="ru-RU" dirty="0" smtClean="0">
                <a:solidFill>
                  <a:srgbClr val="7030A0"/>
                </a:solidFill>
              </a:rPr>
              <a:t> -5             </a:t>
            </a:r>
            <a:r>
              <a:rPr lang="ru-RU" dirty="0" err="1" smtClean="0">
                <a:solidFill>
                  <a:srgbClr val="7030A0"/>
                </a:solidFill>
              </a:rPr>
              <a:t>у=</a:t>
            </a:r>
            <a:r>
              <a:rPr lang="ru-RU" dirty="0" smtClean="0">
                <a:solidFill>
                  <a:srgbClr val="7030A0"/>
                </a:solidFill>
              </a:rPr>
              <a:t> -7</a:t>
            </a:r>
          </a:p>
          <a:p>
            <a:pPr>
              <a:buNone/>
            </a:pPr>
            <a:r>
              <a:rPr lang="ru-RU" dirty="0" smtClean="0"/>
              <a:t>              </a:t>
            </a: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571604" y="2714620"/>
            <a:ext cx="214314" cy="857256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857885" y="3429000"/>
            <a:ext cx="3286116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Затруднение!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ru-RU" b="1" dirty="0" smtClean="0"/>
              <a:t>х-у=0</a:t>
            </a:r>
          </a:p>
          <a:p>
            <a:pPr>
              <a:buNone/>
            </a:pPr>
            <a:r>
              <a:rPr lang="ru-RU" b="1" dirty="0" smtClean="0"/>
              <a:t>   х-3у=5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         </a:t>
            </a:r>
            <a:r>
              <a:rPr lang="ru-RU" dirty="0" smtClean="0">
                <a:solidFill>
                  <a:srgbClr val="7030A0"/>
                </a:solidFill>
              </a:rPr>
              <a:t>1) </a:t>
            </a:r>
            <a:r>
              <a:rPr lang="ru-RU" dirty="0" err="1" smtClean="0">
                <a:solidFill>
                  <a:srgbClr val="7030A0"/>
                </a:solidFill>
              </a:rPr>
              <a:t>х=у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         </a:t>
            </a:r>
            <a:r>
              <a:rPr lang="ru-RU" dirty="0" smtClean="0">
                <a:solidFill>
                  <a:srgbClr val="7030A0"/>
                </a:solidFill>
              </a:rPr>
              <a:t>2) у-3у=5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             -2у=5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3) </a:t>
            </a:r>
            <a:r>
              <a:rPr lang="ru-RU" dirty="0" err="1" smtClean="0">
                <a:solidFill>
                  <a:srgbClr val="7030A0"/>
                </a:solidFill>
              </a:rPr>
              <a:t>у=</a:t>
            </a:r>
            <a:r>
              <a:rPr lang="ru-RU" dirty="0" smtClean="0">
                <a:solidFill>
                  <a:srgbClr val="7030A0"/>
                </a:solidFill>
              </a:rPr>
              <a:t> -2,5    4) </a:t>
            </a:r>
            <a:r>
              <a:rPr lang="ru-RU" dirty="0" err="1" smtClean="0">
                <a:solidFill>
                  <a:srgbClr val="7030A0"/>
                </a:solidFill>
              </a:rPr>
              <a:t>х=</a:t>
            </a:r>
            <a:r>
              <a:rPr lang="ru-RU" dirty="0" smtClean="0">
                <a:solidFill>
                  <a:srgbClr val="7030A0"/>
                </a:solidFill>
              </a:rPr>
              <a:t> -2,5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      5) (-2,5 ; -2,5)</a:t>
            </a: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643042" y="1643050"/>
            <a:ext cx="142876" cy="785818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286512" y="1357298"/>
            <a:ext cx="2528887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96646" indent="-514350">
              <a:buNone/>
            </a:pPr>
            <a:r>
              <a:rPr lang="ru-RU" dirty="0" smtClean="0"/>
              <a:t>1) Выразить одну переменную через другую из одного уравнения (подстановка).</a:t>
            </a:r>
          </a:p>
          <a:p>
            <a:pPr marL="596646" indent="-514350">
              <a:buNone/>
            </a:pPr>
            <a:r>
              <a:rPr lang="ru-RU" dirty="0" smtClean="0"/>
              <a:t>2)  Подставить выражение в другое уравнение.</a:t>
            </a:r>
          </a:p>
          <a:p>
            <a:pPr marL="596646" indent="-514350">
              <a:buNone/>
            </a:pPr>
            <a:r>
              <a:rPr lang="ru-RU" dirty="0" smtClean="0"/>
              <a:t>3)  Решить уравнение с одной переменной.</a:t>
            </a:r>
          </a:p>
          <a:p>
            <a:pPr marL="596646" indent="-514350">
              <a:buNone/>
            </a:pPr>
            <a:r>
              <a:rPr lang="ru-RU" dirty="0" smtClean="0"/>
              <a:t>4)  Найти значение переменной из подстановки.</a:t>
            </a:r>
          </a:p>
          <a:p>
            <a:pPr marL="596646" indent="-514350">
              <a:buNone/>
            </a:pPr>
            <a:r>
              <a:rPr lang="ru-RU" dirty="0" smtClean="0"/>
              <a:t>5)  Записать ответ.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</a:t>
            </a:r>
            <a:r>
              <a:rPr lang="ru-RU" smtClean="0"/>
              <a:t>с комментированием</a:t>
            </a:r>
            <a:endParaRPr lang="ru-RU" dirty="0">
              <a:solidFill>
                <a:srgbClr val="C00000"/>
              </a:solidFill>
              <a:effectLst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                                 </a:t>
            </a:r>
            <a:r>
              <a:rPr lang="ru-RU" b="1" dirty="0" smtClean="0"/>
              <a:t>у=х+1                                    </a:t>
            </a:r>
          </a:p>
          <a:p>
            <a:pPr>
              <a:buNone/>
            </a:pPr>
            <a:r>
              <a:rPr lang="ru-RU" b="1" dirty="0" smtClean="0"/>
              <a:t>                                 5х+2у=16</a:t>
            </a:r>
          </a:p>
          <a:p>
            <a:pPr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rgbClr val="7030A0"/>
                </a:solidFill>
              </a:rPr>
              <a:t>1)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7030A0"/>
                </a:solidFill>
              </a:rPr>
              <a:t>у=</a:t>
            </a:r>
            <a:r>
              <a:rPr lang="ru-RU" dirty="0" smtClean="0">
                <a:solidFill>
                  <a:srgbClr val="7030A0"/>
                </a:solidFill>
              </a:rPr>
              <a:t> х+1</a:t>
            </a: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2) 5х+2</a:t>
            </a:r>
            <a:r>
              <a:rPr lang="en-US" dirty="0" smtClean="0">
                <a:solidFill>
                  <a:srgbClr val="7030A0"/>
                </a:solidFill>
              </a:rPr>
              <a:t>(</a:t>
            </a:r>
            <a:r>
              <a:rPr lang="ru-RU" dirty="0" err="1" smtClean="0">
                <a:solidFill>
                  <a:srgbClr val="7030A0"/>
                </a:solidFill>
              </a:rPr>
              <a:t>х</a:t>
            </a:r>
            <a:r>
              <a:rPr lang="en-US" dirty="0" smtClean="0">
                <a:solidFill>
                  <a:srgbClr val="7030A0"/>
                </a:solidFill>
              </a:rPr>
              <a:t>+1</a:t>
            </a:r>
            <a:r>
              <a:rPr lang="ru-RU" dirty="0" smtClean="0">
                <a:solidFill>
                  <a:srgbClr val="7030A0"/>
                </a:solidFill>
              </a:rPr>
              <a:t>)=16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3) 5х+2х+2=16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7х=14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х=2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4) у=2+1=3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5) (2;3)                                  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4000496" y="1500174"/>
            <a:ext cx="142876" cy="928694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857884" y="2786058"/>
            <a:ext cx="3286116" cy="31146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Решите с комментированием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              </a:t>
            </a:r>
            <a:r>
              <a:rPr lang="ru-RU" b="1" dirty="0" smtClean="0"/>
              <a:t>7х-2у=15</a:t>
            </a:r>
          </a:p>
          <a:p>
            <a:pPr>
              <a:buNone/>
            </a:pPr>
            <a:r>
              <a:rPr lang="ru-RU" b="1" dirty="0" smtClean="0"/>
              <a:t>                           2х+у=9</a:t>
            </a:r>
          </a:p>
          <a:p>
            <a:pPr>
              <a:buNone/>
            </a:pPr>
            <a:r>
              <a:rPr lang="ru-RU" b="1" dirty="0" smtClean="0"/>
              <a:t>                    </a:t>
            </a:r>
            <a:r>
              <a:rPr lang="ru-RU" dirty="0" smtClean="0">
                <a:solidFill>
                  <a:srgbClr val="7030A0"/>
                </a:solidFill>
              </a:rPr>
              <a:t>1) у=9-2х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</a:t>
            </a:r>
            <a:r>
              <a:rPr lang="ru-RU" dirty="0" smtClean="0">
                <a:solidFill>
                  <a:srgbClr val="7030A0"/>
                </a:solidFill>
              </a:rPr>
              <a:t>2) 7х-2 (9-2х) =15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</a:t>
            </a:r>
            <a:r>
              <a:rPr lang="ru-RU" dirty="0" smtClean="0">
                <a:solidFill>
                  <a:srgbClr val="7030A0"/>
                </a:solidFill>
              </a:rPr>
              <a:t>3) 7х-18+4х=15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    </a:t>
            </a:r>
            <a:r>
              <a:rPr lang="ru-RU" dirty="0" smtClean="0">
                <a:solidFill>
                  <a:srgbClr val="7030A0"/>
                </a:solidFill>
              </a:rPr>
              <a:t>11х=33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    </a:t>
            </a:r>
            <a:r>
              <a:rPr lang="ru-RU" dirty="0" smtClean="0">
                <a:solidFill>
                  <a:srgbClr val="7030A0"/>
                </a:solidFill>
              </a:rPr>
              <a:t>х=3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4) у=9-6=3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                     5) (3;3)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3571868" y="1571612"/>
            <a:ext cx="142876" cy="928694"/>
          </a:xfrm>
          <a:prstGeom prst="leftBrac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143635" y="1928802"/>
            <a:ext cx="3000365" cy="264320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Самостоятельная работа: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1 вариант</a:t>
            </a:r>
          </a:p>
          <a:p>
            <a:pPr marL="596646" indent="-514350">
              <a:buNone/>
            </a:pPr>
            <a:r>
              <a:rPr lang="ru-RU" dirty="0" smtClean="0"/>
              <a:t>1)     х=5у</a:t>
            </a:r>
          </a:p>
          <a:p>
            <a:pPr marL="596646" indent="-514350">
              <a:buNone/>
            </a:pPr>
            <a:r>
              <a:rPr lang="ru-RU" dirty="0" smtClean="0"/>
              <a:t>        2х-7у=6</a:t>
            </a:r>
          </a:p>
          <a:p>
            <a:pPr marL="596646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Ответ:  (10;2)</a:t>
            </a:r>
          </a:p>
          <a:p>
            <a:pPr marL="596646" indent="-514350">
              <a:buNone/>
            </a:pPr>
            <a:endParaRPr lang="ru-RU" dirty="0" smtClean="0"/>
          </a:p>
          <a:p>
            <a:pPr marL="596646" indent="-514350">
              <a:buNone/>
            </a:pPr>
            <a:r>
              <a:rPr lang="ru-RU" dirty="0" smtClean="0"/>
              <a:t>2)     </a:t>
            </a:r>
            <a:r>
              <a:rPr lang="ru-RU" dirty="0" err="1" smtClean="0"/>
              <a:t>х-у=</a:t>
            </a:r>
            <a:r>
              <a:rPr lang="ru-RU" dirty="0" smtClean="0"/>
              <a:t> -3</a:t>
            </a:r>
          </a:p>
          <a:p>
            <a:pPr marL="596646" indent="-514350">
              <a:buNone/>
            </a:pPr>
            <a:r>
              <a:rPr lang="ru-RU" dirty="0" smtClean="0"/>
              <a:t>         2у-х=6</a:t>
            </a:r>
          </a:p>
          <a:p>
            <a:pPr marL="596646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Ответ:  (0;3)</a:t>
            </a:r>
          </a:p>
          <a:p>
            <a:pPr marL="596646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 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  2 вариант</a:t>
            </a:r>
          </a:p>
          <a:p>
            <a:pPr marL="596646" indent="-514350">
              <a:buNone/>
            </a:pPr>
            <a:r>
              <a:rPr lang="ru-RU" dirty="0" smtClean="0"/>
              <a:t>1)     </a:t>
            </a:r>
            <a:r>
              <a:rPr lang="ru-RU" dirty="0" err="1" smtClean="0"/>
              <a:t>у=</a:t>
            </a:r>
            <a:r>
              <a:rPr lang="ru-RU" dirty="0" smtClean="0"/>
              <a:t> -3х</a:t>
            </a:r>
          </a:p>
          <a:p>
            <a:pPr marL="596646" indent="-514350">
              <a:buNone/>
            </a:pPr>
            <a:r>
              <a:rPr lang="ru-RU" dirty="0" smtClean="0"/>
              <a:t>         5х+3у=12</a:t>
            </a:r>
          </a:p>
          <a:p>
            <a:pPr marL="596646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Ответ:   (-3;9)</a:t>
            </a:r>
          </a:p>
          <a:p>
            <a:pPr marL="596646" indent="-514350">
              <a:buNone/>
            </a:pPr>
            <a:endParaRPr lang="ru-RU" dirty="0" smtClean="0"/>
          </a:p>
          <a:p>
            <a:pPr marL="596646" indent="-514350">
              <a:buNone/>
            </a:pPr>
            <a:r>
              <a:rPr lang="ru-RU" dirty="0" smtClean="0"/>
              <a:t>2)    у+х=5</a:t>
            </a:r>
          </a:p>
          <a:p>
            <a:pPr marL="596646" indent="-514350">
              <a:buNone/>
            </a:pPr>
            <a:r>
              <a:rPr lang="ru-RU" dirty="0" smtClean="0"/>
              <a:t>        3х-у=11</a:t>
            </a:r>
          </a:p>
          <a:p>
            <a:pPr marL="596646" indent="-514350">
              <a:buNone/>
            </a:pPr>
            <a:r>
              <a:rPr lang="ru-RU" dirty="0" smtClean="0">
                <a:solidFill>
                  <a:srgbClr val="7030A0"/>
                </a:solidFill>
              </a:rPr>
              <a:t>Ответ:    (4;1)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2000232" y="2214554"/>
            <a:ext cx="142876" cy="714380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Левая фигурная скобка 6"/>
          <p:cNvSpPr/>
          <p:nvPr/>
        </p:nvSpPr>
        <p:spPr>
          <a:xfrm>
            <a:off x="2000232" y="4214818"/>
            <a:ext cx="142876" cy="857256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5857884" y="2214554"/>
            <a:ext cx="188595" cy="785818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Левая фигурная скобка 8"/>
          <p:cNvSpPr/>
          <p:nvPr/>
        </p:nvSpPr>
        <p:spPr>
          <a:xfrm>
            <a:off x="5786446" y="4214818"/>
            <a:ext cx="142876" cy="857256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Подумай!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96646" indent="-514350">
              <a:buNone/>
            </a:pPr>
            <a:r>
              <a:rPr lang="ru-RU" sz="2800" dirty="0" smtClean="0"/>
              <a:t>1) Найдите координаты точки пересечения графиков функций</a:t>
            </a:r>
          </a:p>
          <a:p>
            <a:pPr marL="596646" indent="-514350">
              <a:buNone/>
            </a:pPr>
            <a:r>
              <a:rPr lang="ru-RU" sz="2800" dirty="0" smtClean="0"/>
              <a:t>      5х-2у=0                    х+2у=12</a:t>
            </a:r>
          </a:p>
          <a:p>
            <a:pPr marL="596646" indent="-514350">
              <a:buNone/>
            </a:pPr>
            <a:r>
              <a:rPr lang="ru-RU" sz="2800" dirty="0" smtClean="0"/>
              <a:t>2) Составьте функцию вида </a:t>
            </a:r>
            <a:r>
              <a:rPr lang="ru-RU" sz="2800" dirty="0" err="1" smtClean="0"/>
              <a:t>у=</a:t>
            </a:r>
            <a:r>
              <a:rPr lang="ru-RU" sz="2800" dirty="0" smtClean="0"/>
              <a:t> </a:t>
            </a:r>
            <a:r>
              <a:rPr lang="en-US" sz="2800" dirty="0" err="1" smtClean="0"/>
              <a:t>kx</a:t>
            </a:r>
            <a:r>
              <a:rPr lang="en-US" sz="2800" dirty="0" smtClean="0"/>
              <a:t> </a:t>
            </a:r>
            <a:r>
              <a:rPr lang="ru-RU" sz="2800" baseline="30000" dirty="0" smtClean="0"/>
              <a:t>,</a:t>
            </a:r>
            <a:r>
              <a:rPr lang="ru-RU" sz="2800" dirty="0" smtClean="0"/>
              <a:t> график которой проходит через точку (3; -2)</a:t>
            </a:r>
          </a:p>
          <a:p>
            <a:pPr marL="596646" indent="-514350">
              <a:buNone/>
            </a:pPr>
            <a:r>
              <a:rPr lang="ru-RU" sz="2800" dirty="0" smtClean="0"/>
              <a:t>3) Найдите координаты точек пересечения графика функции 2у+3х=4 с осями координат</a:t>
            </a:r>
          </a:p>
          <a:p>
            <a:pPr marL="596646" indent="-514350">
              <a:buNone/>
            </a:pPr>
            <a:r>
              <a:rPr lang="ru-RU" sz="2800" dirty="0" smtClean="0"/>
              <a:t>4) Периметр прямоугольника равен 26 см. Его длина на 3 см больше ширины. Найдите стороны прямоугольника.</a:t>
            </a:r>
          </a:p>
          <a:p>
            <a:pPr marL="596646" indent="-514350">
              <a:buNone/>
            </a:pPr>
            <a:r>
              <a:rPr lang="ru-RU" sz="2800" dirty="0" smtClean="0"/>
              <a:t>                                 </a:t>
            </a:r>
            <a:endParaRPr lang="ru-RU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ru-RU" dirty="0" smtClean="0"/>
              <a:t>1) Какую цель урока мы поставили?</a:t>
            </a:r>
          </a:p>
          <a:p>
            <a:pPr marL="596646" indent="-514350">
              <a:buNone/>
            </a:pPr>
            <a:r>
              <a:rPr lang="ru-RU" dirty="0" smtClean="0"/>
              <a:t>2)  Как считаете, достигли?</a:t>
            </a:r>
          </a:p>
          <a:p>
            <a:pPr marL="596646" indent="-514350">
              <a:buNone/>
            </a:pPr>
            <a:r>
              <a:rPr lang="ru-RU" dirty="0" smtClean="0"/>
              <a:t>3) С чем познакомились сегодня на уроке?</a:t>
            </a:r>
          </a:p>
          <a:p>
            <a:pPr marL="596646" indent="-514350">
              <a:buNone/>
            </a:pPr>
            <a:r>
              <a:rPr lang="ru-RU" dirty="0" smtClean="0"/>
              <a:t>4)  Что вам понравилось на уроке?</a:t>
            </a:r>
            <a:endParaRPr lang="ru-RU" dirty="0"/>
          </a:p>
        </p:txBody>
      </p:sp>
      <p:pic>
        <p:nvPicPr>
          <p:cNvPr id="4" name="Рисунок 3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329361" y="4171951"/>
            <a:ext cx="2814639" cy="26860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500166" y="1857364"/>
            <a:ext cx="678661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</a:t>
            </a:r>
            <a:endParaRPr lang="ru-RU" sz="5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sym typeface="Wingdings" pitchFamily="2" charset="2"/>
            </a:endParaRPr>
          </a:p>
          <a:p>
            <a:pPr algn="ctr"/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5" name="Рисунок 4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71538" y="3357562"/>
            <a:ext cx="3929090" cy="3500438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370450" y="1714488"/>
            <a:ext cx="64031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Спасибо за  урок!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1600" dirty="0" smtClean="0">
                <a:hlinkClick r:id="rId2"/>
              </a:rPr>
              <a:t>http://images.yandex.ru/yandsearch?text=%D0%BA%D0%BE%D0%BE%D1%80%D0%B4%D0%B8%D0%BD%D0%B0%D1%82%D0%BD%D0%B0%D1%8F%20%D0%BF%D0%BB%D0%BE%D1%81%D0%BA%D0%BE%D1%81%D1%82%D1%8C&amp;stype=image&amp;lr=2&amp;noreask=1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3"/>
              </a:rPr>
              <a:t>http://images.yandex.ru/yandsearch?icolor=&amp;itype=&amp;iorient=&amp;isize=&amp;type=&amp;site=&amp;wp=&amp;recent=&amp;text=%D1%81%D0%BE%D0%B2%D0%B0+%D0%B8%D0%B7+%D0%B2%D0%B8%D0%BD%D0%BD%D0%B8+%D0%BF%D1%83%D1%85%D0%B0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r>
              <a:rPr lang="en-US" sz="1600" dirty="0" smtClean="0">
                <a:hlinkClick r:id="rId4"/>
              </a:rPr>
              <a:t>http://images.yandex.ru/yandsearch?text=%D0%BB%D0%B0%D0%B7%D0%B0%D1%80%20%D0%BA%D0%B0%D1%80%D0%BD%D0%BE%20%D0%BA%D0%B0%D1%80%D1%82%D0%B8%D0%BD%D0%BA%D0%B8&amp;stype=image&amp;lr=2&amp;noreask=1</a:t>
            </a: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« Первое условие, которое надлежит выполнять в математике, - это быть точным, второе – быть ясным и, насколько можно, простым»</a:t>
            </a:r>
          </a:p>
          <a:p>
            <a:pPr>
              <a:buNone/>
            </a:pPr>
            <a:r>
              <a:rPr lang="ru-RU" dirty="0" smtClean="0"/>
              <a:t>                                                    Л.Карно</a:t>
            </a:r>
            <a:endParaRPr lang="ru-RU" dirty="0"/>
          </a:p>
        </p:txBody>
      </p:sp>
      <p:pic>
        <p:nvPicPr>
          <p:cNvPr id="4" name="Рисунок 3" descr="43733908_carno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14414" y="3429000"/>
            <a:ext cx="3000396" cy="32147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ru-RU" dirty="0" smtClean="0"/>
              <a:t>1) Дайте определение системы линейных уравнений.</a:t>
            </a:r>
          </a:p>
          <a:p>
            <a:pPr marL="596646" indent="-514350">
              <a:buNone/>
            </a:pPr>
            <a:r>
              <a:rPr lang="ru-RU" dirty="0" smtClean="0"/>
              <a:t>2) Что является решением системы линейных уравнений?</a:t>
            </a:r>
          </a:p>
          <a:p>
            <a:pPr marL="596646" indent="-514350">
              <a:buNone/>
            </a:pPr>
            <a:r>
              <a:rPr lang="ru-RU" dirty="0" smtClean="0"/>
              <a:t>3)  Каким методом можем решить систему уравнений?</a:t>
            </a:r>
            <a:endParaRPr lang="ru-RU" dirty="0"/>
          </a:p>
        </p:txBody>
      </p:sp>
      <p:pic>
        <p:nvPicPr>
          <p:cNvPr id="4" name="Рисунок 3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86579" y="4171951"/>
            <a:ext cx="2357422" cy="26860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Вспомни!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5920" y="1428736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dirty="0" smtClean="0"/>
              <a:t>Выразите одну переменную через другую из уравнения</a:t>
            </a:r>
          </a:p>
          <a:p>
            <a:pPr>
              <a:buNone/>
            </a:pPr>
            <a:r>
              <a:rPr lang="ru-RU" sz="2800" dirty="0" smtClean="0"/>
              <a:t>а) х+у=0 </a:t>
            </a:r>
          </a:p>
          <a:p>
            <a:pPr>
              <a:buNone/>
            </a:pPr>
            <a:r>
              <a:rPr lang="ru-RU" sz="2800" dirty="0" err="1" smtClean="0">
                <a:solidFill>
                  <a:srgbClr val="7030A0"/>
                </a:solidFill>
              </a:rPr>
              <a:t>х=-у</a:t>
            </a:r>
            <a:r>
              <a:rPr lang="ru-RU" sz="2800" dirty="0" smtClean="0">
                <a:solidFill>
                  <a:srgbClr val="7030A0"/>
                </a:solidFill>
              </a:rPr>
              <a:t>, </a:t>
            </a:r>
            <a:r>
              <a:rPr lang="ru-RU" sz="2800" dirty="0" err="1" smtClean="0">
                <a:solidFill>
                  <a:srgbClr val="7030A0"/>
                </a:solidFill>
              </a:rPr>
              <a:t>у=-х</a:t>
            </a:r>
            <a:r>
              <a:rPr lang="ru-RU" sz="2800" dirty="0" smtClean="0"/>
              <a:t>                            </a:t>
            </a:r>
          </a:p>
          <a:p>
            <a:pPr>
              <a:buNone/>
            </a:pPr>
            <a:r>
              <a:rPr lang="ru-RU" sz="2800" dirty="0" smtClean="0"/>
              <a:t>б) 2х-у=4</a:t>
            </a:r>
          </a:p>
          <a:p>
            <a:pP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х=0,5 у+2, у=2х-4</a:t>
            </a:r>
          </a:p>
          <a:p>
            <a:pPr>
              <a:buNone/>
            </a:pPr>
            <a:r>
              <a:rPr lang="ru-RU" sz="2800" dirty="0" smtClean="0"/>
              <a:t>в) 6х+5у=23</a:t>
            </a:r>
          </a:p>
          <a:p>
            <a:pPr>
              <a:buNone/>
            </a:pPr>
            <a:r>
              <a:rPr lang="ru-RU" sz="2800" dirty="0" smtClean="0">
                <a:solidFill>
                  <a:srgbClr val="7030A0"/>
                </a:solidFill>
              </a:rPr>
              <a:t> </a:t>
            </a:r>
            <a:r>
              <a:rPr lang="ru-RU" sz="2800" dirty="0" err="1" smtClean="0">
                <a:solidFill>
                  <a:srgbClr val="7030A0"/>
                </a:solidFill>
              </a:rPr>
              <a:t>х=</a:t>
            </a:r>
            <a:r>
              <a:rPr lang="ru-RU" sz="2800" dirty="0" smtClean="0">
                <a:solidFill>
                  <a:srgbClr val="7030A0"/>
                </a:solidFill>
              </a:rPr>
              <a:t>  -     у +           , </a:t>
            </a:r>
            <a:r>
              <a:rPr lang="ru-RU" sz="2800" dirty="0" err="1" smtClean="0">
                <a:solidFill>
                  <a:srgbClr val="7030A0"/>
                </a:solidFill>
              </a:rPr>
              <a:t>у=</a:t>
            </a:r>
            <a:r>
              <a:rPr lang="ru-RU" sz="2800" dirty="0" smtClean="0">
                <a:solidFill>
                  <a:srgbClr val="7030A0"/>
                </a:solidFill>
              </a:rPr>
              <a:t> -     </a:t>
            </a:r>
            <a:r>
              <a:rPr lang="ru-RU" sz="2800" dirty="0" err="1" smtClean="0">
                <a:solidFill>
                  <a:srgbClr val="7030A0"/>
                </a:solidFill>
              </a:rPr>
              <a:t>х</a:t>
            </a:r>
            <a:r>
              <a:rPr lang="ru-RU" sz="2800" dirty="0" smtClean="0">
                <a:solidFill>
                  <a:srgbClr val="7030A0"/>
                </a:solidFill>
              </a:rPr>
              <a:t> + </a:t>
            </a:r>
            <a:endParaRPr lang="ru-RU" sz="2800" dirty="0">
              <a:solidFill>
                <a:srgbClr val="7030A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786322"/>
            <a:ext cx="171450" cy="75247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43570" y="4786322"/>
            <a:ext cx="333375" cy="742950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6" name="Рисунок 15" descr="8bca47638c74128751ee10ccbfdb11c6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6786578" y="3786189"/>
            <a:ext cx="2357422" cy="3071811"/>
          </a:xfrm>
          <a:prstGeom prst="rect">
            <a:avLst/>
          </a:prstGeom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786322"/>
            <a:ext cx="333375" cy="742950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57752" y="4786322"/>
            <a:ext cx="171450" cy="74295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1200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Повтори!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Какая из пар чисел является решением системы уравнений?</a:t>
            </a:r>
          </a:p>
          <a:p>
            <a:pPr>
              <a:buNone/>
            </a:pPr>
            <a:r>
              <a:rPr lang="ru-RU" dirty="0" smtClean="0"/>
              <a:t>       4х-3у=7</a:t>
            </a:r>
          </a:p>
          <a:p>
            <a:pPr>
              <a:buNone/>
            </a:pPr>
            <a:r>
              <a:rPr lang="ru-RU" dirty="0" smtClean="0"/>
              <a:t>       2х+у=1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а) (1;1)    б) (1;-1)     в) (0;1)     г) (4;3)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</a:t>
            </a:r>
            <a:r>
              <a:rPr lang="ru-RU" dirty="0" smtClean="0">
                <a:solidFill>
                  <a:srgbClr val="7030A0"/>
                </a:solidFill>
              </a:rPr>
              <a:t>б)(1;-1)</a:t>
            </a: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928794" y="2643182"/>
            <a:ext cx="285752" cy="928694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500825" y="2143116"/>
            <a:ext cx="2643175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Решите графически систему </a:t>
            </a:r>
            <a:br>
              <a:rPr lang="ru-RU" dirty="0" smtClean="0"/>
            </a:br>
            <a:r>
              <a:rPr lang="ru-RU" dirty="0" smtClean="0"/>
              <a:t>                   уравнений: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у=3х-3</a:t>
            </a:r>
          </a:p>
          <a:p>
            <a:pPr>
              <a:buNone/>
            </a:pPr>
            <a:r>
              <a:rPr lang="ru-RU" dirty="0" smtClean="0"/>
              <a:t>      3х-2у=0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(2;3)</a:t>
            </a:r>
          </a:p>
        </p:txBody>
      </p:sp>
      <p:pic>
        <p:nvPicPr>
          <p:cNvPr id="4" name="Рисунок 3" descr="dec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00562" y="2214554"/>
            <a:ext cx="4357718" cy="4286280"/>
          </a:xfrm>
          <a:prstGeom prst="rect">
            <a:avLst/>
          </a:prstGeom>
        </p:spPr>
      </p:pic>
      <p:sp>
        <p:nvSpPr>
          <p:cNvPr id="5" name="Левая фигурная скобка 4"/>
          <p:cNvSpPr/>
          <p:nvPr/>
        </p:nvSpPr>
        <p:spPr>
          <a:xfrm>
            <a:off x="1857356" y="2143116"/>
            <a:ext cx="188595" cy="928694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5143504" y="3143248"/>
            <a:ext cx="3643338" cy="2357454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5500694" y="4143380"/>
            <a:ext cx="3071834" cy="10715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Блок-схема: узел 11"/>
          <p:cNvSpPr/>
          <p:nvPr/>
        </p:nvSpPr>
        <p:spPr>
          <a:xfrm>
            <a:off x="7286644" y="3643314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Решите графически систему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   </a:t>
            </a:r>
            <a:r>
              <a:rPr lang="ru-RU" dirty="0" smtClean="0"/>
              <a:t>уравнений: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 у-х=4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у=</a:t>
            </a:r>
            <a:r>
              <a:rPr lang="ru-RU" dirty="0" smtClean="0"/>
              <a:t> -0,5х + 1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(-2;2)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643042" y="1571612"/>
            <a:ext cx="188595" cy="928694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dec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00496" y="1857364"/>
            <a:ext cx="4705357" cy="4643470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4679157" y="2178835"/>
            <a:ext cx="2928958" cy="285752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857752" y="3143248"/>
            <a:ext cx="3786214" cy="192882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Блок-схема: узел 13"/>
          <p:cNvSpPr/>
          <p:nvPr/>
        </p:nvSpPr>
        <p:spPr>
          <a:xfrm>
            <a:off x="5929322" y="3643314"/>
            <a:ext cx="214314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Решите графически систему</a:t>
            </a:r>
            <a:br>
              <a:rPr lang="ru-RU" dirty="0" smtClean="0"/>
            </a:br>
            <a:r>
              <a:rPr lang="ru-RU" dirty="0" smtClean="0"/>
              <a:t>                   уравнений: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  <a:r>
              <a:rPr lang="ru-RU" dirty="0" smtClean="0"/>
              <a:t>х-у=0</a:t>
            </a:r>
          </a:p>
          <a:p>
            <a:pPr>
              <a:buNone/>
            </a:pPr>
            <a:r>
              <a:rPr lang="ru-RU" dirty="0" smtClean="0"/>
              <a:t>   х-3у=5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</a:rPr>
              <a:t>Затруднение!</a:t>
            </a:r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1571604" y="1571612"/>
            <a:ext cx="285752" cy="928694"/>
          </a:xfrm>
          <a:prstGeom prst="leftBrac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dec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6248" y="1928802"/>
            <a:ext cx="4429156" cy="450059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4964909" y="2678901"/>
            <a:ext cx="3429024" cy="321471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0800000" flipV="1">
            <a:off x="5000628" y="4143380"/>
            <a:ext cx="3357586" cy="121444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Блок-схема: узел 14"/>
          <p:cNvSpPr/>
          <p:nvPr/>
        </p:nvSpPr>
        <p:spPr>
          <a:xfrm>
            <a:off x="5929322" y="4929198"/>
            <a:ext cx="214314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 descr="8bca47638c74128751ee10ccbfdb11c6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071538" y="4214818"/>
            <a:ext cx="2743201" cy="2643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ru-RU" dirty="0" smtClean="0"/>
              <a:t>1) Решить систему другим способом.</a:t>
            </a:r>
          </a:p>
          <a:p>
            <a:pPr marL="596646" indent="-514350">
              <a:buNone/>
            </a:pPr>
            <a:r>
              <a:rPr lang="ru-RU" dirty="0" smtClean="0"/>
              <a:t>2) Составить алгоритм решения систем уравнений.</a:t>
            </a:r>
          </a:p>
          <a:p>
            <a:pPr marL="596646" indent="-514350">
              <a:buNone/>
            </a:pPr>
            <a:r>
              <a:rPr lang="ru-RU" dirty="0" smtClean="0"/>
              <a:t>3) Учиться применять алгоритм.</a:t>
            </a:r>
            <a:endParaRPr lang="ru-RU" dirty="0"/>
          </a:p>
        </p:txBody>
      </p:sp>
      <p:pic>
        <p:nvPicPr>
          <p:cNvPr id="4" name="Рисунок 3" descr="8bca47638c74128751ee10ccbfdb11c6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285852" y="3929066"/>
            <a:ext cx="3500461" cy="2928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</TotalTime>
  <Words>600</Words>
  <Application>Microsoft Office PowerPoint</Application>
  <PresentationFormat>Экран (4:3)</PresentationFormat>
  <Paragraphs>135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Солнцестояние</vt:lpstr>
      <vt:lpstr>                              </vt:lpstr>
      <vt:lpstr>Слайд 2</vt:lpstr>
      <vt:lpstr>Повторение</vt:lpstr>
      <vt:lpstr>Вспомни!</vt:lpstr>
      <vt:lpstr>Повтори!</vt:lpstr>
      <vt:lpstr>Решите графически систему                     уравнений:</vt:lpstr>
      <vt:lpstr>Решите графически систему               уравнений: </vt:lpstr>
      <vt:lpstr>Решите графически систему                    уравнений:</vt:lpstr>
      <vt:lpstr>Цель: </vt:lpstr>
      <vt:lpstr>Подсказка</vt:lpstr>
      <vt:lpstr>Затруднение!</vt:lpstr>
      <vt:lpstr>Алгоритм: </vt:lpstr>
      <vt:lpstr>Решите с комментированием</vt:lpstr>
      <vt:lpstr>Решите с комментированием</vt:lpstr>
      <vt:lpstr>Самостоятельная работа:</vt:lpstr>
      <vt:lpstr>Подумай!</vt:lpstr>
      <vt:lpstr>Рефлексия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25</cp:revision>
  <dcterms:created xsi:type="dcterms:W3CDTF">2012-11-12T18:03:46Z</dcterms:created>
  <dcterms:modified xsi:type="dcterms:W3CDTF">2013-03-18T12:51:39Z</dcterms:modified>
</cp:coreProperties>
</file>