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196752"/>
            <a:ext cx="7772400" cy="147002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itchFamily="34" charset="0"/>
                <a:cs typeface="Aharoni" pitchFamily="2" charset="-79"/>
              </a:rPr>
              <a:t>Урок с элементами дидактической игры в 6 классе по теме: «Сложение чисел с разными знаками»</a:t>
            </a:r>
            <a:endParaRPr lang="ru-RU" sz="1800" dirty="0">
              <a:solidFill>
                <a:schemeClr val="accent4">
                  <a:lumMod val="60000"/>
                  <a:lumOff val="40000"/>
                </a:schemeClr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5202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Выполнила: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Домоводова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Елена Владимировна, </a:t>
            </a:r>
          </a:p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Учитель  математики МБОУ «Средняя общеобразовательная школа</a:t>
            </a:r>
          </a:p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№ 28 с углублённым изучением иностранных языков </a:t>
            </a:r>
          </a:p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г. Владивостока»</a:t>
            </a:r>
          </a:p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2012 – 2013 учебный год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275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П.33, №№ 1081 (м – р), 1083 (б, в), 1074П</a:t>
            </a:r>
          </a:p>
          <a:p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2060848"/>
            <a:ext cx="1938337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54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772400" cy="1470025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Список литературы: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7088832" cy="3577952"/>
          </a:xfrm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800" dirty="0" smtClean="0"/>
              <a:t>Математика: Учебник для 6 </a:t>
            </a:r>
            <a:r>
              <a:rPr lang="ru-RU" sz="1800" dirty="0" err="1" smtClean="0"/>
              <a:t>кл</a:t>
            </a:r>
            <a:r>
              <a:rPr lang="ru-RU" sz="1800" dirty="0" smtClean="0"/>
              <a:t>. </a:t>
            </a:r>
            <a:r>
              <a:rPr lang="ru-RU" sz="1800" dirty="0" err="1" smtClean="0"/>
              <a:t>общеобразоват</a:t>
            </a:r>
            <a:r>
              <a:rPr lang="ru-RU" sz="1800" dirty="0" smtClean="0"/>
              <a:t>. Учреждений </a:t>
            </a:r>
            <a:r>
              <a:rPr lang="en-US" sz="1800" dirty="0" smtClean="0"/>
              <a:t>/</a:t>
            </a:r>
            <a:r>
              <a:rPr lang="ru-RU" sz="1800" dirty="0" smtClean="0"/>
              <a:t> Н. Я. </a:t>
            </a:r>
            <a:r>
              <a:rPr lang="ru-RU" sz="1800" dirty="0" err="1" smtClean="0"/>
              <a:t>Виленкин</a:t>
            </a:r>
            <a:r>
              <a:rPr lang="ru-RU" sz="1800" dirty="0" smtClean="0"/>
              <a:t>, В. И. Жохов, А. С. Чесноков, С. И. </a:t>
            </a:r>
            <a:r>
              <a:rPr lang="ru-RU" sz="1800" dirty="0" err="1" smtClean="0"/>
              <a:t>Шварцбурд</a:t>
            </a:r>
            <a:r>
              <a:rPr lang="ru-RU" sz="1800" dirty="0" smtClean="0"/>
              <a:t>. – 17 – е изд., </a:t>
            </a:r>
            <a:r>
              <a:rPr lang="ru-RU" sz="1800" dirty="0" err="1" smtClean="0"/>
              <a:t>перераб</a:t>
            </a:r>
            <a:r>
              <a:rPr lang="ru-RU" sz="1800" dirty="0" smtClean="0"/>
              <a:t>. – М: Мнемозина, 2009. 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 smtClean="0"/>
              <a:t>Математика. Тетрадь с печатной основой для учащихся 6 класса,  ч. 2. – Саратов: «Лицей», 1998. Автор: </a:t>
            </a:r>
            <a:r>
              <a:rPr lang="ru-RU" sz="1800" dirty="0" err="1" smtClean="0"/>
              <a:t>Альхова</a:t>
            </a:r>
            <a:r>
              <a:rPr lang="ru-RU" sz="1800" dirty="0" smtClean="0"/>
              <a:t> З. Н. 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 smtClean="0"/>
              <a:t>www. Bymath.ru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 smtClean="0"/>
              <a:t>www. yandex.ru.</a:t>
            </a:r>
            <a:r>
              <a:rPr lang="ru-RU" sz="1800" dirty="0" smtClean="0"/>
              <a:t> Яндекс. Фото. 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 smtClean="0"/>
              <a:t>Сказки народов мира.</a:t>
            </a:r>
          </a:p>
          <a:p>
            <a:pPr marL="342900" indent="-342900" algn="l">
              <a:buFont typeface="+mj-lt"/>
              <a:buAutoNum type="arabicPeriod"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56673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п а с и б о  з а  в н и м а н и е !</a:t>
            </a:r>
            <a:endParaRPr lang="ru-RU" sz="2400" dirty="0">
              <a:solidFill>
                <a:schemeClr val="tx2">
                  <a:lumMod val="40000"/>
                  <a:lumOff val="60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8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2852936"/>
            <a:ext cx="7772400" cy="291603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1800" dirty="0" smtClean="0"/>
              <a:t>Задачи:</a:t>
            </a:r>
            <a:br>
              <a:rPr lang="ru-RU" sz="1800" dirty="0" smtClean="0"/>
            </a:br>
            <a:r>
              <a:rPr lang="ru-RU" sz="1800" dirty="0" smtClean="0"/>
              <a:t>- закрепить знание о модуле числа; правила  сложения положительных и отрицательных чисел и чисел с разными знаками;</a:t>
            </a:r>
            <a:br>
              <a:rPr lang="ru-RU" sz="1800" dirty="0" smtClean="0"/>
            </a:br>
            <a:r>
              <a:rPr lang="ru-RU" sz="1800" dirty="0" smtClean="0"/>
              <a:t>-  применять знание правил при выполнении вычислений;</a:t>
            </a:r>
            <a:br>
              <a:rPr lang="ru-RU" sz="1800" dirty="0" smtClean="0"/>
            </a:br>
            <a:r>
              <a:rPr lang="ru-RU" sz="1800" dirty="0" smtClean="0"/>
              <a:t>- решить уравнения, используя правила;</a:t>
            </a:r>
            <a:br>
              <a:rPr lang="ru-RU" sz="1800" dirty="0" smtClean="0"/>
            </a:br>
            <a:r>
              <a:rPr lang="ru-RU" sz="1800" dirty="0" smtClean="0"/>
              <a:t>- выполнить игровые задания, используя логику и знание  слов английского языка 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548680"/>
            <a:ext cx="7772400" cy="223224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FangSong" pitchFamily="49" charset="-122"/>
                <a:ea typeface="FangSong" pitchFamily="49" charset="-122"/>
              </a:rPr>
              <a:t> </a:t>
            </a:r>
            <a:r>
              <a:rPr lang="ru-RU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FangSong" pitchFamily="49" charset="-122"/>
                <a:ea typeface="FangSong" pitchFamily="49" charset="-122"/>
              </a:rPr>
              <a:t>ЦЕЛИ:</a:t>
            </a:r>
          </a:p>
          <a:p>
            <a:r>
              <a:rPr lang="ru-RU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FangSong" pitchFamily="49" charset="-122"/>
                <a:ea typeface="FangSong" pitchFamily="49" charset="-122"/>
              </a:rPr>
              <a:t>- формировать ЗУН по теме;</a:t>
            </a:r>
          </a:p>
          <a:p>
            <a:pPr marL="342900" indent="-342900">
              <a:buFontTx/>
              <a:buChar char="-"/>
            </a:pPr>
            <a:r>
              <a:rPr lang="ru-RU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FangSong" pitchFamily="49" charset="-122"/>
                <a:ea typeface="FangSong" pitchFamily="49" charset="-122"/>
              </a:rPr>
              <a:t>развивать логическое мышление, кругозор, интерес к истории и культуре других стран;</a:t>
            </a:r>
          </a:p>
          <a:p>
            <a:pPr marL="342900" indent="-342900">
              <a:buFontTx/>
              <a:buChar char="-"/>
            </a:pPr>
            <a:r>
              <a:rPr lang="ru-RU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FangSong" pitchFamily="49" charset="-122"/>
                <a:ea typeface="FangSong" pitchFamily="49" charset="-122"/>
              </a:rPr>
              <a:t>Воспитывать толерантность</a:t>
            </a:r>
          </a:p>
          <a:p>
            <a:pPr marL="342900" indent="-342900">
              <a:buFontTx/>
              <a:buChar char="-"/>
            </a:pPr>
            <a:endParaRPr lang="ru-RU" b="1" dirty="0">
              <a:solidFill>
                <a:schemeClr val="accent4">
                  <a:lumMod val="60000"/>
                  <a:lumOff val="40000"/>
                </a:schemeClr>
              </a:solidFill>
              <a:latin typeface="FangSong" pitchFamily="49" charset="-122"/>
              <a:ea typeface="FangSong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60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>
            <a:norm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Ход урока:</a:t>
            </a:r>
            <a:b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1 этап: организационный  -  3   мин.</a:t>
            </a:r>
            <a:b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2  этап: устная работа  -    10   мин.</a:t>
            </a:r>
            <a:b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3 этап: выполнение  заданий  письменно -   10   мин.</a:t>
            </a:r>
            <a:b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4  этап: составление плана рассказа сказки- заполнение таблицы ( перевод слов и названия города) - 5  мин.</a:t>
            </a:r>
            <a:b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6 этап: рассказ сказки по полученному плану, чтение сказки -  9  мин.</a:t>
            </a:r>
            <a:b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7 этап: итога урока, самооценка – 3 мин.</a:t>
            </a:r>
            <a:b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8 этап: Домашнее задание – 5 мин.</a:t>
            </a:r>
            <a:endParaRPr lang="ru-RU" sz="2400" dirty="0"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4149080"/>
            <a:ext cx="3169989" cy="2345792"/>
          </a:xfrm>
        </p:spPr>
      </p:pic>
    </p:spTree>
    <p:extLst>
      <p:ext uri="{BB962C8B-B14F-4D97-AF65-F5344CB8AC3E}">
        <p14:creationId xmlns:p14="http://schemas.microsoft.com/office/powerpoint/2010/main" xmlns="" val="185548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38138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Устно сформулировать определение «модуль числа», правила сложения чисел с разными знаками, отрицательных  чисел; выполнить арифметические действия в заданиях с  № 1 по № 8 и ответить на вопросы по содержанию сказки для  заполнения пробела - название  города, и составления плана рассказа корейской сказки « Как … стал?»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1800" dirty="0" smtClean="0"/>
              <a:t>Выполнить арифметические действия, </a:t>
            </a:r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1800" dirty="0" smtClean="0"/>
              <a:t>Вычислите: а) </a:t>
            </a:r>
            <a:r>
              <a:rPr lang="ru-RU" sz="1800" dirty="0" smtClean="0">
                <a:latin typeface="Calibri"/>
                <a:cs typeface="Calibri"/>
              </a:rPr>
              <a:t>│(- 8) + ( - 2)│=</a:t>
            </a:r>
          </a:p>
          <a:p>
            <a:pPr marL="0" indent="0">
              <a:buNone/>
            </a:pPr>
            <a:r>
              <a:rPr lang="ru-RU" sz="1800" dirty="0" smtClean="0">
                <a:latin typeface="Calibri"/>
                <a:cs typeface="Calibri"/>
              </a:rPr>
              <a:t>б) │ -</a:t>
            </a:r>
            <a:r>
              <a:rPr lang="ru-RU" sz="1800" dirty="0" smtClean="0"/>
              <a:t>12, 2 + ( - 1, 8) </a:t>
            </a:r>
            <a:r>
              <a:rPr lang="ru-RU" sz="1800" dirty="0" smtClean="0">
                <a:latin typeface="Calibri"/>
                <a:cs typeface="Calibri"/>
              </a:rPr>
              <a:t>│</a:t>
            </a:r>
            <a:r>
              <a:rPr lang="ru-RU" sz="1800" dirty="0" smtClean="0"/>
              <a:t>= 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2. Вычислите: а) 26+(-6) = ;б) -70+50 = ;</a:t>
            </a:r>
          </a:p>
          <a:p>
            <a:pPr marL="0" indent="0">
              <a:buNone/>
            </a:pPr>
            <a:r>
              <a:rPr lang="ru-RU" sz="1800" dirty="0" smtClean="0"/>
              <a:t>в) -17+30= ; г) 80+(-120) = ;д) – 6,3+7, 8=</a:t>
            </a:r>
          </a:p>
          <a:p>
            <a:pPr marL="0" indent="0">
              <a:buNone/>
            </a:pPr>
            <a:r>
              <a:rPr lang="ru-RU" sz="1800" dirty="0" smtClean="0"/>
              <a:t>е)- 9+10,2=; ё) 4,2 – 2,2=; й) -3, 9 +2,2.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>
              <a:latin typeface="Calibri"/>
              <a:cs typeface="Calibri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340769"/>
            <a:ext cx="4041775" cy="504055"/>
          </a:xfrm>
        </p:spPr>
        <p:txBody>
          <a:bodyPr>
            <a:noAutofit/>
          </a:bodyPr>
          <a:lstStyle/>
          <a:p>
            <a:r>
              <a:rPr lang="ru-RU" sz="1600" dirty="0" smtClean="0"/>
              <a:t>По полученным результатам найти  даты, имена, географические названия</a:t>
            </a:r>
            <a:endParaRPr lang="ru-RU" sz="16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175447" cy="4968552"/>
          </a:xfrm>
        </p:spPr>
        <p:txBody>
          <a:bodyPr>
            <a:normAutofit/>
          </a:bodyPr>
          <a:lstStyle/>
          <a:p>
            <a:r>
              <a:rPr lang="ru-RU" sz="1600" dirty="0" smtClean="0"/>
              <a:t>1.В какие века происходило событие? Ответ в виде: (а) –( б):</a:t>
            </a:r>
            <a:r>
              <a:rPr lang="ru-RU" sz="1800" dirty="0" smtClean="0"/>
              <a:t>а) -10; 10; 6 и б) -14;14;8 . </a:t>
            </a:r>
          </a:p>
          <a:p>
            <a:r>
              <a:rPr lang="ru-RU" sz="1800" dirty="0" smtClean="0"/>
              <a:t> Ответ: 10-14.</a:t>
            </a:r>
          </a:p>
          <a:p>
            <a:r>
              <a:rPr lang="ru-RU" sz="1800" dirty="0"/>
              <a:t> </a:t>
            </a:r>
            <a:r>
              <a:rPr lang="ru-RU" sz="1800" dirty="0" smtClean="0"/>
              <a:t> </a:t>
            </a:r>
            <a:r>
              <a:rPr lang="ru-RU" sz="1600" dirty="0" smtClean="0"/>
              <a:t>2.Назовите  чин и  имя человека, приказавшего найти новое место для города, располагая числа  в порядке убывания:</a:t>
            </a:r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r>
              <a:rPr lang="ru-RU" sz="1600" dirty="0" smtClean="0"/>
              <a:t>Ответ:</a:t>
            </a:r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61637625"/>
              </p:ext>
            </p:extLst>
          </p:nvPr>
        </p:nvGraphicFramePr>
        <p:xfrm>
          <a:off x="4716016" y="4077072"/>
          <a:ext cx="4176464" cy="745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76064"/>
                <a:gridCol w="504056"/>
                <a:gridCol w="504056"/>
                <a:gridCol w="576064"/>
                <a:gridCol w="504056"/>
              </a:tblGrid>
              <a:tr h="23762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е</a:t>
                      </a:r>
                      <a:endParaRPr lang="ru-RU" sz="1600" dirty="0"/>
                    </a:p>
                  </a:txBody>
                  <a:tcPr/>
                </a:tc>
              </a:tr>
              <a:tr h="41044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1,5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1,2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-40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1,7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6355953"/>
              </p:ext>
            </p:extLst>
          </p:nvPr>
        </p:nvGraphicFramePr>
        <p:xfrm>
          <a:off x="4716012" y="5301208"/>
          <a:ext cx="417646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052"/>
                <a:gridCol w="464052"/>
                <a:gridCol w="368044"/>
                <a:gridCol w="504056"/>
                <a:gridCol w="520056"/>
                <a:gridCol w="464052"/>
                <a:gridCol w="464052"/>
                <a:gridCol w="464052"/>
                <a:gridCol w="46405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1,5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1,2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-40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4308764"/>
            <a:ext cx="1627187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5438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/>
              <a:t>По </a:t>
            </a:r>
            <a:r>
              <a:rPr lang="ru-RU" sz="1800" dirty="0" smtClean="0"/>
              <a:t>приказу Генерала Ли монах отправился на поиск нового </a:t>
            </a:r>
            <a:br>
              <a:rPr lang="ru-RU" sz="1800" dirty="0" smtClean="0"/>
            </a:br>
            <a:r>
              <a:rPr lang="ru-RU" sz="1800" dirty="0" smtClean="0"/>
              <a:t>места для  столицы, преодолев гору </a:t>
            </a:r>
            <a:r>
              <a:rPr lang="ru-RU" sz="1800" dirty="0" err="1" smtClean="0"/>
              <a:t>Пэкак</a:t>
            </a:r>
            <a:r>
              <a:rPr lang="ru-RU" sz="1800" dirty="0" smtClean="0"/>
              <a:t>, добрался</a:t>
            </a:r>
            <a:br>
              <a:rPr lang="ru-RU" sz="1800" dirty="0" smtClean="0"/>
            </a:br>
            <a:r>
              <a:rPr lang="ru-RU" sz="1800" dirty="0" smtClean="0"/>
              <a:t> до Восточного поля - </a:t>
            </a:r>
            <a:r>
              <a:rPr lang="ru-RU" sz="1800" dirty="0" err="1" smtClean="0"/>
              <a:t>Тонья</a:t>
            </a:r>
            <a:r>
              <a:rPr lang="ru-RU" sz="1800" dirty="0" smtClean="0"/>
              <a:t>, </a:t>
            </a:r>
            <a:br>
              <a:rPr lang="ru-RU" sz="1800" dirty="0" smtClean="0"/>
            </a:br>
            <a:r>
              <a:rPr lang="ru-RU" sz="1800" dirty="0" smtClean="0"/>
              <a:t>где до сих пор есть камень, от которого надо идти на север…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3. Сложите: ж) 1+(-0,2)= ; </a:t>
            </a:r>
            <a:endParaRPr lang="ru-RU" sz="1800" dirty="0" smtClean="0"/>
          </a:p>
          <a:p>
            <a:r>
              <a:rPr lang="ru-RU" sz="1800" dirty="0" smtClean="0"/>
              <a:t>з</a:t>
            </a:r>
            <a:r>
              <a:rPr lang="ru-RU" sz="1800" dirty="0"/>
              <a:t>) 0,3+(-1,2)= ; и) 5⁄9 + (-8⁄9)= ; </a:t>
            </a:r>
            <a:endParaRPr lang="ru-RU" sz="1800" dirty="0" smtClean="0"/>
          </a:p>
          <a:p>
            <a:r>
              <a:rPr lang="ru-RU" sz="1800" dirty="0" smtClean="0"/>
              <a:t>к</a:t>
            </a:r>
            <a:r>
              <a:rPr lang="ru-RU" sz="1800" dirty="0"/>
              <a:t>) 3⁄4 + (- 2⁄3) = ; </a:t>
            </a:r>
          </a:p>
          <a:p>
            <a:r>
              <a:rPr lang="ru-RU" sz="1800" dirty="0"/>
              <a:t>л) - 5⁄8 + 3⁄4= 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 </a:t>
            </a:r>
            <a:r>
              <a:rPr lang="ru-RU" sz="1800" dirty="0"/>
              <a:t>м) - 4⁄5 + 2⁄3= .</a:t>
            </a:r>
          </a:p>
          <a:p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3.Назовите имя монаха, отправившегося на поиск нового места для города, располагая числа </a:t>
            </a:r>
            <a:r>
              <a:rPr lang="ru-RU" sz="1800" dirty="0" smtClean="0"/>
              <a:t>в порядке  возрастания</a:t>
            </a:r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r>
              <a:rPr lang="ru-RU" sz="1800" dirty="0" smtClean="0"/>
              <a:t>Ответ:</a:t>
            </a:r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r>
              <a:rPr lang="ru-RU" sz="1800" dirty="0" smtClean="0"/>
              <a:t>           к  северу</a:t>
            </a:r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154401"/>
              </p:ext>
            </p:extLst>
          </p:nvPr>
        </p:nvGraphicFramePr>
        <p:xfrm>
          <a:off x="4583832" y="2924944"/>
          <a:ext cx="344455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910"/>
                <a:gridCol w="688910"/>
                <a:gridCol w="688910"/>
                <a:gridCol w="688910"/>
                <a:gridCol w="68891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sz="1600" dirty="0" smtClean="0"/>
                        <a:t>2</a:t>
                      </a:r>
                      <a:r>
                        <a:rPr lang="ru-RU" sz="1600" dirty="0" smtClean="0">
                          <a:latin typeface="Calibri"/>
                        </a:rPr>
                        <a:t>⁄15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sz="1600" dirty="0" smtClean="0"/>
                        <a:t>1</a:t>
                      </a:r>
                      <a:r>
                        <a:rPr lang="ru-RU" dirty="0" smtClean="0">
                          <a:latin typeface="Calibri"/>
                        </a:rPr>
                        <a:t>⁄</a:t>
                      </a:r>
                      <a:r>
                        <a:rPr lang="ru-RU" sz="1600" dirty="0" smtClean="0">
                          <a:latin typeface="Calibri"/>
                        </a:rPr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0, 08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sz="1600" dirty="0" smtClean="0"/>
                        <a:t>1</a:t>
                      </a:r>
                      <a:r>
                        <a:rPr lang="ru-RU" dirty="0" smtClean="0">
                          <a:latin typeface="Calibri"/>
                        </a:rPr>
                        <a:t>⁄</a:t>
                      </a:r>
                      <a:r>
                        <a:rPr lang="ru-RU" sz="1600" dirty="0" smtClean="0">
                          <a:latin typeface="Calibri"/>
                        </a:rPr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73932109"/>
              </p:ext>
            </p:extLst>
          </p:nvPr>
        </p:nvGraphicFramePr>
        <p:xfrm>
          <a:off x="4592038" y="4077072"/>
          <a:ext cx="350835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671"/>
                <a:gridCol w="701671"/>
                <a:gridCol w="701671"/>
                <a:gridCol w="701671"/>
                <a:gridCol w="70167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- 0,9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sz="1600" dirty="0" smtClean="0"/>
                        <a:t>1</a:t>
                      </a:r>
                      <a:r>
                        <a:rPr lang="ru-RU" sz="1600" dirty="0" smtClean="0">
                          <a:latin typeface="Calibri"/>
                        </a:rPr>
                        <a:t>⁄3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sz="1600" dirty="0" smtClean="0"/>
                        <a:t>1</a:t>
                      </a:r>
                      <a:r>
                        <a:rPr lang="ru-RU" sz="1600" dirty="0" smtClean="0">
                          <a:latin typeface="Calibri"/>
                        </a:rPr>
                        <a:t>⁄4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sz="1600" dirty="0" smtClean="0"/>
                        <a:t>2</a:t>
                      </a:r>
                      <a:r>
                        <a:rPr lang="ru-RU" sz="1600" dirty="0" smtClean="0">
                          <a:latin typeface="Calibri"/>
                        </a:rPr>
                        <a:t>⁄15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0, 08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385233"/>
            <a:ext cx="725297" cy="99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5553" y="3717032"/>
            <a:ext cx="1206624" cy="127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745892"/>
            <a:ext cx="1140757" cy="95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990368"/>
            <a:ext cx="1465344" cy="1428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Стрелка вверх 7"/>
          <p:cNvSpPr/>
          <p:nvPr/>
        </p:nvSpPr>
        <p:spPr>
          <a:xfrm>
            <a:off x="6516216" y="4990368"/>
            <a:ext cx="216024" cy="6462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712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Применяя правила выполните вычисления при  решении  уравнений; выполните  вычисления и сравнение; сложение с помощью координатной прямой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217443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/>
              <a:t>4.Вычислите и выберите правильный ответ из предложенных: - 6,8 + (- 3,1) =;</a:t>
            </a:r>
          </a:p>
          <a:p>
            <a:pPr marL="0" indent="0">
              <a:buNone/>
            </a:pPr>
            <a:r>
              <a:rPr lang="ru-RU" sz="1600" dirty="0"/>
              <a:t>-10; 10; -3,8; 3,8</a:t>
            </a:r>
            <a:r>
              <a:rPr lang="ru-RU" sz="1600" dirty="0" smtClean="0"/>
              <a:t>. </a:t>
            </a:r>
          </a:p>
          <a:p>
            <a:pPr marL="0" indent="0">
              <a:buNone/>
            </a:pPr>
            <a:r>
              <a:rPr lang="ru-RU" sz="1600" dirty="0" smtClean="0"/>
              <a:t>5.Найдите корень уравнения: </a:t>
            </a:r>
            <a:r>
              <a:rPr lang="en-US" sz="1600" dirty="0" smtClean="0"/>
              <a:t>x</a:t>
            </a:r>
            <a:r>
              <a:rPr lang="ru-RU" sz="1600" dirty="0" smtClean="0"/>
              <a:t>+ (-3) = -11, выберите верный ответ: -8; 8; 14.</a:t>
            </a:r>
          </a:p>
          <a:p>
            <a:pPr marL="0" indent="0">
              <a:buNone/>
            </a:pPr>
            <a:r>
              <a:rPr lang="ru-RU" sz="1600" dirty="0" smtClean="0"/>
              <a:t>6.Решите уравнение: -5 + </a:t>
            </a:r>
            <a:r>
              <a:rPr lang="en-US" sz="1600" dirty="0" smtClean="0"/>
              <a:t>y</a:t>
            </a:r>
            <a:r>
              <a:rPr lang="ru-RU" sz="1600" dirty="0" smtClean="0"/>
              <a:t> = 15, выберите верный ответ: 20; -20; </a:t>
            </a:r>
            <a:r>
              <a:rPr lang="ru-RU" sz="1600" dirty="0" smtClean="0">
                <a:latin typeface="Calibri"/>
                <a:cs typeface="Calibri"/>
              </a:rPr>
              <a:t>±20. </a:t>
            </a:r>
          </a:p>
          <a:p>
            <a:pPr marL="0" indent="0">
              <a:buNone/>
            </a:pPr>
            <a:r>
              <a:rPr lang="ru-RU" sz="1600" dirty="0" smtClean="0">
                <a:latin typeface="Calibri"/>
                <a:cs typeface="Calibri"/>
              </a:rPr>
              <a:t>7.Сравните значения  выражений: │а │ и │в│</a:t>
            </a:r>
            <a:endParaRPr lang="ru-RU" sz="1600" dirty="0" smtClean="0"/>
          </a:p>
          <a:p>
            <a:r>
              <a:rPr lang="ru-RU" sz="1600" dirty="0" smtClean="0"/>
              <a:t>А) -2,18+1,84+(-0,37)+0,62=</a:t>
            </a:r>
          </a:p>
          <a:p>
            <a:r>
              <a:rPr lang="ru-RU" sz="1600" dirty="0" smtClean="0"/>
              <a:t>Б)1,85+(-3,02)+(-0,75)+1,91= .</a:t>
            </a:r>
          </a:p>
          <a:p>
            <a:pPr marL="0" indent="0">
              <a:buNone/>
            </a:pPr>
            <a:r>
              <a:rPr lang="ru-RU" sz="1600" dirty="0" smtClean="0"/>
              <a:t>И выберите верный ответ: </a:t>
            </a:r>
            <a:r>
              <a:rPr lang="ru-RU" sz="1600" dirty="0" smtClean="0">
                <a:latin typeface="Calibri"/>
                <a:cs typeface="Calibri"/>
              </a:rPr>
              <a:t>│а│≤│в│; │а│</a:t>
            </a:r>
            <a:r>
              <a:rPr lang="en-US" sz="1600" dirty="0" smtClean="0">
                <a:latin typeface="Calibri"/>
                <a:cs typeface="Calibri"/>
              </a:rPr>
              <a:t>&gt;</a:t>
            </a:r>
            <a:r>
              <a:rPr lang="ru-RU" sz="1600" dirty="0" smtClean="0">
                <a:latin typeface="Calibri"/>
                <a:cs typeface="Calibri"/>
              </a:rPr>
              <a:t>│в│; │а│</a:t>
            </a:r>
            <a:r>
              <a:rPr lang="en-US" sz="1600" dirty="0" smtClean="0">
                <a:latin typeface="Calibri"/>
                <a:cs typeface="Calibri"/>
              </a:rPr>
              <a:t>=</a:t>
            </a:r>
            <a:r>
              <a:rPr lang="ru-RU" sz="1600" dirty="0" smtClean="0">
                <a:latin typeface="Calibri"/>
                <a:cs typeface="Calibri"/>
              </a:rPr>
              <a:t>│в│. </a:t>
            </a:r>
          </a:p>
          <a:p>
            <a:pPr marL="0" indent="0">
              <a:buNone/>
            </a:pPr>
            <a:r>
              <a:rPr lang="ru-RU" sz="1600" dirty="0" smtClean="0">
                <a:latin typeface="Calibri"/>
                <a:cs typeface="Calibri"/>
              </a:rPr>
              <a:t>8.Сложите числа с помощью координатной прямой:</a:t>
            </a:r>
          </a:p>
          <a:p>
            <a:pPr marL="0" indent="0">
              <a:buNone/>
            </a:pPr>
            <a:endParaRPr lang="ru-RU" sz="16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ru-RU" sz="1600" dirty="0"/>
          </a:p>
          <a:p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544616"/>
          </a:xfrm>
        </p:spPr>
        <p:txBody>
          <a:bodyPr>
            <a:normAutofit/>
          </a:bodyPr>
          <a:lstStyle/>
          <a:p>
            <a:r>
              <a:rPr lang="ru-RU" sz="1600" dirty="0" smtClean="0"/>
              <a:t>4.Крестьянин подсказал монаху на какое расстояние пройти к северу : </a:t>
            </a:r>
          </a:p>
          <a:p>
            <a:pPr marL="0" indent="0"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     10 ли.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5.Название поля, на котором встретились монах и крестьянин: 14 – </a:t>
            </a:r>
            <a:r>
              <a:rPr lang="ru-RU" sz="1600" dirty="0" err="1" smtClean="0"/>
              <a:t>Вансимни</a:t>
            </a:r>
            <a:r>
              <a:rPr lang="ru-RU" sz="1600" dirty="0" smtClean="0"/>
              <a:t>;</a:t>
            </a:r>
          </a:p>
          <a:p>
            <a:pPr marL="0" indent="0">
              <a:buNone/>
            </a:pPr>
            <a:r>
              <a:rPr lang="ru-RU" sz="1600" dirty="0" smtClean="0"/>
              <a:t>-8 –</a:t>
            </a:r>
            <a:r>
              <a:rPr lang="ru-RU" sz="1600" dirty="0" err="1" smtClean="0"/>
              <a:t>Пэкак</a:t>
            </a:r>
            <a:r>
              <a:rPr lang="ru-RU" sz="1600" dirty="0" smtClean="0"/>
              <a:t>; 8 –</a:t>
            </a:r>
            <a:r>
              <a:rPr lang="ru-RU" sz="1600" dirty="0" err="1" smtClean="0"/>
              <a:t>Тонья</a:t>
            </a:r>
            <a:r>
              <a:rPr lang="ru-RU" sz="1600" dirty="0" smtClean="0"/>
              <a:t>( Восточное поле).</a:t>
            </a:r>
          </a:p>
          <a:p>
            <a:pPr marL="0" indent="0">
              <a:buNone/>
            </a:pPr>
            <a:r>
              <a:rPr lang="ru-RU" sz="1600" dirty="0" smtClean="0"/>
              <a:t>6. Какую форму имело найденное место:</a:t>
            </a:r>
          </a:p>
          <a:p>
            <a:pPr marL="0" indent="0">
              <a:buNone/>
            </a:pPr>
            <a:r>
              <a:rPr lang="ru-RU" sz="1600" dirty="0" smtClean="0"/>
              <a:t> 20 -               -20  -                 </a:t>
            </a:r>
            <a:r>
              <a:rPr lang="ru-RU" sz="1600" dirty="0" smtClean="0">
                <a:latin typeface="Calibri"/>
                <a:cs typeface="Calibri"/>
              </a:rPr>
              <a:t>±20 -</a:t>
            </a: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7. Какое явление природы произошло при осмотре этого места:</a:t>
            </a:r>
          </a:p>
          <a:p>
            <a:pPr marL="0" indent="0">
              <a:buNone/>
            </a:pPr>
            <a:r>
              <a:rPr lang="ru-RU" sz="1600" dirty="0"/>
              <a:t>│а│≤│в</a:t>
            </a:r>
            <a:r>
              <a:rPr lang="ru-RU" sz="1600" dirty="0" smtClean="0"/>
              <a:t>│-буря; │</a:t>
            </a:r>
            <a:r>
              <a:rPr lang="ru-RU" sz="1600" dirty="0"/>
              <a:t>а</a:t>
            </a:r>
            <a:r>
              <a:rPr lang="ru-RU" sz="1600" dirty="0" smtClean="0"/>
              <a:t>│</a:t>
            </a:r>
            <a:r>
              <a:rPr lang="en-US" sz="1600" dirty="0" smtClean="0"/>
              <a:t>&gt;</a:t>
            </a:r>
            <a:r>
              <a:rPr lang="ru-RU" sz="1600" dirty="0" smtClean="0"/>
              <a:t>│</a:t>
            </a:r>
            <a:r>
              <a:rPr lang="ru-RU" sz="1600" dirty="0"/>
              <a:t>в</a:t>
            </a:r>
            <a:r>
              <a:rPr lang="ru-RU" sz="1600" dirty="0" smtClean="0"/>
              <a:t>│- снег; │а│</a:t>
            </a:r>
            <a:r>
              <a:rPr lang="en-US" sz="1600" dirty="0" smtClean="0"/>
              <a:t>=</a:t>
            </a:r>
            <a:r>
              <a:rPr lang="ru-RU" sz="1600" dirty="0" smtClean="0"/>
              <a:t>│в</a:t>
            </a:r>
            <a:r>
              <a:rPr lang="ru-RU" sz="1600" dirty="0" smtClean="0">
                <a:latin typeface="Calibri"/>
                <a:cs typeface="Calibri"/>
              </a:rPr>
              <a:t>│- фён .</a:t>
            </a:r>
          </a:p>
          <a:p>
            <a:pPr marL="0" indent="0">
              <a:buNone/>
            </a:pPr>
            <a:r>
              <a:rPr lang="ru-RU" sz="1600" dirty="0" smtClean="0">
                <a:latin typeface="Calibri"/>
                <a:cs typeface="Calibri"/>
              </a:rPr>
              <a:t>8. (А)-Название реки, ограничивающей  с четвёртой стороны территорию будущего города: 1 – Хан;  2 –</a:t>
            </a:r>
            <a:r>
              <a:rPr lang="ru-RU" sz="1600" dirty="0" err="1" smtClean="0">
                <a:latin typeface="Calibri"/>
                <a:cs typeface="Calibri"/>
              </a:rPr>
              <a:t>Ханян</a:t>
            </a:r>
            <a:r>
              <a:rPr lang="ru-RU" sz="1600" dirty="0" smtClean="0">
                <a:latin typeface="Calibri"/>
                <a:cs typeface="Calibri"/>
              </a:rPr>
              <a:t>;  4 – </a:t>
            </a:r>
            <a:r>
              <a:rPr lang="ru-RU" sz="1600" dirty="0" err="1" smtClean="0">
                <a:latin typeface="Calibri"/>
                <a:cs typeface="Calibri"/>
              </a:rPr>
              <a:t>Хэйхэ</a:t>
            </a:r>
            <a:r>
              <a:rPr lang="ru-RU" sz="1600" dirty="0" smtClean="0">
                <a:latin typeface="Calibri"/>
                <a:cs typeface="Calibri"/>
              </a:rPr>
              <a:t>;</a:t>
            </a:r>
          </a:p>
          <a:p>
            <a:pPr marL="0" indent="0">
              <a:buNone/>
            </a:pPr>
            <a:r>
              <a:rPr lang="ru-RU" sz="1600" dirty="0" smtClean="0">
                <a:latin typeface="Calibri"/>
                <a:cs typeface="Calibri"/>
              </a:rPr>
              <a:t>(В) – Название формы  ограждения с трёх сторон от реки: 12 – плетень; - 4 – изгородь; 4 – гора.</a:t>
            </a:r>
          </a:p>
          <a:p>
            <a:pPr marL="0" indent="0">
              <a:buNone/>
            </a:pPr>
            <a:endParaRPr lang="ru-RU" sz="16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ru-RU" sz="16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755576" y="5013176"/>
            <a:ext cx="30963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19672" y="4991960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  А                              5      </a:t>
            </a:r>
            <a:endParaRPr lang="ru-RU" sz="1600" dirty="0"/>
          </a:p>
        </p:txBody>
      </p:sp>
      <p:sp>
        <p:nvSpPr>
          <p:cNvPr id="9" name="Круговая стрелка 8"/>
          <p:cNvSpPr/>
          <p:nvPr/>
        </p:nvSpPr>
        <p:spPr>
          <a:xfrm rot="10800000" flipV="1">
            <a:off x="1850134" y="4717310"/>
            <a:ext cx="1337344" cy="567037"/>
          </a:xfrm>
          <a:prstGeom prst="circularArrow">
            <a:avLst>
              <a:gd name="adj1" fmla="val 12221"/>
              <a:gd name="adj2" fmla="val 1142319"/>
              <a:gd name="adj3" fmla="val 20897320"/>
              <a:gd name="adj4" fmla="val 10800000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3101862" y="5003861"/>
            <a:ext cx="85616" cy="14806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 flipH="1">
            <a:off x="1909333" y="5046166"/>
            <a:ext cx="120995" cy="14753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801295" y="5661248"/>
            <a:ext cx="30963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84143" y="4548033"/>
            <a:ext cx="35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-4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971600" y="5661248"/>
            <a:ext cx="35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-8</a:t>
            </a:r>
            <a:endParaRPr lang="ru-RU" sz="1600" dirty="0"/>
          </a:p>
        </p:txBody>
      </p:sp>
      <p:sp>
        <p:nvSpPr>
          <p:cNvPr id="20" name="Блок-схема: узел 19"/>
          <p:cNvSpPr/>
          <p:nvPr/>
        </p:nvSpPr>
        <p:spPr>
          <a:xfrm>
            <a:off x="1147289" y="5604097"/>
            <a:ext cx="67661" cy="11321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Круговая стрелка 20"/>
          <p:cNvSpPr/>
          <p:nvPr/>
        </p:nvSpPr>
        <p:spPr>
          <a:xfrm>
            <a:off x="1214950" y="5330514"/>
            <a:ext cx="1302475" cy="386796"/>
          </a:xfrm>
          <a:prstGeom prst="circularArrow">
            <a:avLst>
              <a:gd name="adj1" fmla="val 25000"/>
              <a:gd name="adj2" fmla="val 1142319"/>
              <a:gd name="adj3" fmla="val 71781"/>
              <a:gd name="adj4" fmla="val 10508163"/>
              <a:gd name="adj5" fmla="val 13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Блок-схема: узел 21"/>
          <p:cNvSpPr/>
          <p:nvPr/>
        </p:nvSpPr>
        <p:spPr>
          <a:xfrm>
            <a:off x="2288825" y="5684984"/>
            <a:ext cx="137159" cy="1143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199786" y="5161237"/>
            <a:ext cx="437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+ 4</a:t>
            </a:r>
            <a:endParaRPr lang="ru-RU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368987" y="5684984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В</a:t>
            </a:r>
            <a:endParaRPr lang="ru-RU" sz="1600" dirty="0"/>
          </a:p>
        </p:txBody>
      </p:sp>
      <p:pic>
        <p:nvPicPr>
          <p:cNvPr id="1026" name="Picture 2" descr="D:\КОР НАР СКАЗ\слива 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4897669" y="1649157"/>
            <a:ext cx="648073" cy="43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КОР НАР СКАЗ\слива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355150"/>
            <a:ext cx="411021" cy="425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КОР НАР СКАЗ\Виноград с листьями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1706" y="3294995"/>
            <a:ext cx="461109" cy="48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КОР НАР СКАЗ\орех миндальный 4 со скорлупой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288204"/>
            <a:ext cx="469026" cy="476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4217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7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Ответы к заданиям 7 и 8, и указания действий хода работы: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7.</a:t>
            </a:r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r>
              <a:rPr lang="ru-RU" sz="1800" dirty="0" smtClean="0"/>
              <a:t>Назовите и запишите это слово  по-английски в  таблице, выбрав его  из слов, оно записано по звучанию на китайском языке.</a:t>
            </a:r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8. </a:t>
            </a:r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r>
              <a:rPr lang="ru-RU" sz="1800" dirty="0" smtClean="0"/>
              <a:t>Напишите слово по-английски в таблице, выбрав его из </a:t>
            </a:r>
            <a:r>
              <a:rPr lang="ru-RU" sz="1800" dirty="0" err="1" smtClean="0"/>
              <a:t>слов,где</a:t>
            </a:r>
            <a:r>
              <a:rPr lang="ru-RU" sz="1800" dirty="0" smtClean="0"/>
              <a:t> оно записано  по его звучанию  по-корейски.</a:t>
            </a:r>
            <a:endParaRPr lang="ru-RU" sz="1800" dirty="0"/>
          </a:p>
        </p:txBody>
      </p:sp>
      <p:pic>
        <p:nvPicPr>
          <p:cNvPr id="2050" name="Picture 2" descr="C:\Program Files\Microsoft Office\MEDIA\CAGCAT10\j029958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05686"/>
            <a:ext cx="1827886" cy="182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Хорда 4"/>
          <p:cNvSpPr/>
          <p:nvPr/>
        </p:nvSpPr>
        <p:spPr>
          <a:xfrm>
            <a:off x="5508104" y="1700808"/>
            <a:ext cx="2160240" cy="1656184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026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Запишите ответы в таблицу: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43346977"/>
              </p:ext>
            </p:extLst>
          </p:nvPr>
        </p:nvGraphicFramePr>
        <p:xfrm>
          <a:off x="493204" y="1196752"/>
          <a:ext cx="82296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/>
                <a:gridCol w="1008112"/>
                <a:gridCol w="1008112"/>
                <a:gridCol w="1008112"/>
                <a:gridCol w="1152128"/>
                <a:gridCol w="1080120"/>
                <a:gridCol w="1080120"/>
                <a:gridCol w="10904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Века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Имя </a:t>
                      </a:r>
                    </a:p>
                    <a:p>
                      <a:r>
                        <a:rPr lang="ru-RU" sz="1600" dirty="0" smtClean="0"/>
                        <a:t>генерала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Имя </a:t>
                      </a:r>
                    </a:p>
                    <a:p>
                      <a:r>
                        <a:rPr lang="ru-RU" sz="1600" dirty="0" smtClean="0"/>
                        <a:t>монаха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Сколько</a:t>
                      </a:r>
                    </a:p>
                    <a:p>
                      <a:r>
                        <a:rPr lang="ru-RU" sz="1600" dirty="0" smtClean="0"/>
                        <a:t> ли</a:t>
                      </a:r>
                    </a:p>
                    <a:p>
                      <a:r>
                        <a:rPr lang="ru-RU" sz="1600" dirty="0" smtClean="0"/>
                        <a:t> к северу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Название</a:t>
                      </a:r>
                    </a:p>
                    <a:p>
                      <a:r>
                        <a:rPr lang="ru-RU" sz="1600" dirty="0" smtClean="0"/>
                        <a:t>поля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Название</a:t>
                      </a:r>
                    </a:p>
                    <a:p>
                      <a:r>
                        <a:rPr lang="ru-RU" sz="1600" dirty="0" smtClean="0"/>
                        <a:t>Формы </a:t>
                      </a:r>
                    </a:p>
                    <a:p>
                      <a:r>
                        <a:rPr lang="ru-RU" sz="1600" dirty="0" smtClean="0"/>
                        <a:t>места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Название</a:t>
                      </a:r>
                    </a:p>
                    <a:p>
                      <a:r>
                        <a:rPr lang="ru-RU" sz="1600" dirty="0" smtClean="0"/>
                        <a:t>явления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Огражде-ние</a:t>
                      </a:r>
                      <a:endParaRPr lang="ru-RU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o-KR" altLang="en-US" dirty="0" smtClean="0"/>
                        <a:t>세기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dirty="0" smtClean="0"/>
                        <a:t>일반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dirty="0" smtClean="0"/>
                        <a:t>스님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altLang="ko-KR" dirty="0" smtClean="0"/>
                        <a:t>…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리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dirty="0" smtClean="0"/>
                        <a:t>이스트 필드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mtClean="0"/>
                        <a:t>매 화 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 </a:t>
                      </a:r>
                      <a:r>
                        <a:rPr lang="ru-RU" dirty="0" err="1" smtClean="0"/>
                        <a:t>сюэ</a:t>
                      </a:r>
                      <a:r>
                        <a:rPr lang="ru-RU" dirty="0" smtClean="0"/>
                        <a:t> 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 </a:t>
                      </a:r>
                      <a:r>
                        <a:rPr lang="ru-RU" dirty="0" err="1" smtClean="0"/>
                        <a:t>ул</a:t>
                      </a:r>
                      <a:r>
                        <a:rPr lang="ru-RU" dirty="0" smtClean="0"/>
                        <a:t> »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2" y="324433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1-</a:t>
            </a:r>
            <a:r>
              <a:rPr lang="en-US" dirty="0" smtClean="0"/>
              <a:t> ten - </a:t>
            </a:r>
            <a:r>
              <a:rPr lang="en-US" dirty="0" err="1" smtClean="0"/>
              <a:t>forteen</a:t>
            </a:r>
            <a:r>
              <a:rPr lang="en-US" dirty="0" smtClean="0"/>
              <a:t> centuries; at eight-ten centuries;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8916" y="3616838"/>
            <a:ext cx="6449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– General Plum; Young  </a:t>
            </a:r>
            <a:r>
              <a:rPr lang="en-US" dirty="0" err="1" smtClean="0"/>
              <a:t>Kwonu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475656" y="3986170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– </a:t>
            </a:r>
            <a:r>
              <a:rPr lang="en-US" dirty="0" err="1" smtClean="0"/>
              <a:t>Kore</a:t>
            </a:r>
            <a:r>
              <a:rPr lang="en-US" dirty="0" smtClean="0"/>
              <a:t>;  </a:t>
            </a:r>
            <a:r>
              <a:rPr lang="en-US" dirty="0" err="1" smtClean="0"/>
              <a:t>Muhak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835696" y="4368233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4-  ten;  near for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090370" y="4686479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5-  </a:t>
            </a:r>
            <a:r>
              <a:rPr lang="en-US" dirty="0" err="1" smtClean="0"/>
              <a:t>Vansimny</a:t>
            </a:r>
            <a:r>
              <a:rPr lang="en-US" dirty="0" smtClean="0"/>
              <a:t>;  </a:t>
            </a:r>
            <a:r>
              <a:rPr lang="en-US" dirty="0" err="1" smtClean="0"/>
              <a:t>Toniya</a:t>
            </a:r>
            <a:r>
              <a:rPr lang="en-US" dirty="0" smtClean="0"/>
              <a:t> (East field)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378402" y="5072493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6- Grapes cluster; Nut; Plum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699792" y="5415661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 – Storm; Snow; A hair dryer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131840" y="594928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43808" y="5784993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 – Wattle fence; A fence; Mountain </a:t>
            </a:r>
            <a:endParaRPr lang="ru-RU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93563" y="3462128"/>
            <a:ext cx="2569468" cy="1927101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6151" y="5070747"/>
            <a:ext cx="2142251" cy="161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0954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8945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1800" dirty="0" smtClean="0"/>
              <a:t>«Как  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СЕУЛ  СТОЛИЦЕЙ  </a:t>
            </a:r>
            <a:r>
              <a:rPr lang="ru-RU" sz="1800" dirty="0" smtClean="0"/>
              <a:t>стал?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Autofit/>
          </a:bodyPr>
          <a:lstStyle/>
          <a:p>
            <a:r>
              <a:rPr lang="ru-RU" sz="1100" i="1" dirty="0" smtClean="0"/>
              <a:t>Корейская народная сказка. </a:t>
            </a:r>
          </a:p>
          <a:p>
            <a:r>
              <a:rPr lang="ru-RU" sz="1100" i="1" dirty="0"/>
              <a:t>В средний период правления династии Коре жил человек по имени Юн </a:t>
            </a:r>
            <a:r>
              <a:rPr lang="ru-RU" sz="1100" i="1" dirty="0" err="1"/>
              <a:t>Квон</a:t>
            </a:r>
            <a:r>
              <a:rPr lang="ru-RU" sz="1100" i="1" dirty="0"/>
              <a:t>. Велено было ему найти место к югу от гор </a:t>
            </a:r>
            <a:r>
              <a:rPr lang="ru-RU" sz="1100" i="1" dirty="0" err="1"/>
              <a:t>Пэкак</a:t>
            </a:r>
            <a:r>
              <a:rPr lang="ru-RU" sz="1100" i="1" dirty="0"/>
              <a:t>, высоких и скалистых, и посадить там несколько слив.</a:t>
            </a:r>
          </a:p>
          <a:p>
            <a:r>
              <a:rPr lang="ru-RU" sz="1100" i="1" dirty="0"/>
              <a:t>(Коре — название одного из королевств в Древней Корее, существовало в Х — XIV вв.)</a:t>
            </a:r>
          </a:p>
          <a:p>
            <a:r>
              <a:rPr lang="ru-RU" sz="1100" i="1" dirty="0"/>
              <a:t>Выросли деревья, густыми стали, развесистыми, и тогда велено было Юн </a:t>
            </a:r>
            <a:r>
              <a:rPr lang="ru-RU" sz="1100" i="1" dirty="0" err="1"/>
              <a:t>Квону</a:t>
            </a:r>
            <a:r>
              <a:rPr lang="ru-RU" sz="1100" i="1" dirty="0"/>
              <a:t> подрезать ветки, чтобы надпись на одной из скал </a:t>
            </a:r>
            <a:r>
              <a:rPr lang="ru-RU" sz="1100" i="1" dirty="0" err="1"/>
              <a:t>Пэкака</a:t>
            </a:r>
            <a:r>
              <a:rPr lang="ru-RU" sz="1100" i="1" dirty="0"/>
              <a:t> не загораживали. А надпись ту высек </a:t>
            </a:r>
            <a:r>
              <a:rPr lang="ru-RU" sz="1100" i="1" dirty="0" err="1"/>
              <a:t>Досон</a:t>
            </a:r>
            <a:r>
              <a:rPr lang="ru-RU" sz="1100" i="1" dirty="0"/>
              <a:t>, прославленный буддийский монах королевства </a:t>
            </a:r>
            <a:r>
              <a:rPr lang="ru-RU" sz="1100" i="1" dirty="0" err="1"/>
              <a:t>Силла</a:t>
            </a:r>
            <a:r>
              <a:rPr lang="ru-RU" sz="1100" i="1" dirty="0"/>
              <a:t>. И вот что он написал: “Следующим королем будет Ли, и столицу надо перенести в </a:t>
            </a:r>
            <a:r>
              <a:rPr lang="ru-RU" sz="1100" i="1" dirty="0" err="1"/>
              <a:t>Ханян</a:t>
            </a:r>
            <a:r>
              <a:rPr lang="ru-RU" sz="1100" i="1" dirty="0"/>
              <a:t>”.</a:t>
            </a:r>
          </a:p>
          <a:p>
            <a:r>
              <a:rPr lang="ru-RU" sz="1100" i="1" dirty="0"/>
              <a:t>(</a:t>
            </a:r>
            <a:r>
              <a:rPr lang="ru-RU" sz="1100" i="1" dirty="0" err="1"/>
              <a:t>Силла</a:t>
            </a:r>
            <a:r>
              <a:rPr lang="ru-RU" sz="1100" i="1" dirty="0"/>
              <a:t> — название одного из королевств в Древней Корее, существовало в VII — Х вв.)</a:t>
            </a:r>
          </a:p>
          <a:p>
            <a:r>
              <a:rPr lang="ru-RU" sz="1100" i="1" dirty="0"/>
              <a:t>(Ли — слива.)</a:t>
            </a:r>
          </a:p>
          <a:p>
            <a:r>
              <a:rPr lang="ru-RU" sz="1100" i="1" dirty="0"/>
              <a:t>(</a:t>
            </a:r>
            <a:r>
              <a:rPr lang="ru-RU" sz="1100" i="1" dirty="0" err="1"/>
              <a:t>Ханян</a:t>
            </a:r>
            <a:r>
              <a:rPr lang="ru-RU" sz="1100" i="1" dirty="0"/>
              <a:t> — старинное название Сеула.)</a:t>
            </a:r>
          </a:p>
          <a:p>
            <a:r>
              <a:rPr lang="ru-RU" sz="1100" i="1" dirty="0"/>
              <a:t>Так и случилось. Генерал Ли сверг короля и воссел на трон. Но у короля было много верных людей, и они заставляли Ли перенести столицу из </a:t>
            </a:r>
            <a:r>
              <a:rPr lang="ru-RU" sz="1100" i="1" dirty="0" err="1"/>
              <a:t>Кэсона</a:t>
            </a:r>
            <a:r>
              <a:rPr lang="ru-RU" sz="1100" i="1" dirty="0"/>
              <a:t> в другое место. Призвал тогда к себе генерал известного буддийского монаха </a:t>
            </a:r>
            <a:r>
              <a:rPr lang="ru-RU" sz="1100" i="1" dirty="0" err="1"/>
              <a:t>Мухака</a:t>
            </a:r>
            <a:r>
              <a:rPr lang="ru-RU" sz="1100" i="1" dirty="0"/>
              <a:t>, из кумирни в горах </a:t>
            </a:r>
            <a:r>
              <a:rPr lang="ru-RU" sz="1100" i="1" dirty="0" err="1"/>
              <a:t>Кодаль</a:t>
            </a:r>
            <a:r>
              <a:rPr lang="ru-RU" sz="1100" i="1" dirty="0"/>
              <a:t>, и приказал ему подыскать новое место для столицы.</a:t>
            </a:r>
          </a:p>
          <a:p>
            <a:r>
              <a:rPr lang="ru-RU" sz="1100" i="1" dirty="0"/>
              <a:t>Отправился </a:t>
            </a:r>
            <a:r>
              <a:rPr lang="ru-RU" sz="1100" i="1" dirty="0" err="1"/>
              <a:t>Мухак</a:t>
            </a:r>
            <a:r>
              <a:rPr lang="ru-RU" sz="1100" i="1" dirty="0"/>
              <a:t> в путь, одолел горы </a:t>
            </a:r>
            <a:r>
              <a:rPr lang="ru-RU" sz="1100" i="1" dirty="0" err="1"/>
              <a:t>Пэкак</a:t>
            </a:r>
            <a:r>
              <a:rPr lang="ru-RU" sz="1100" i="1" dirty="0"/>
              <a:t>, добрался до </a:t>
            </a:r>
            <a:r>
              <a:rPr lang="ru-RU" sz="1100" i="1" dirty="0" err="1"/>
              <a:t>Тонья</a:t>
            </a:r>
            <a:r>
              <a:rPr lang="ru-RU" sz="1100" i="1" dirty="0"/>
              <a:t>, Восточного поля, к югу от горы, и думает: “Куда же идти?” Как вдруг слышит — крестьянин волу своему кричит: “До чего же ты глуп, как </a:t>
            </a:r>
            <a:r>
              <a:rPr lang="ru-RU" sz="1100" i="1" dirty="0" err="1"/>
              <a:t>мухак</a:t>
            </a:r>
            <a:r>
              <a:rPr lang="ru-RU" sz="1100" i="1" dirty="0"/>
              <a:t>, всегда норовишь идти не туда!”</a:t>
            </a:r>
          </a:p>
          <a:p>
            <a:r>
              <a:rPr lang="ru-RU" sz="1100" i="1" dirty="0"/>
              <a:t>(</a:t>
            </a:r>
            <a:r>
              <a:rPr lang="ru-RU" sz="1100" i="1" dirty="0" err="1"/>
              <a:t>Мухак</a:t>
            </a:r>
            <a:r>
              <a:rPr lang="ru-RU" sz="1100" i="1" dirty="0"/>
              <a:t> — неуч, неграмотный.)</a:t>
            </a:r>
          </a:p>
          <a:p>
            <a:r>
              <a:rPr lang="ru-RU" sz="1100" i="1" dirty="0"/>
              <a:t>Услышал это монах и говорит крестьянину:</a:t>
            </a:r>
          </a:p>
          <a:p>
            <a:r>
              <a:rPr lang="ru-RU" sz="1100" i="1" dirty="0"/>
              <a:t>— Ты своего вола </a:t>
            </a:r>
            <a:r>
              <a:rPr lang="ru-RU" sz="1100" i="1" dirty="0" err="1"/>
              <a:t>мухаком</a:t>
            </a:r>
            <a:r>
              <a:rPr lang="ru-RU" sz="1100" i="1" dirty="0"/>
              <a:t> обругал за глупость. А меня как раз звать </a:t>
            </a:r>
            <a:r>
              <a:rPr lang="ru-RU" sz="1100" i="1" dirty="0" err="1"/>
              <a:t>Мухак</a:t>
            </a:r>
            <a:r>
              <a:rPr lang="ru-RU" sz="1100" i="1" dirty="0"/>
              <a:t>. Помоги, если можешь! Я место ищу для новой столицы. Хорошо бы построить ее прямо здесь, на поле. Что скажешь на это?</a:t>
            </a:r>
          </a:p>
          <a:p>
            <a:r>
              <a:rPr lang="ru-RU" sz="1100" i="1" dirty="0"/>
              <a:t>Посоветовал монаху крестьянин пройти еще десять ли к северу. Поле, где монах с крестьянином повстречались, ныне называется </a:t>
            </a:r>
            <a:r>
              <a:rPr lang="ru-RU" sz="1100" i="1" dirty="0" err="1"/>
              <a:t>Вансимни</a:t>
            </a:r>
            <a:r>
              <a:rPr lang="ru-RU" sz="1100" i="1" dirty="0"/>
              <a:t>. Говорят, здесь был закопан камень, на котором высечены эти слова.</a:t>
            </a:r>
          </a:p>
          <a:p>
            <a:r>
              <a:rPr lang="ru-RU" sz="1100" i="1" dirty="0"/>
              <a:t>(</a:t>
            </a:r>
            <a:r>
              <a:rPr lang="ru-RU" sz="1100" i="1" dirty="0" err="1"/>
              <a:t>Вансимни</a:t>
            </a:r>
            <a:r>
              <a:rPr lang="ru-RU" sz="1100" i="1" dirty="0"/>
              <a:t> — букв.: "пройди десять ли".)</a:t>
            </a:r>
          </a:p>
          <a:p>
            <a:r>
              <a:rPr lang="ru-RU" sz="1100" i="1" dirty="0"/>
              <a:t>Монах послушался крестьянина и нашел для столицы подходящее место — </a:t>
            </a:r>
            <a:r>
              <a:rPr lang="ru-RU" sz="1100" i="1" dirty="0" err="1"/>
              <a:t>Ханян</a:t>
            </a:r>
            <a:r>
              <a:rPr lang="ru-RU" sz="1100" i="1" dirty="0"/>
              <a:t>. С трех сторон отвесные скалы, с четвертой — глубокая река Хан.</a:t>
            </a:r>
          </a:p>
          <a:p>
            <a:r>
              <a:rPr lang="ru-RU" sz="1100" i="1" dirty="0"/>
              <a:t>Здесь и решили построить столицу и возвести высокие стены. Вот только как их расположить — не знали.</a:t>
            </a:r>
          </a:p>
          <a:p>
            <a:r>
              <a:rPr lang="ru-RU" sz="1100" i="1" dirty="0"/>
              <a:t>Но вот однажды ночью выпал снег и лег кольцом вокруг выбранного для столицы места. Так и решили возводить стены — кольцом. Назвали столицу Сеулом. Это слово, говорят, происходит от китайского “</a:t>
            </a:r>
            <a:r>
              <a:rPr lang="ru-RU" sz="1100" i="1" dirty="0" err="1"/>
              <a:t>сюэ</a:t>
            </a:r>
            <a:r>
              <a:rPr lang="ru-RU" sz="1100" i="1" dirty="0"/>
              <a:t>” — “снег”, и корейского “</a:t>
            </a:r>
            <a:r>
              <a:rPr lang="ru-RU" sz="1100" i="1" dirty="0" err="1"/>
              <a:t>ул</a:t>
            </a:r>
            <a:r>
              <a:rPr lang="ru-RU" sz="1100" i="1" dirty="0"/>
              <a:t>” — “изгородь</a:t>
            </a:r>
          </a:p>
          <a:p>
            <a:endParaRPr lang="ru-RU" sz="1100" i="1" dirty="0"/>
          </a:p>
        </p:txBody>
      </p:sp>
    </p:spTree>
    <p:extLst>
      <p:ext uri="{BB962C8B-B14F-4D97-AF65-F5344CB8AC3E}">
        <p14:creationId xmlns:p14="http://schemas.microsoft.com/office/powerpoint/2010/main" xmlns="" val="37172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1542</Words>
  <Application>Microsoft Office PowerPoint</Application>
  <PresentationFormat>Экран (4:3)</PresentationFormat>
  <Paragraphs>218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Урок с элементами дидактической игры в 6 классе по теме: «Сложение чисел с разными знаками»</vt:lpstr>
      <vt:lpstr>Задачи: - закрепить знание о модуле числа; правила  сложения положительных и отрицательных чисел и чисел с разными знаками; -  применять знание правил при выполнении вычислений; - решить уравнения, используя правила; - выполнить игровые задания, используя логику и знание  слов английского языка </vt:lpstr>
      <vt:lpstr>Ход урока: 1 этап: организационный  -  3   мин. 2  этап: устная работа  -    10   мин. 3 этап: выполнение  заданий  письменно -   10   мин. 4  этап: составление плана рассказа сказки- заполнение таблицы ( перевод слов и названия города) - 5  мин. 6 этап: рассказ сказки по полученному плану, чтение сказки -  9  мин. 7 этап: итога урока, самооценка – 3 мин. 8 этап: Домашнее задание – 5 мин.</vt:lpstr>
      <vt:lpstr>Устно сформулировать определение «модуль числа», правила сложения чисел с разными знаками, отрицательных  чисел; выполнить арифметические действия в заданиях с  № 1 по № 8 и ответить на вопросы по содержанию сказки для  заполнения пробела - название  города, и составления плана рассказа корейской сказки « Как … стал?»</vt:lpstr>
      <vt:lpstr>По приказу Генерала Ли монах отправился на поиск нового  места для  столицы, преодолев гору Пэкак, добрался  до Восточного поля - Тонья,  где до сих пор есть камень, от которого надо идти на север…</vt:lpstr>
      <vt:lpstr>Применяя правила выполните вычисления при  решении  уравнений; выполните  вычисления и сравнение; сложение с помощью координатной прямой</vt:lpstr>
      <vt:lpstr>Ответы к заданиям 7 и 8, и указания действий хода работы:</vt:lpstr>
      <vt:lpstr>Запишите ответы в таблицу:</vt:lpstr>
      <vt:lpstr>«Как   СЕУЛ  СТОЛИЦЕЙ  стал?</vt:lpstr>
      <vt:lpstr>Домашнее задание:</vt:lpstr>
      <vt:lpstr>Список литературы:</vt:lpstr>
      <vt:lpstr>С п а с и б о  з а  в н и м а н и 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с элементами дидактической игры в 6 классе по теме: «Сложение чисел с разными знаками»</dc:title>
  <dc:creator>Учитель</dc:creator>
  <cp:lastModifiedBy>revaz</cp:lastModifiedBy>
  <cp:revision>67</cp:revision>
  <dcterms:created xsi:type="dcterms:W3CDTF">2013-01-20T03:02:33Z</dcterms:created>
  <dcterms:modified xsi:type="dcterms:W3CDTF">2013-04-02T19:36:27Z</dcterms:modified>
</cp:coreProperties>
</file>