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6"/>
  </p:notesMasterIdLst>
  <p:handoutMasterIdLst>
    <p:handoutMasterId r:id="rId67"/>
  </p:handoutMasterIdLst>
  <p:sldIdLst>
    <p:sldId id="256" r:id="rId2"/>
    <p:sldId id="32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319" r:id="rId25"/>
    <p:sldId id="278" r:id="rId26"/>
    <p:sldId id="279" r:id="rId27"/>
    <p:sldId id="280" r:id="rId28"/>
    <p:sldId id="282" r:id="rId29"/>
    <p:sldId id="283" r:id="rId30"/>
    <p:sldId id="284" r:id="rId31"/>
    <p:sldId id="285" r:id="rId32"/>
    <p:sldId id="286" r:id="rId33"/>
    <p:sldId id="287" r:id="rId34"/>
    <p:sldId id="315" r:id="rId35"/>
    <p:sldId id="288" r:id="rId36"/>
    <p:sldId id="320" r:id="rId37"/>
    <p:sldId id="295" r:id="rId38"/>
    <p:sldId id="292" r:id="rId39"/>
    <p:sldId id="294" r:id="rId40"/>
    <p:sldId id="293" r:id="rId41"/>
    <p:sldId id="296" r:id="rId42"/>
    <p:sldId id="297" r:id="rId43"/>
    <p:sldId id="298" r:id="rId44"/>
    <p:sldId id="299" r:id="rId45"/>
    <p:sldId id="300" r:id="rId46"/>
    <p:sldId id="301" r:id="rId47"/>
    <p:sldId id="321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6" r:id="rId61"/>
    <p:sldId id="317" r:id="rId62"/>
    <p:sldId id="318" r:id="rId63"/>
    <p:sldId id="322" r:id="rId64"/>
    <p:sldId id="325" r:id="rId65"/>
  </p:sldIdLst>
  <p:sldSz cx="9144000" cy="6858000" type="screen4x3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63" autoAdjust="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99D4EA0-B985-4066-8198-B3BACA178C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0FF92FC-C150-4801-BA1A-3E258359320E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2D23C70-E8A0-456D-80FB-BE21B9BE59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1217B-EF07-4850-959B-BF26C65C98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3F1C3-F33D-43E8-B0A5-03F08E6D0E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A1D2D-70A5-4D86-972E-03F6DE9F58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6FB65-249E-49B6-9CB3-F204A6D5D8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0DB28-14D2-45C6-97DB-011838F6D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FD86C-8629-4420-9CA4-8D36D2F588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945A7-CFF7-4518-9993-323C06BB5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D67EE-26AA-4118-80D0-648485466B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5A4F9-DF80-4EE8-B00F-1CB8FB4EF6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7C96E-6FE7-44F3-9C48-8D72D32CB4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E9187-92D9-4404-B380-82DC1ED0E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BA79A-655A-45C0-9319-51AB96038D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36DA932-39ED-4288-8416-EBE6AA5A41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4" r:id="rId1"/>
    <p:sldLayoutId id="2147483755" r:id="rId2"/>
    <p:sldLayoutId id="2147483765" r:id="rId3"/>
    <p:sldLayoutId id="2147483756" r:id="rId4"/>
    <p:sldLayoutId id="214748376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0.xml"/><Relationship Id="rId2" Type="http://schemas.openxmlformats.org/officeDocument/2006/relationships/slide" Target="slide59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63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13" Type="http://schemas.openxmlformats.org/officeDocument/2006/relationships/slide" Target="slide22.xml"/><Relationship Id="rId3" Type="http://schemas.openxmlformats.org/officeDocument/2006/relationships/slide" Target="slide14.xml"/><Relationship Id="rId7" Type="http://schemas.openxmlformats.org/officeDocument/2006/relationships/slide" Target="slide16.xml"/><Relationship Id="rId12" Type="http://schemas.openxmlformats.org/officeDocument/2006/relationships/slide" Target="slide21.xml"/><Relationship Id="rId17" Type="http://schemas.openxmlformats.org/officeDocument/2006/relationships/slide" Target="slide27.xml"/><Relationship Id="rId2" Type="http://schemas.openxmlformats.org/officeDocument/2006/relationships/slide" Target="slide11.xml"/><Relationship Id="rId16" Type="http://schemas.openxmlformats.org/officeDocument/2006/relationships/slide" Target="slide26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5.xml"/><Relationship Id="rId11" Type="http://schemas.openxmlformats.org/officeDocument/2006/relationships/slide" Target="slide20.xml"/><Relationship Id="rId5" Type="http://schemas.openxmlformats.org/officeDocument/2006/relationships/slide" Target="slide12.xml"/><Relationship Id="rId15" Type="http://schemas.openxmlformats.org/officeDocument/2006/relationships/slide" Target="slide24.xml"/><Relationship Id="rId10" Type="http://schemas.openxmlformats.org/officeDocument/2006/relationships/slide" Target="slide19.xml"/><Relationship Id="rId4" Type="http://schemas.openxmlformats.org/officeDocument/2006/relationships/slide" Target="slide13.xml"/><Relationship Id="rId9" Type="http://schemas.openxmlformats.org/officeDocument/2006/relationships/slide" Target="slide17.xml"/><Relationship Id="rId14" Type="http://schemas.openxmlformats.org/officeDocument/2006/relationships/slide" Target="slide2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13" Type="http://schemas.openxmlformats.org/officeDocument/2006/relationships/slide" Target="slide38.xml"/><Relationship Id="rId3" Type="http://schemas.openxmlformats.org/officeDocument/2006/relationships/slide" Target="slide30.xml"/><Relationship Id="rId7" Type="http://schemas.openxmlformats.org/officeDocument/2006/relationships/slide" Target="slide33.xml"/><Relationship Id="rId12" Type="http://schemas.openxmlformats.org/officeDocument/2006/relationships/slide" Target="slide37.xml"/><Relationship Id="rId17" Type="http://schemas.openxmlformats.org/officeDocument/2006/relationships/slide" Target="slide42.xml"/><Relationship Id="rId2" Type="http://schemas.openxmlformats.org/officeDocument/2006/relationships/slide" Target="slide29.xml"/><Relationship Id="rId16" Type="http://schemas.openxmlformats.org/officeDocument/2006/relationships/slide" Target="slide41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32.xml"/><Relationship Id="rId11" Type="http://schemas.openxmlformats.org/officeDocument/2006/relationships/slide" Target="slide36.xml"/><Relationship Id="rId5" Type="http://schemas.openxmlformats.org/officeDocument/2006/relationships/slide" Target="slide31.xml"/><Relationship Id="rId15" Type="http://schemas.openxmlformats.org/officeDocument/2006/relationships/slide" Target="slide40.xml"/><Relationship Id="rId10" Type="http://schemas.openxmlformats.org/officeDocument/2006/relationships/slide" Target="slide35.xml"/><Relationship Id="rId4" Type="http://schemas.openxmlformats.org/officeDocument/2006/relationships/slide" Target="slide28.xml"/><Relationship Id="rId9" Type="http://schemas.openxmlformats.org/officeDocument/2006/relationships/slide" Target="slide34.xml"/><Relationship Id="rId14" Type="http://schemas.openxmlformats.org/officeDocument/2006/relationships/slide" Target="slide39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49.xml"/><Relationship Id="rId13" Type="http://schemas.openxmlformats.org/officeDocument/2006/relationships/slide" Target="slide53.xml"/><Relationship Id="rId3" Type="http://schemas.openxmlformats.org/officeDocument/2006/relationships/slide" Target="slide43.xml"/><Relationship Id="rId7" Type="http://schemas.openxmlformats.org/officeDocument/2006/relationships/slide" Target="slide48.xml"/><Relationship Id="rId12" Type="http://schemas.openxmlformats.org/officeDocument/2006/relationships/slide" Target="slide52.xml"/><Relationship Id="rId17" Type="http://schemas.openxmlformats.org/officeDocument/2006/relationships/slide" Target="slide58.xml"/><Relationship Id="rId2" Type="http://schemas.openxmlformats.org/officeDocument/2006/relationships/slide" Target="slide44.xml"/><Relationship Id="rId16" Type="http://schemas.openxmlformats.org/officeDocument/2006/relationships/slide" Target="slide57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47.xml"/><Relationship Id="rId11" Type="http://schemas.openxmlformats.org/officeDocument/2006/relationships/slide" Target="slide54.xml"/><Relationship Id="rId5" Type="http://schemas.openxmlformats.org/officeDocument/2006/relationships/slide" Target="slide46.xml"/><Relationship Id="rId15" Type="http://schemas.openxmlformats.org/officeDocument/2006/relationships/slide" Target="slide56.xml"/><Relationship Id="rId10" Type="http://schemas.openxmlformats.org/officeDocument/2006/relationships/slide" Target="slide51.xml"/><Relationship Id="rId4" Type="http://schemas.openxmlformats.org/officeDocument/2006/relationships/slide" Target="slide45.xml"/><Relationship Id="rId9" Type="http://schemas.openxmlformats.org/officeDocument/2006/relationships/slide" Target="slide50.xml"/><Relationship Id="rId14" Type="http://schemas.openxmlformats.org/officeDocument/2006/relationships/slide" Target="slide5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/>
              <a:t>После ответа на вопрос нажимайте на кнопку ниже для возвращения назад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8800" i="1" smtClean="0"/>
              <a:t>СВОЯ</a:t>
            </a:r>
            <a:r>
              <a:rPr lang="ru-RU" sz="5400" smtClean="0"/>
              <a:t> </a:t>
            </a:r>
            <a:r>
              <a:rPr lang="ru-RU" sz="9600" i="1" smtClean="0"/>
              <a:t>ИСТОРИЯ</a:t>
            </a:r>
          </a:p>
        </p:txBody>
      </p:sp>
      <p:sp>
        <p:nvSpPr>
          <p:cNvPr id="5124" name="AutoShape 4">
            <a:hlinkClick r:id="" action="ppaction://noaction" highlightClick="1">
              <a:snd r:embed="rId2" name="drumroll.wav"/>
            </a:hlinkClick>
          </p:cNvPr>
          <p:cNvSpPr>
            <a:spLocks noChangeArrowheads="1"/>
          </p:cNvSpPr>
          <p:nvPr/>
        </p:nvSpPr>
        <p:spPr bwMode="auto">
          <a:xfrm>
            <a:off x="8316913" y="6021388"/>
            <a:ext cx="682625" cy="836612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700" name="Group 28"/>
          <p:cNvGraphicFramePr>
            <a:graphicFrameLocks noGrp="1"/>
          </p:cNvGraphicFramePr>
          <p:nvPr>
            <p:ph/>
          </p:nvPr>
        </p:nvGraphicFramePr>
        <p:xfrm>
          <a:off x="250825" y="115888"/>
          <a:ext cx="8651875" cy="6810947"/>
        </p:xfrm>
        <a:graphic>
          <a:graphicData uri="http://schemas.openxmlformats.org/drawingml/2006/table">
            <a:tbl>
              <a:tblPr/>
              <a:tblGrid>
                <a:gridCol w="2736850"/>
                <a:gridCol w="5915025"/>
              </a:tblGrid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Даты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События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Факты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7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Факты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55" name="AutoShape 2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43875" y="1000125"/>
            <a:ext cx="754063" cy="75565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56" name="AutoShape 3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2450" y="2565400"/>
            <a:ext cx="682625" cy="611188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57" name="AutoShape 3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15313" y="4357688"/>
            <a:ext cx="682625" cy="611187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58" name="AutoShape 3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86750" y="6237288"/>
            <a:ext cx="611188" cy="62071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59" name="AutoShape 3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43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2500306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smtClean="0"/>
              <a:t/>
            </a:r>
            <a:br>
              <a:rPr lang="ru-RU" sz="6600" smtClean="0"/>
            </a:br>
            <a:r>
              <a:rPr lang="ru-RU" sz="6600" smtClean="0"/>
              <a:t/>
            </a:r>
            <a:br>
              <a:rPr lang="ru-RU" sz="6600" smtClean="0"/>
            </a:br>
            <a:r>
              <a:rPr lang="ru-RU" sz="6600" smtClean="0"/>
              <a:t/>
            </a:r>
            <a:br>
              <a:rPr lang="ru-RU" sz="6600" smtClean="0"/>
            </a:br>
            <a:r>
              <a:rPr lang="ru-RU" sz="6000" smtClean="0"/>
              <a:t>Год  крещения Руси</a:t>
            </a:r>
            <a:endParaRPr lang="ru-RU" sz="6600" smtClean="0"/>
          </a:p>
        </p:txBody>
      </p:sp>
      <p:sp>
        <p:nvSpPr>
          <p:cNvPr id="15363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title"/>
          </p:nvPr>
        </p:nvSpPr>
        <p:spPr>
          <a:xfrm>
            <a:off x="914400" y="5357826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8000" smtClean="0"/>
              <a:t/>
            </a:r>
            <a:br>
              <a:rPr lang="ru-RU" sz="8000" smtClean="0"/>
            </a:br>
            <a:r>
              <a:rPr lang="ru-RU" sz="8000" smtClean="0"/>
              <a:t/>
            </a:r>
            <a:br>
              <a:rPr lang="ru-RU" sz="8000" smtClean="0"/>
            </a:br>
            <a:r>
              <a:rPr lang="ru-RU" sz="8000" smtClean="0"/>
              <a:t/>
            </a:r>
            <a:br>
              <a:rPr lang="ru-RU" sz="8000" smtClean="0"/>
            </a:br>
            <a:r>
              <a:rPr lang="ru-RU" sz="7200" smtClean="0"/>
              <a:t>Первый в истории Восточной Европы двухсторонний письменный договор</a:t>
            </a:r>
            <a:br>
              <a:rPr lang="ru-RU" sz="7200" smtClean="0"/>
            </a:br>
            <a:endParaRPr lang="ru-RU" sz="8000" smtClean="0"/>
          </a:p>
        </p:txBody>
      </p:sp>
      <p:sp>
        <p:nvSpPr>
          <p:cNvPr id="16387" name="AutoShape 7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027988" y="5734050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571472" y="2714620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smtClean="0"/>
              <a:t/>
            </a:r>
            <a:br>
              <a:rPr lang="ru-RU" sz="6600" smtClean="0"/>
            </a:br>
            <a:r>
              <a:rPr lang="ru-RU" sz="6600" smtClean="0"/>
              <a:t/>
            </a:r>
            <a:br>
              <a:rPr lang="ru-RU" sz="6600" smtClean="0"/>
            </a:br>
            <a:r>
              <a:rPr lang="ru-RU" sz="6600" smtClean="0"/>
              <a:t/>
            </a:r>
            <a:br>
              <a:rPr lang="ru-RU" sz="6600" smtClean="0"/>
            </a:br>
            <a:r>
              <a:rPr lang="ru-RU" sz="6000" smtClean="0"/>
              <a:t>907 г.,911 г., 941 г.,944 г.- </a:t>
            </a:r>
            <a:r>
              <a:rPr lang="ru-RU" sz="5400" smtClean="0"/>
              <a:t>по какому принципу образован этот ряд дат?</a:t>
            </a:r>
            <a:endParaRPr lang="ru-RU" sz="6600" smtClean="0"/>
          </a:p>
        </p:txBody>
      </p:sp>
      <p:sp>
        <p:nvSpPr>
          <p:cNvPr id="17411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734050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</p:txBody>
      </p:sp>
      <p:sp>
        <p:nvSpPr>
          <p:cNvPr id="143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42910" y="1428736"/>
            <a:ext cx="7786742" cy="228601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smtClean="0">
                <a:solidFill>
                  <a:schemeClr val="tx2"/>
                </a:solidFill>
              </a:rPr>
              <a:t>862-879 гг., 879-912 гг.,912-945 г.г.,945-962 г.г.,962-972 г.г.,980- 1015 г.г. - </a:t>
            </a:r>
            <a:r>
              <a:rPr lang="ru-RU" sz="3600" smtClean="0"/>
              <a:t>по какому принципу образован этот ряд дат?</a:t>
            </a:r>
            <a:r>
              <a:rPr lang="ru-RU" sz="3600" smtClean="0">
                <a:solidFill>
                  <a:schemeClr val="tx2"/>
                </a:solidFill>
              </a:rPr>
              <a:t/>
            </a:r>
            <a:br>
              <a:rPr lang="ru-RU" sz="3600" smtClean="0">
                <a:solidFill>
                  <a:schemeClr val="tx2"/>
                </a:solidFill>
              </a:rPr>
            </a:br>
            <a:endParaRPr lang="ru-RU" sz="3600" smtClean="0"/>
          </a:p>
        </p:txBody>
      </p:sp>
      <p:sp>
        <p:nvSpPr>
          <p:cNvPr id="18436" name="AutoShape 6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956550" y="5815013"/>
            <a:ext cx="1042988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1500166" y="2285992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smtClean="0"/>
              <a:t/>
            </a:r>
            <a:br>
              <a:rPr lang="ru-RU" sz="6000" smtClean="0"/>
            </a:br>
            <a:r>
              <a:rPr lang="ru-RU" sz="6000" smtClean="0"/>
              <a:t/>
            </a:r>
            <a:br>
              <a:rPr lang="ru-RU" sz="6000" smtClean="0"/>
            </a:br>
            <a:r>
              <a:rPr lang="ru-RU" sz="6000" smtClean="0"/>
              <a:t/>
            </a:r>
            <a:br>
              <a:rPr lang="ru-RU" sz="6000" smtClean="0"/>
            </a:br>
            <a:r>
              <a:rPr lang="ru-RU" sz="6000" smtClean="0"/>
              <a:t/>
            </a:r>
            <a:br>
              <a:rPr lang="ru-RU" sz="6000" smtClean="0"/>
            </a:br>
            <a:r>
              <a:rPr lang="ru-RU" sz="6000" smtClean="0"/>
              <a:t>Что такое полюдье?</a:t>
            </a:r>
          </a:p>
        </p:txBody>
      </p:sp>
      <p:sp>
        <p:nvSpPr>
          <p:cNvPr id="15363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368300" dist="50800" dir="5400000" algn="ctr" rotWithShape="0">
              <a:srgbClr val="000000">
                <a:alpha val="62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2428868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>Что такое уроки и погосты?</a:t>
            </a:r>
          </a:p>
        </p:txBody>
      </p:sp>
      <p:sp>
        <p:nvSpPr>
          <p:cNvPr id="20483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740650" y="5661025"/>
            <a:ext cx="1042988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3571876"/>
            <a:ext cx="8229600" cy="1219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>По какому принципу образован следующий ряд слов: челядь, холоп, закуп, рядович, </a:t>
            </a:r>
            <a:r>
              <a:rPr lang="ru-RU" sz="4400" err="1" smtClean="0"/>
              <a:t>милостники</a:t>
            </a:r>
            <a:r>
              <a:rPr lang="ru-RU" sz="4400" smtClean="0"/>
              <a:t>, </a:t>
            </a:r>
            <a:r>
              <a:rPr lang="ru-RU" sz="4400" err="1" smtClean="0"/>
              <a:t>вдачники</a:t>
            </a:r>
            <a:r>
              <a:rPr lang="ru-RU" sz="4400" smtClean="0"/>
              <a:t>.</a:t>
            </a:r>
            <a:br>
              <a:rPr lang="ru-RU" sz="4400" smtClean="0"/>
            </a:br>
            <a:endParaRPr lang="ru-RU" sz="4400" smtClean="0"/>
          </a:p>
        </p:txBody>
      </p:sp>
      <p:sp>
        <p:nvSpPr>
          <p:cNvPr id="21507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596188" y="5373688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571472" y="2214554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8000" smtClean="0"/>
              <a:t/>
            </a:r>
            <a:br>
              <a:rPr lang="ru-RU" sz="8000" smtClean="0"/>
            </a:br>
            <a:r>
              <a:rPr lang="ru-RU" sz="8000" smtClean="0"/>
              <a:t/>
            </a:r>
            <a:br>
              <a:rPr lang="ru-RU" sz="8000" smtClean="0"/>
            </a:br>
            <a:r>
              <a:rPr lang="ru-RU" sz="8000" smtClean="0"/>
              <a:t/>
            </a:r>
            <a:br>
              <a:rPr lang="ru-RU" sz="8000" smtClean="0"/>
            </a:br>
            <a:r>
              <a:rPr lang="ru-RU" sz="8000" err="1" smtClean="0"/>
              <a:t>Норманская</a:t>
            </a:r>
            <a:r>
              <a:rPr lang="ru-RU" sz="8000" smtClean="0"/>
              <a:t> теория</a:t>
            </a:r>
          </a:p>
        </p:txBody>
      </p:sp>
      <p:sp>
        <p:nvSpPr>
          <p:cNvPr id="22531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3888" y="5661025"/>
            <a:ext cx="720725" cy="93662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9" name="Rectangle 15"/>
          <p:cNvSpPr>
            <a:spLocks noGrp="1" noChangeArrowheads="1"/>
          </p:cNvSpPr>
          <p:nvPr>
            <p:ph idx="1"/>
          </p:nvPr>
        </p:nvSpPr>
        <p:spPr>
          <a:xfrm>
            <a:off x="914400" y="2286000"/>
            <a:ext cx="8229600" cy="4572000"/>
          </a:xfrm>
        </p:spPr>
        <p:txBody>
          <a:bodyPr/>
          <a:lstStyle/>
          <a:p>
            <a:pPr eaLnBrk="1" hangingPunct="1"/>
            <a:r>
              <a:rPr lang="ru-RU" smtClean="0"/>
              <a:t>Имя этого князя на скандинавском языке звучит «хельги» ,что означает священный , русское прозвище – Вещий ,т.е. «предвидящий будущее».</a:t>
            </a:r>
          </a:p>
        </p:txBody>
      </p:sp>
      <p:sp>
        <p:nvSpPr>
          <p:cNvPr id="1945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mtClean="0"/>
          </a:p>
        </p:txBody>
      </p:sp>
      <p:sp>
        <p:nvSpPr>
          <p:cNvPr id="23556" name="AutoShape 1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smtClean="0"/>
              <a:t>«Да ведают потомки православных земли родной минувшую судьбу».                         </a:t>
            </a:r>
          </a:p>
          <a:p>
            <a:endParaRPr lang="ru-RU" sz="4000" smtClean="0"/>
          </a:p>
          <a:p>
            <a:endParaRPr lang="ru-RU" sz="4000" smtClean="0"/>
          </a:p>
          <a:p>
            <a:endParaRPr lang="ru-RU" sz="4000" smtClean="0"/>
          </a:p>
          <a:p>
            <a:pPr>
              <a:buFont typeface="Wingdings 2" pitchFamily="18" charset="2"/>
              <a:buNone/>
            </a:pPr>
            <a:r>
              <a:rPr lang="ru-RU" sz="4000" smtClean="0"/>
              <a:t>                     А.С.Пушкин</a:t>
            </a:r>
          </a:p>
          <a:p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Поразительно то, что при обычном тогда на Руси многожёнстве</a:t>
            </a:r>
            <a:r>
              <a:rPr lang="ru-RU" sz="2000" smtClean="0"/>
              <a:t> </a:t>
            </a:r>
            <a:r>
              <a:rPr lang="ru-RU" sz="2800" smtClean="0"/>
              <a:t>нет известий о том, что этот князь  имел кроме Ольги, иных жён.</a:t>
            </a:r>
            <a:r>
              <a:rPr lang="ru-RU" sz="2000" smtClean="0"/>
              <a:t> </a:t>
            </a:r>
            <a:r>
              <a:rPr lang="ru-RU" sz="2800" smtClean="0"/>
              <a:t>Это говорит не только о его любви и преданности своей единственной жене ,но и его исключительных человеческих качествах, но тем не менее он вошёл в историю как «Волк».</a:t>
            </a:r>
            <a:endParaRPr lang="ru-RU" smtClean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mtClean="0"/>
          </a:p>
        </p:txBody>
      </p:sp>
      <p:sp>
        <p:nvSpPr>
          <p:cNvPr id="2458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5445125"/>
            <a:ext cx="1042988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2071688"/>
            <a:ext cx="8229600" cy="4572000"/>
          </a:xfrm>
        </p:spPr>
        <p:txBody>
          <a:bodyPr/>
          <a:lstStyle/>
          <a:p>
            <a:pPr eaLnBrk="1" hangingPunct="1"/>
            <a:r>
              <a:rPr lang="ru-RU" sz="2800" smtClean="0"/>
              <a:t>За блестящие победы над противниками Киевской Руси – Хазарским каганатом, Волжской  Болгарией, Болгарией , личное мужество этот князь вошёл в как Александр Македонский Восточной Европы.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mtClean="0"/>
          </a:p>
        </p:txBody>
      </p:sp>
      <p:sp>
        <p:nvSpPr>
          <p:cNvPr id="2560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2450" y="5949950"/>
            <a:ext cx="971550" cy="90805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1357313" y="2357438"/>
            <a:ext cx="8518525" cy="5318125"/>
          </a:xfrm>
        </p:spPr>
        <p:txBody>
          <a:bodyPr/>
          <a:lstStyle/>
          <a:p>
            <a:pPr eaLnBrk="1" hangingPunct="1"/>
            <a:r>
              <a:rPr lang="ru-RU" sz="4800" smtClean="0"/>
              <a:t>Княгиня Горислава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mtClean="0"/>
          </a:p>
        </p:txBody>
      </p:sp>
      <p:sp>
        <p:nvSpPr>
          <p:cNvPr id="2662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>
          <a:xfrm>
            <a:off x="642910" y="2857496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 </a:t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3600" smtClean="0"/>
              <a:t>Олег, Святослав, Владимир, Святополк, Ярослав-имя какого князя выпадает из этого ряда и почему?</a:t>
            </a:r>
            <a:br>
              <a:rPr lang="ru-RU" sz="3600" smtClean="0"/>
            </a:br>
            <a:endParaRPr lang="ru-RU" sz="4000" smtClean="0"/>
          </a:p>
        </p:txBody>
      </p:sp>
      <p:sp>
        <p:nvSpPr>
          <p:cNvPr id="27651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956550" y="5734050"/>
            <a:ext cx="1042988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>
          <a:xfrm>
            <a:off x="428596" y="5214950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smtClean="0"/>
              <a:t/>
            </a:r>
            <a:br>
              <a:rPr lang="ru-RU" sz="6000" smtClean="0"/>
            </a:br>
            <a:r>
              <a:rPr lang="ru-RU" sz="6000" smtClean="0"/>
              <a:t/>
            </a:r>
            <a:br>
              <a:rPr lang="ru-RU" sz="6000" smtClean="0"/>
            </a:br>
            <a:r>
              <a:rPr lang="ru-RU" sz="6000" smtClean="0"/>
              <a:t/>
            </a:r>
            <a:br>
              <a:rPr lang="ru-RU" sz="6000" smtClean="0"/>
            </a:br>
            <a:r>
              <a:rPr lang="ru-RU" sz="6000" smtClean="0"/>
              <a:t/>
            </a:r>
            <a:br>
              <a:rPr lang="ru-RU" sz="6000" smtClean="0"/>
            </a:br>
            <a:r>
              <a:rPr lang="ru-RU" sz="6600" smtClean="0"/>
              <a:t>Название этого месяца на древнеславянском языке – </a:t>
            </a:r>
            <a:r>
              <a:rPr lang="ru-RU" sz="6600" err="1" smtClean="0"/>
              <a:t>сечень</a:t>
            </a:r>
            <a:r>
              <a:rPr lang="ru-RU" sz="6600" smtClean="0"/>
              <a:t>, студень, назовите современное название</a:t>
            </a:r>
            <a:endParaRPr lang="ru-RU" sz="7200" smtClean="0"/>
          </a:p>
        </p:txBody>
      </p:sp>
      <p:sp>
        <p:nvSpPr>
          <p:cNvPr id="28675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Незадолго до смерти первая императрица назначила его своим приемником;</a:t>
            </a:r>
            <a:br>
              <a:rPr lang="ru-RU" sz="4000" smtClean="0"/>
            </a:br>
            <a:r>
              <a:rPr lang="ru-RU" sz="4000" smtClean="0"/>
              <a:t>Меньшиков перевёз его в свой дом, намереваясь женить его на своей дочери Марии;</a:t>
            </a:r>
            <a:br>
              <a:rPr lang="ru-RU" sz="4000" smtClean="0"/>
            </a:br>
            <a:r>
              <a:rPr lang="ru-RU" sz="4000" smtClean="0"/>
              <a:t>он скончался на 15-м году жизни,</a:t>
            </a:r>
            <a:br>
              <a:rPr lang="ru-RU" sz="4000" smtClean="0"/>
            </a:br>
            <a:r>
              <a:rPr lang="ru-RU" sz="4000" smtClean="0"/>
              <a:t>в день, когда должна была состояться его свадьба</a:t>
            </a:r>
          </a:p>
        </p:txBody>
      </p:sp>
      <p:sp>
        <p:nvSpPr>
          <p:cNvPr id="2969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3500438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900" smtClean="0"/>
              <a:t/>
            </a:r>
            <a:br>
              <a:rPr lang="ru-RU" sz="4900" smtClean="0"/>
            </a:br>
            <a:r>
              <a:rPr lang="ru-RU" sz="4900" smtClean="0"/>
              <a:t> Название этого месяца на древнеславянском языке – </a:t>
            </a:r>
            <a:r>
              <a:rPr lang="ru-RU" sz="4900" err="1" smtClean="0"/>
              <a:t>березол</a:t>
            </a:r>
            <a:r>
              <a:rPr lang="ru-RU" sz="4900" smtClean="0"/>
              <a:t>, а какое же современное название?</a:t>
            </a:r>
            <a:r>
              <a:rPr lang="ru-RU" sz="3600" smtClean="0"/>
              <a:t/>
            </a:r>
            <a:br>
              <a:rPr lang="ru-RU" sz="3600" smtClean="0"/>
            </a:br>
            <a:endParaRPr lang="ru-RU" sz="4000" smtClean="0"/>
          </a:p>
        </p:txBody>
      </p:sp>
      <p:sp>
        <p:nvSpPr>
          <p:cNvPr id="30723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>
          <a:xfrm>
            <a:off x="642910" y="2500306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6000" smtClean="0"/>
              <a:t/>
            </a:r>
            <a:br>
              <a:rPr lang="ru-RU" sz="6000" smtClean="0"/>
            </a:br>
            <a:r>
              <a:rPr lang="ru-RU" sz="6000" smtClean="0"/>
              <a:t> Зернь, скань, эмаль - что объединяет эти слова? </a:t>
            </a:r>
          </a:p>
        </p:txBody>
      </p:sp>
      <p:sp>
        <p:nvSpPr>
          <p:cNvPr id="31747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316913" y="6021388"/>
            <a:ext cx="827087" cy="836612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929330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3600" smtClean="0"/>
              <a:t>В «Повести временных лет» описывается, как славяне «одарили» мечом хазар, пришедших на Русь за данью. Посланцы хазар предложили  заплатить дань с «дыма»(с каждого дома) тем ,что было ценного. Наши люди поступили так « </a:t>
            </a:r>
            <a:r>
              <a:rPr lang="ru-RU" sz="3600" err="1" smtClean="0"/>
              <a:t>Сдумаша</a:t>
            </a:r>
            <a:r>
              <a:rPr lang="ru-RU" sz="3600" smtClean="0"/>
              <a:t> поляне и </a:t>
            </a:r>
            <a:r>
              <a:rPr lang="ru-RU" sz="3600" err="1" smtClean="0"/>
              <a:t>вдаша</a:t>
            </a:r>
            <a:r>
              <a:rPr lang="ru-RU" sz="3600" smtClean="0"/>
              <a:t> от дыма меч».Хазарские старейшины получив такие дары ,решили поискать других данников.</a:t>
            </a:r>
            <a:br>
              <a:rPr lang="ru-RU" sz="3600" smtClean="0"/>
            </a:br>
            <a:r>
              <a:rPr lang="ru-RU" sz="3600" smtClean="0"/>
              <a:t> Почему?</a:t>
            </a:r>
            <a:br>
              <a:rPr lang="ru-RU" sz="3600" smtClean="0"/>
            </a:br>
            <a:r>
              <a:rPr lang="ru-RU" sz="2800" smtClean="0"/>
              <a:t/>
            </a:r>
            <a:br>
              <a:rPr lang="ru-RU" sz="2800" smtClean="0"/>
            </a:br>
            <a:endParaRPr lang="ru-RU" sz="4000" smtClean="0"/>
          </a:p>
        </p:txBody>
      </p:sp>
      <p:sp>
        <p:nvSpPr>
          <p:cNvPr id="32771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3929066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3600" smtClean="0"/>
              <a:t> Н.М.Карамзин  в «Истории государства Российского» отмечал: «Предание нарекло её Хитрою, Церковь- Святою, История –Мудрою».</a:t>
            </a:r>
            <a:br>
              <a:rPr lang="ru-RU" sz="3600" smtClean="0"/>
            </a:b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33795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1989138"/>
            <a:ext cx="6400800" cy="1752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mtClean="0"/>
              <a:t>  </a:t>
            </a:r>
            <a:r>
              <a:rPr lang="ru-RU" sz="9600" b="1" smtClean="0">
                <a:solidFill>
                  <a:schemeClr val="accent2"/>
                </a:solidFill>
              </a:rPr>
              <a:t>1 раунд</a:t>
            </a:r>
          </a:p>
        </p:txBody>
      </p:sp>
      <p:sp>
        <p:nvSpPr>
          <p:cNvPr id="7171" name="AutoShape 7">
            <a:hlinkClick r:id="" action="ppaction://noaction" highlightClick="1">
              <a:snd r:embed="rId2" name="drumroll.wav"/>
            </a:hlinkClick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5143512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3600" smtClean="0"/>
              <a:t> .-«…ходя легко , как барс, вёл он многие войны. В походах не возил за </a:t>
            </a:r>
            <a:br>
              <a:rPr lang="ru-RU" sz="3600" smtClean="0"/>
            </a:br>
            <a:r>
              <a:rPr lang="ru-RU" sz="3600" smtClean="0"/>
              <a:t>       собой обозов, ни котлов ,не варил мяса, но тонко нарезав конину ли, или </a:t>
            </a:r>
            <a:br>
              <a:rPr lang="ru-RU" sz="3600" smtClean="0"/>
            </a:br>
            <a:r>
              <a:rPr lang="ru-RU" sz="3600" smtClean="0"/>
              <a:t>       зверину, или  говядину , жарил её на углях и ел. Не имел он походного</a:t>
            </a:r>
            <a:br>
              <a:rPr lang="ru-RU" sz="3600" smtClean="0"/>
            </a:br>
            <a:r>
              <a:rPr lang="ru-RU" sz="3600" smtClean="0"/>
              <a:t>        шатра, но спал постелив </a:t>
            </a:r>
            <a:r>
              <a:rPr lang="ru-RU" sz="3600" err="1" smtClean="0"/>
              <a:t>подклад</a:t>
            </a:r>
            <a:r>
              <a:rPr lang="ru-RU" sz="3600" smtClean="0"/>
              <a:t> и положив  в головах. Таковы </a:t>
            </a:r>
            <a:br>
              <a:rPr lang="ru-RU" sz="3600" smtClean="0"/>
            </a:br>
            <a:r>
              <a:rPr lang="ru-RU" sz="3600" smtClean="0"/>
              <a:t>        были и другие его вои. Перед началом похода он посылал послов к </a:t>
            </a:r>
            <a:r>
              <a:rPr lang="ru-RU" sz="3600" err="1" smtClean="0"/>
              <a:t>стра</a:t>
            </a:r>
            <a:r>
              <a:rPr lang="ru-RU" sz="3600" smtClean="0"/>
              <a:t>-</a:t>
            </a:r>
            <a:br>
              <a:rPr lang="ru-RU" sz="3600" smtClean="0"/>
            </a:br>
            <a:r>
              <a:rPr lang="ru-RU" sz="3600" smtClean="0"/>
              <a:t>        нам говоря:»Хочу  </a:t>
            </a:r>
            <a:r>
              <a:rPr lang="ru-RU" sz="3600" err="1" smtClean="0"/>
              <a:t>итти</a:t>
            </a:r>
            <a:r>
              <a:rPr lang="ru-RU" sz="3600" smtClean="0"/>
              <a:t> на вас».</a:t>
            </a:r>
            <a:endParaRPr lang="ru-RU" sz="4000" smtClean="0"/>
          </a:p>
        </p:txBody>
      </p:sp>
      <p:sp>
        <p:nvSpPr>
          <p:cNvPr id="34819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589588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5000636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3600" smtClean="0"/>
              <a:t> «Смотрите , в грозной красоте,</a:t>
            </a:r>
            <a:br>
              <a:rPr lang="ru-RU" sz="3600" smtClean="0"/>
            </a:br>
            <a:r>
              <a:rPr lang="ru-RU" sz="3600" smtClean="0"/>
              <a:t>  Воздушными полками</a:t>
            </a:r>
            <a:br>
              <a:rPr lang="ru-RU" sz="3600" smtClean="0"/>
            </a:br>
            <a:r>
              <a:rPr lang="ru-RU" sz="3600" smtClean="0"/>
              <a:t>  Их тени мчатся в высоте</a:t>
            </a:r>
            <a:br>
              <a:rPr lang="ru-RU" sz="3600" smtClean="0"/>
            </a:br>
            <a:r>
              <a:rPr lang="ru-RU" sz="3600" smtClean="0"/>
              <a:t>  Над нашими шатрами…</a:t>
            </a:r>
            <a:br>
              <a:rPr lang="ru-RU" sz="3600" smtClean="0"/>
            </a:br>
            <a:r>
              <a:rPr lang="ru-RU" sz="3600" smtClean="0"/>
              <a:t> О, Святослав ,бич древних лет,</a:t>
            </a:r>
            <a:br>
              <a:rPr lang="ru-RU" sz="3600" smtClean="0"/>
            </a:br>
            <a:r>
              <a:rPr lang="ru-RU" sz="3600" smtClean="0"/>
              <a:t>  Се твой полёт орлиной ,-</a:t>
            </a:r>
            <a:br>
              <a:rPr lang="ru-RU" sz="3600" smtClean="0"/>
            </a:br>
            <a:r>
              <a:rPr lang="ru-RU" sz="3600" smtClean="0"/>
              <a:t> «Погибнем! Мёртвым срама нет!»</a:t>
            </a:r>
            <a:br>
              <a:rPr lang="ru-RU" sz="3600" smtClean="0"/>
            </a:br>
            <a:r>
              <a:rPr lang="ru-RU" sz="3600" smtClean="0"/>
              <a:t>  Гремит перед дружиной».</a:t>
            </a:r>
            <a:br>
              <a:rPr lang="ru-RU" sz="36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3600" smtClean="0"/>
              <a:t> Назовите произведение и автора</a:t>
            </a:r>
            <a:br>
              <a:rPr lang="ru-RU" sz="3600" smtClean="0"/>
            </a:br>
            <a:endParaRPr lang="ru-RU" sz="4000" smtClean="0"/>
          </a:p>
        </p:txBody>
      </p:sp>
      <p:sp>
        <p:nvSpPr>
          <p:cNvPr id="35843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500034" y="4357694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smtClean="0"/>
              <a:t>О каком  племени  пишет Маврикий Стратег в «</a:t>
            </a:r>
            <a:r>
              <a:rPr lang="ru-RU" sz="1800" err="1" smtClean="0"/>
              <a:t>Стратегиконе</a:t>
            </a:r>
            <a:r>
              <a:rPr lang="ru-RU" sz="1800" smtClean="0"/>
              <a:t>»</a:t>
            </a:r>
            <a:br>
              <a:rPr lang="ru-RU" sz="1800" smtClean="0"/>
            </a:br>
            <a:r>
              <a:rPr lang="ru-RU" sz="1800" smtClean="0"/>
              <a:t>         « Сражаться со своими врагами они любят в местах ,поросших  густым лесом, в теснинах, на обрывах; с выгодой для себя пользуются засадами, внезапными атаками, хитростями ,и днём и ночью, изобретая много</a:t>
            </a:r>
            <a:br>
              <a:rPr lang="ru-RU" sz="1800" smtClean="0"/>
            </a:br>
            <a:r>
              <a:rPr lang="ru-RU" sz="1800" smtClean="0"/>
              <a:t>разнообразных способов. Опытны они также  и в переправе через реки, </a:t>
            </a:r>
            <a:br>
              <a:rPr lang="ru-RU" sz="1800" smtClean="0"/>
            </a:br>
            <a:r>
              <a:rPr lang="ru-RU" sz="1800" smtClean="0"/>
              <a:t> превосходя в этом отношении всех людей .Мужественно выдерживают </a:t>
            </a:r>
            <a:br>
              <a:rPr lang="ru-RU" sz="1800" smtClean="0"/>
            </a:br>
            <a:r>
              <a:rPr lang="ru-RU" sz="1800" smtClean="0"/>
              <a:t>они пребывание в воде ,так что часто некоторые из числа остающихся</a:t>
            </a:r>
            <a:br>
              <a:rPr lang="ru-RU" sz="1800" smtClean="0"/>
            </a:br>
            <a:r>
              <a:rPr lang="ru-RU" sz="1800" smtClean="0"/>
              <a:t>дома, будучи настигнутые внезапным нападением , погружаются в    </a:t>
            </a:r>
            <a:r>
              <a:rPr lang="ru-RU" sz="1800" err="1" smtClean="0"/>
              <a:t>пу</a:t>
            </a:r>
            <a:r>
              <a:rPr lang="ru-RU" sz="1800" smtClean="0"/>
              <a:t>-</a:t>
            </a:r>
            <a:br>
              <a:rPr lang="ru-RU" sz="1800" smtClean="0"/>
            </a:br>
            <a:r>
              <a:rPr lang="ru-RU" sz="1800" smtClean="0"/>
              <a:t> чину вод. При  этом они держат во рту специально изготовленные боль-</a:t>
            </a:r>
            <a:br>
              <a:rPr lang="ru-RU" sz="1800" smtClean="0"/>
            </a:br>
            <a:r>
              <a:rPr lang="ru-RU" sz="1800" err="1" smtClean="0"/>
              <a:t>шие</a:t>
            </a:r>
            <a:r>
              <a:rPr lang="ru-RU" sz="1800" smtClean="0"/>
              <a:t>, выдолбленные внутри камыши, доходящие до поверхности воды, а</a:t>
            </a:r>
            <a:br>
              <a:rPr lang="ru-RU" sz="1800" smtClean="0"/>
            </a:br>
            <a:r>
              <a:rPr lang="ru-RU" sz="1800" smtClean="0"/>
              <a:t>сами , лёжа навзничь на дне реки ,дышат с помощью их; и это они могут </a:t>
            </a:r>
            <a:br>
              <a:rPr lang="ru-RU" sz="1800" smtClean="0"/>
            </a:br>
            <a:r>
              <a:rPr lang="ru-RU" sz="1800" smtClean="0"/>
              <a:t>проделывать в течение многих часов , так что совершенно нельзя дога-</a:t>
            </a:r>
            <a:br>
              <a:rPr lang="ru-RU" sz="1800" smtClean="0"/>
            </a:br>
            <a:r>
              <a:rPr lang="ru-RU" sz="1800" smtClean="0"/>
              <a:t>даться об их присутствии. А если случится ,что камыши бывают видимы </a:t>
            </a:r>
            <a:br>
              <a:rPr lang="ru-RU" sz="1800" smtClean="0"/>
            </a:br>
            <a:r>
              <a:rPr lang="ru-RU" sz="1800" smtClean="0"/>
              <a:t>снаружи ,неопытные люди считают их за растущие в воде».</a:t>
            </a:r>
          </a:p>
        </p:txBody>
      </p:sp>
      <p:sp>
        <p:nvSpPr>
          <p:cNvPr id="36867" name="AutoShape 8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>
          <a:xfrm>
            <a:off x="571472" y="3500438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>Кольчуга или «броня кольчатая» в Киевской Руси считалась  не только средством индивидуальной защиты, но и символом «воинской святости», предположите почему.</a:t>
            </a:r>
            <a:endParaRPr lang="ru-RU" sz="4000"/>
          </a:p>
        </p:txBody>
      </p:sp>
      <p:sp>
        <p:nvSpPr>
          <p:cNvPr id="37891" name="AutoShape 6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>
          <a:xfrm>
            <a:off x="571472" y="2571744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Стоишь ты в Москве с ремешком на лбу,</a:t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Стоишь ты век, у стены старинной,</a:t>
            </a:r>
            <a:br>
              <a:rPr lang="ru-RU" sz="4000" smtClean="0"/>
            </a:br>
            <a:r>
              <a:rPr lang="ru-RU" sz="4000" smtClean="0"/>
              <a:t>Лоб величав ,бронзово- чист.</a:t>
            </a:r>
            <a:br>
              <a:rPr lang="ru-RU" sz="4000" smtClean="0"/>
            </a:br>
            <a:r>
              <a:rPr lang="ru-RU" sz="4000" smtClean="0"/>
              <a:t>Ты для России и Украины</a:t>
            </a:r>
            <a:br>
              <a:rPr lang="ru-RU" sz="4000" smtClean="0"/>
            </a:br>
            <a:r>
              <a:rPr lang="ru-RU" sz="4000" smtClean="0"/>
              <a:t>Держишь первый печатный лист.</a:t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38915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87350" y="2571750"/>
            <a:ext cx="87566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Найденные археологами кольчуги как правило разных размеров,</a:t>
            </a: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 т.е.</a:t>
            </a:r>
            <a:r>
              <a:rPr lang="ru-RU" sz="2400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сделаны для людей разного телосложения, </a:t>
            </a: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но иногда раскапывают </a:t>
            </a:r>
            <a:r>
              <a:rPr lang="ru-RU" sz="2400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кольчуги, которые сзади короче,</a:t>
            </a: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 нежели спереди. Предположите, почему?</a:t>
            </a:r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4357694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3600" smtClean="0"/>
              <a:t>Прочтите отрывок из «Повести временных лет» и укажите  год и событие, о котором в нём говорится.  «Она же сказала   им : дайте мне от двора по три голубя да по три воробья. Я ведь не хочу возложить на вас тяжкую дань, как мой муж вы ведь изнемогли  в осаде, поэтому прошу у вас малого».</a:t>
            </a:r>
            <a:endParaRPr lang="ru-RU" sz="4000" smtClean="0"/>
          </a:p>
        </p:txBody>
      </p:sp>
      <p:sp>
        <p:nvSpPr>
          <p:cNvPr id="39939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956550" y="5815013"/>
            <a:ext cx="1042988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4500570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2400" smtClean="0"/>
              <a:t>Прочтите отрывок из  </a:t>
            </a:r>
            <a:r>
              <a:rPr lang="ru-RU" sz="2400" err="1" smtClean="0"/>
              <a:t>из</a:t>
            </a:r>
            <a:r>
              <a:rPr lang="ru-RU" sz="2400" smtClean="0"/>
              <a:t> «Повести временных лет» и укажите год и событие о котором в нём говорится.  «И когда пришёл ,повелел опрокинуть идолы- одних изрубить, а других сжечь. Перуна же приказал привязать к хвосту коня и </a:t>
            </a:r>
            <a:r>
              <a:rPr lang="ru-RU" sz="2400" err="1" smtClean="0"/>
              <a:t>вочить</a:t>
            </a:r>
            <a:r>
              <a:rPr lang="ru-RU" sz="2400" smtClean="0"/>
              <a:t> его с горы по Боричеву въезду  в ручей (</a:t>
            </a:r>
            <a:r>
              <a:rPr lang="ru-RU" sz="2400" err="1" smtClean="0"/>
              <a:t>Почайну</a:t>
            </a:r>
            <a:r>
              <a:rPr lang="ru-RU" sz="2400" smtClean="0"/>
              <a:t>) и приставил 12 мужей толкать Перуна . Делалось это не потому ,что дерево что-нибудь чувствует, но для поругания беса, который обманывал людей в этом образе,- чтобы принял он возмездие от людей. «Велик ты, Господи, и чудны дела твои!» Вчера ещё был чтим людьми ,а сегодня поругаем. И ,притащив , кинули его в Днепр».</a:t>
            </a:r>
            <a:br>
              <a:rPr lang="ru-RU" sz="2400" smtClean="0"/>
            </a:br>
            <a:endParaRPr lang="ru-RU" sz="2700" smtClean="0"/>
          </a:p>
        </p:txBody>
      </p:sp>
      <p:sp>
        <p:nvSpPr>
          <p:cNvPr id="4096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4214818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2400" smtClean="0"/>
              <a:t>Прочтите отрывок из «Повести временных лет» и  назовите название реки, пропущенное в тексте. «Когда же поляне жили отдельно по горам этим, тут был путь по Днепру, а в верховьях Днепра- волок до </a:t>
            </a:r>
            <a:r>
              <a:rPr lang="ru-RU" sz="2400" err="1" smtClean="0"/>
              <a:t>______,а</a:t>
            </a:r>
            <a:r>
              <a:rPr lang="ru-RU" sz="2400" smtClean="0"/>
              <a:t> по </a:t>
            </a:r>
            <a:r>
              <a:rPr lang="ru-RU" sz="2400" err="1" smtClean="0"/>
              <a:t>по</a:t>
            </a:r>
            <a:r>
              <a:rPr lang="ru-RU" sz="2400" smtClean="0"/>
              <a:t> _________ можно войти в Ильмень ,озеро великое, из этого же озера вытекает Волхов и впадает в озеро великое </a:t>
            </a:r>
            <a:r>
              <a:rPr lang="ru-RU" sz="2400" err="1" smtClean="0"/>
              <a:t>Нево</a:t>
            </a:r>
            <a:r>
              <a:rPr lang="ru-RU" sz="2400" smtClean="0"/>
              <a:t> (Ладожское), и устье того озера впадает в море Варяжское. И по тому же морю можно плыть до Рима, а от Рима можно плыть по тому же морю к Царьграду».</a:t>
            </a:r>
            <a:br>
              <a:rPr lang="ru-RU" sz="2400" smtClean="0"/>
            </a:br>
            <a:endParaRPr lang="ru-RU" sz="2700" smtClean="0"/>
          </a:p>
        </p:txBody>
      </p:sp>
      <p:sp>
        <p:nvSpPr>
          <p:cNvPr id="41987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6" name="Rectangle 8"/>
          <p:cNvSpPr>
            <a:spLocks noGrp="1" noChangeArrowheads="1"/>
          </p:cNvSpPr>
          <p:nvPr>
            <p:ph idx="1"/>
          </p:nvPr>
        </p:nvSpPr>
        <p:spPr>
          <a:xfrm>
            <a:off x="0" y="376238"/>
            <a:ext cx="8362950" cy="6481762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600" dirty="0" smtClean="0"/>
              <a:t>Прочтите отрывок из «Повести временных лет»и укажите  год и событие котором в нём говорится  «И сказал один юноша: « Я перейду». И сказали киевляне : «Иди». Он же вышел из города с уздою и бежал среди печенегов , говоря: «Не видел ли кто моего коня?». Он умел говорить по </a:t>
            </a:r>
            <a:r>
              <a:rPr lang="ru-RU" sz="3600" dirty="0" err="1" smtClean="0"/>
              <a:t>печенежски</a:t>
            </a:r>
            <a:r>
              <a:rPr lang="ru-RU" sz="3600" dirty="0" smtClean="0"/>
              <a:t>, и они приняли его за своего. И как юноша приблизился к реке ,скинул с себя одежду, бросился в Днепр и поплыл. Увидев это, печенеги устремились за ним и стреляли в него из луков, но не могли с ним ничего сделать».</a:t>
            </a:r>
          </a:p>
        </p:txBody>
      </p:sp>
      <p:sp>
        <p:nvSpPr>
          <p:cNvPr id="41986" name="Rectangle 7"/>
          <p:cNvSpPr>
            <a:spLocks noGrp="1" noChangeArrowheads="1"/>
          </p:cNvSpPr>
          <p:nvPr>
            <p:ph type="title"/>
          </p:nvPr>
        </p:nvSpPr>
        <p:spPr>
          <a:xfrm>
            <a:off x="395288" y="-315913"/>
            <a:ext cx="8362950" cy="73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4000" smtClean="0"/>
          </a:p>
        </p:txBody>
      </p:sp>
      <p:sp>
        <p:nvSpPr>
          <p:cNvPr id="43012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5" name="Rectangle 4"/>
          <p:cNvSpPr>
            <a:spLocks noChangeArrowheads="1"/>
          </p:cNvSpPr>
          <p:nvPr/>
        </p:nvSpPr>
        <p:spPr bwMode="auto">
          <a:xfrm>
            <a:off x="357188" y="2428875"/>
            <a:ext cx="86074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в 996 г. в Киеве было окончено строительство </a:t>
            </a: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главного храма Руси</a:t>
            </a:r>
            <a:r>
              <a:rPr lang="ru-RU" sz="2400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каменного собора Пресвятой Богородицы, </a:t>
            </a: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но в истории этот храм</a:t>
            </a:r>
            <a:endParaRPr lang="ru-RU" sz="24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более известен под другим названием.</a:t>
            </a:r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61" name="Group 73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58001"/>
        </p:xfrm>
        <a:graphic>
          <a:graphicData uri="http://schemas.openxmlformats.org/drawingml/2006/table">
            <a:tbl>
              <a:tblPr/>
              <a:tblGrid>
                <a:gridCol w="2916238"/>
                <a:gridCol w="1511300"/>
                <a:gridCol w="1584325"/>
                <a:gridCol w="1655762"/>
                <a:gridCol w="1476375"/>
              </a:tblGrid>
              <a:tr h="197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Даты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Понятия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Личность в истории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Быт древних славян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6" name="AutoShape 7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24300" y="1412875"/>
            <a:ext cx="538163" cy="538163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27" name="AutoShape 7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80063" y="1412875"/>
            <a:ext cx="431800" cy="504825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28" name="AutoShape 7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80288" y="1484313"/>
            <a:ext cx="323850" cy="466725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29" name="AutoShape 7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48713" y="1412875"/>
            <a:ext cx="395287" cy="53975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30" name="AutoShape 7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51275" y="2997200"/>
            <a:ext cx="539750" cy="6096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31" name="AutoShape 79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08625" y="3068638"/>
            <a:ext cx="538163" cy="53975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32" name="AutoShape 80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164388" y="3068638"/>
            <a:ext cx="466725" cy="53816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33" name="AutoShape 81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3068638"/>
            <a:ext cx="539750" cy="53816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34" name="AutoShape 82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708400" y="4581525"/>
            <a:ext cx="682625" cy="611188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35" name="AutoShape 83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35600" y="4581525"/>
            <a:ext cx="611188" cy="611188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36" name="AutoShape 84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92950" y="4724400"/>
            <a:ext cx="609600" cy="53975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37" name="AutoShape 85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4652963"/>
            <a:ext cx="539750" cy="53975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38" name="AutoShape 86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779838" y="6237288"/>
            <a:ext cx="682625" cy="62071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39" name="AutoShape 87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35600" y="6237288"/>
            <a:ext cx="611188" cy="62071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40" name="AutoShape 88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164388" y="6237288"/>
            <a:ext cx="503237" cy="62071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41" name="AutoShape 89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6237288"/>
            <a:ext cx="539750" cy="62071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571500" y="1571625"/>
            <a:ext cx="79883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Прочтите отрывок </a:t>
            </a: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«Необычайны и подчас фантастичны силы героев-палицы</a:t>
            </a: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 у богатырей по 100 пудов, скачут  они на конях…чуть ниже </a:t>
            </a:r>
            <a:endParaRPr lang="ru-RU" sz="24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облака ходячего…Но и враги, выходившие</a:t>
            </a: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на богатырей, были чудовищны могучи. Войска вражьего </a:t>
            </a: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,растянувшего в степях, серому волку </a:t>
            </a:r>
            <a:endParaRPr lang="ru-RU" sz="24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в три дня не обрыскать,чёрному ворону не облететь». </a:t>
            </a: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Назовите жанр</a:t>
            </a:r>
            <a:r>
              <a:rPr lang="ru-RU" sz="2400">
                <a:ea typeface="Calibri" pitchFamily="34" charset="0"/>
                <a:cs typeface="Times New Roman" pitchFamily="18" charset="0"/>
              </a:rPr>
              <a:t> </a:t>
            </a:r>
          </a:p>
          <a:p>
            <a:pPr eaLnBrk="0" hangingPunct="0"/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древнерусского фольклора.</a:t>
            </a:r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285750" y="2214563"/>
            <a:ext cx="87423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Основной </a:t>
            </a:r>
            <a:r>
              <a:rPr lang="ru-RU" sz="3200">
                <a:latin typeface="Calibri" pitchFamily="34" charset="0"/>
                <a:ea typeface="Calibri" pitchFamily="34" charset="0"/>
                <a:cs typeface="Times New Roman" pitchFamily="18" charset="0"/>
              </a:rPr>
              <a:t>строительный</a:t>
            </a:r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  материал для строительства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 каменных</a:t>
            </a:r>
            <a:r>
              <a:rPr lang="ru-RU" sz="2800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храмов.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0" y="357188"/>
            <a:ext cx="9329738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Какому памятнику древнерусской культуры посвящены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 эти строки</a:t>
            </a:r>
            <a:r>
              <a:rPr lang="ru-RU" sz="2800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« "Богатое место Городище! Кругом синие, 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заманчивые дали. 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Темнеет Ильмень. За Волховом – Юрьев и бывший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Аркажский монастырь. Правее сверкает глава Софии и 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коричневой лентой изогнулся Кремль. На Торговой стороне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 белеют все храмы, что "кустом стоят. Виднеются – Лядка, 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Волотово, Кириллов монастырь, Нередица, Сельцо, 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Сковородский монастырь, Никола на Липне, за лесом 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синеет Бронница. Всё, как на блюдечке за золотым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 яблочком", – писал Н.К. Рерих, проводивший здесь летом</a:t>
            </a:r>
          </a:p>
          <a:p>
            <a:pPr eaLnBrk="0" hangingPunct="0"/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 1910 года одни из первых археологических раскопок.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ChangeArrowheads="1"/>
          </p:cNvSpPr>
          <p:nvPr>
            <p:ph type="title"/>
          </p:nvPr>
        </p:nvSpPr>
        <p:spPr>
          <a:xfrm>
            <a:off x="571472" y="4572008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Укажите , в связи с чем  было произнесено:</a:t>
            </a:r>
            <a:br>
              <a:rPr lang="ru-RU" sz="4000" smtClean="0"/>
            </a:br>
            <a:r>
              <a:rPr lang="ru-RU" sz="4000" smtClean="0"/>
              <a:t> «Затем послал князь по всему городу сказать  : «Если не придёт кто </a:t>
            </a:r>
            <a:br>
              <a:rPr lang="ru-RU" sz="4000" smtClean="0"/>
            </a:br>
            <a:r>
              <a:rPr lang="ru-RU" sz="4000" smtClean="0"/>
              <a:t>завтра на реку –будь то богатый или бедный, или нищий, или раб-</a:t>
            </a:r>
            <a:br>
              <a:rPr lang="ru-RU" sz="4000" smtClean="0"/>
            </a:br>
            <a:r>
              <a:rPr lang="ru-RU" sz="4000" smtClean="0"/>
              <a:t>будет мне врагом».</a:t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48131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/>
          <p:cNvSpPr>
            <a:spLocks noGrp="1" noChangeArrowheads="1"/>
          </p:cNvSpPr>
          <p:nvPr>
            <p:ph type="title"/>
          </p:nvPr>
        </p:nvSpPr>
        <p:spPr>
          <a:xfrm>
            <a:off x="571472" y="5143512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5400" smtClean="0"/>
              <a:t>Укажите, в связи с чем  было произнесено:  «Земля наша велика и обильна ,а порядка в ней нет. Приходите Княжить и владеть нами».</a:t>
            </a:r>
            <a:br>
              <a:rPr lang="ru-RU" sz="5400" smtClean="0"/>
            </a:br>
            <a:endParaRPr lang="ru-RU" sz="6000" smtClean="0"/>
          </a:p>
        </p:txBody>
      </p:sp>
      <p:sp>
        <p:nvSpPr>
          <p:cNvPr id="49155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8851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Grp="1" noChangeArrowheads="1"/>
          </p:cNvSpPr>
          <p:nvPr>
            <p:ph type="title"/>
          </p:nvPr>
        </p:nvSpPr>
        <p:spPr>
          <a:xfrm>
            <a:off x="714348" y="4500570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3600" smtClean="0"/>
              <a:t>Укажите ,в связи с чем  было произнесено:</a:t>
            </a:r>
            <a:br>
              <a:rPr lang="ru-RU" sz="3600" smtClean="0"/>
            </a:br>
            <a:r>
              <a:rPr lang="ru-RU" sz="3600" smtClean="0"/>
              <a:t> «В тот год сказала дружина Игорю: «Отроки </a:t>
            </a:r>
            <a:r>
              <a:rPr lang="ru-RU" sz="3600" err="1" smtClean="0"/>
              <a:t>Свенельда</a:t>
            </a:r>
            <a:r>
              <a:rPr lang="ru-RU" sz="3600" smtClean="0"/>
              <a:t>  </a:t>
            </a:r>
            <a:r>
              <a:rPr lang="ru-RU" sz="3600" err="1" smtClean="0"/>
              <a:t>изоделись</a:t>
            </a:r>
            <a:r>
              <a:rPr lang="ru-RU" sz="3600" smtClean="0"/>
              <a:t> </a:t>
            </a:r>
            <a:br>
              <a:rPr lang="ru-RU" sz="3600" smtClean="0"/>
            </a:br>
            <a:r>
              <a:rPr lang="ru-RU" sz="3600" smtClean="0"/>
              <a:t>оружием и одеждой, а мы наги. Пойдём ,князь, с нами за данью, и </a:t>
            </a:r>
            <a:br>
              <a:rPr lang="ru-RU" sz="3600" smtClean="0"/>
            </a:br>
            <a:r>
              <a:rPr lang="ru-RU" sz="3600" smtClean="0"/>
              <a:t> себе ,добудешь и нам. И послушал их Игорь- пошёл за данью, и прибавил к прежней дани новую».</a:t>
            </a:r>
          </a:p>
        </p:txBody>
      </p:sp>
      <p:sp>
        <p:nvSpPr>
          <p:cNvPr id="50179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8851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4000504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6000" smtClean="0"/>
              <a:t>Укажите ,в связи с чем  было произнесено:</a:t>
            </a:r>
            <a:br>
              <a:rPr lang="ru-RU" sz="6000" smtClean="0"/>
            </a:br>
            <a:r>
              <a:rPr lang="ru-RU" sz="6000" smtClean="0"/>
              <a:t>«Не хочу </a:t>
            </a:r>
            <a:r>
              <a:rPr lang="ru-RU" sz="6000" err="1" smtClean="0"/>
              <a:t>розутичи</a:t>
            </a:r>
            <a:r>
              <a:rPr lang="ru-RU" sz="6000" smtClean="0"/>
              <a:t> </a:t>
            </a:r>
            <a:r>
              <a:rPr lang="ru-RU" sz="6000" err="1" smtClean="0"/>
              <a:t>робичича</a:t>
            </a:r>
            <a:r>
              <a:rPr lang="ru-RU" sz="6000" smtClean="0"/>
              <a:t>».</a:t>
            </a:r>
            <a:r>
              <a:rPr lang="ru-RU" sz="3600" smtClean="0"/>
              <a:t/>
            </a:r>
            <a:br>
              <a:rPr lang="ru-RU" sz="3600" smtClean="0"/>
            </a:br>
            <a:endParaRPr lang="ru-RU" sz="4000" smtClean="0"/>
          </a:p>
        </p:txBody>
      </p:sp>
      <p:sp>
        <p:nvSpPr>
          <p:cNvPr id="51203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72450" y="5876925"/>
            <a:ext cx="1042988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Grp="1" noChangeArrowheads="1"/>
          </p:cNvSpPr>
          <p:nvPr>
            <p:ph type="title"/>
          </p:nvPr>
        </p:nvSpPr>
        <p:spPr>
          <a:xfrm>
            <a:off x="428596" y="2928934"/>
            <a:ext cx="8229600" cy="1219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>По какому  принципу образован  этот ряд слов: Коляда, </a:t>
            </a:r>
            <a:r>
              <a:rPr lang="ru-RU" sz="4400" err="1" smtClean="0"/>
              <a:t>Масленница</a:t>
            </a:r>
            <a:r>
              <a:rPr lang="ru-RU" sz="4400" smtClean="0"/>
              <a:t>, Купала</a:t>
            </a:r>
          </a:p>
        </p:txBody>
      </p:sp>
      <p:sp>
        <p:nvSpPr>
          <p:cNvPr id="52227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Grp="1" noChangeArrowheads="1"/>
          </p:cNvSpPr>
          <p:nvPr>
            <p:ph type="title"/>
          </p:nvPr>
        </p:nvSpPr>
        <p:spPr>
          <a:xfrm>
            <a:off x="1142976" y="4572008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smtClean="0"/>
              <a:t>Соотнесите имена богов и их функции</a:t>
            </a:r>
            <a:br>
              <a:rPr lang="ru-RU" sz="2400" smtClean="0"/>
            </a:br>
            <a:r>
              <a:rPr lang="ru-RU" sz="2400" smtClean="0"/>
              <a:t>          </a:t>
            </a:r>
            <a:br>
              <a:rPr lang="ru-RU" sz="2400" smtClean="0"/>
            </a:br>
            <a:r>
              <a:rPr lang="ru-RU" sz="2400" smtClean="0"/>
              <a:t>Имя Бога</a:t>
            </a:r>
            <a:br>
              <a:rPr lang="ru-RU" sz="2400" smtClean="0"/>
            </a:br>
            <a:r>
              <a:rPr lang="ru-RU" sz="2400" smtClean="0"/>
              <a:t>Его функции</a:t>
            </a:r>
            <a:br>
              <a:rPr lang="ru-RU" sz="2400" smtClean="0"/>
            </a:br>
            <a:r>
              <a:rPr lang="ru-RU" sz="2400" smtClean="0"/>
              <a:t>А. Перун</a:t>
            </a:r>
            <a:br>
              <a:rPr lang="ru-RU" sz="2400" smtClean="0"/>
            </a:br>
            <a:r>
              <a:rPr sz="2400" smtClean="0"/>
              <a:t>1.</a:t>
            </a:r>
            <a:r>
              <a:rPr lang="ru-RU" sz="2400" smtClean="0"/>
              <a:t>Бог подземного царства.</a:t>
            </a:r>
            <a:br>
              <a:rPr lang="ru-RU" sz="2400" smtClean="0"/>
            </a:br>
            <a:r>
              <a:rPr lang="ru-RU" sz="2400" smtClean="0"/>
              <a:t>Б. </a:t>
            </a:r>
            <a:r>
              <a:rPr lang="ru-RU" sz="2400" err="1" smtClean="0"/>
              <a:t>Мокошь</a:t>
            </a: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>2.Покровитель скотоводства, богатства.</a:t>
            </a:r>
            <a:br>
              <a:rPr lang="ru-RU" sz="2400" smtClean="0"/>
            </a:br>
            <a:r>
              <a:rPr lang="ru-RU" sz="2400" smtClean="0"/>
              <a:t>В. Велес</a:t>
            </a:r>
            <a:br>
              <a:rPr lang="ru-RU" sz="2400" smtClean="0"/>
            </a:br>
            <a:r>
              <a:rPr lang="ru-RU" sz="2400" smtClean="0"/>
              <a:t>3.Богиня плодородия, женщин, домашнего очага.</a:t>
            </a:r>
            <a:br>
              <a:rPr lang="ru-RU" sz="2400" smtClean="0"/>
            </a:br>
            <a:r>
              <a:rPr lang="ru-RU" sz="2400" smtClean="0"/>
              <a:t>Г. </a:t>
            </a:r>
            <a:r>
              <a:rPr lang="ru-RU" sz="2400" err="1" smtClean="0"/>
              <a:t>Симаргл</a:t>
            </a: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>4.Бог молнии, войны, покровитель князей.</a:t>
            </a:r>
            <a:br>
              <a:rPr lang="ru-RU" sz="2400" smtClean="0"/>
            </a:br>
            <a:endParaRPr lang="ru-RU" sz="2400"/>
          </a:p>
        </p:txBody>
      </p:sp>
      <p:sp>
        <p:nvSpPr>
          <p:cNvPr id="53251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6237288"/>
            <a:ext cx="574675" cy="620712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3500438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400" smtClean="0"/>
              <a:t>Согласно обычаю славян тело умершего помещали в ладью и сжигали её на костре, что означал этот обряд?</a:t>
            </a:r>
            <a:br>
              <a:rPr lang="ru-RU" sz="4400" smtClean="0"/>
            </a:br>
            <a:endParaRPr lang="ru-RU" sz="4000" smtClean="0"/>
          </a:p>
        </p:txBody>
      </p:sp>
      <p:sp>
        <p:nvSpPr>
          <p:cNvPr id="54275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mtClean="0"/>
          </a:p>
        </p:txBody>
      </p:sp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> </a:t>
            </a:r>
            <a:r>
              <a:rPr lang="ru-RU" sz="8800" b="1" smtClean="0">
                <a:solidFill>
                  <a:schemeClr val="accent2"/>
                </a:solidFill>
              </a:rPr>
              <a:t>2 раунд</a:t>
            </a:r>
          </a:p>
        </p:txBody>
      </p:sp>
      <p:sp>
        <p:nvSpPr>
          <p:cNvPr id="9220" name="AutoShape 6">
            <a:hlinkClick r:id="" action="ppaction://noaction" highlightClick="1">
              <a:snd r:embed="rId2" name="drumroll.wav"/>
            </a:hlinkClick>
          </p:cNvPr>
          <p:cNvSpPr>
            <a:spLocks noChangeArrowheads="1"/>
          </p:cNvSpPr>
          <p:nvPr/>
        </p:nvSpPr>
        <p:spPr bwMode="auto">
          <a:xfrm>
            <a:off x="8316913" y="6092825"/>
            <a:ext cx="827087" cy="765175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3786190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400" smtClean="0"/>
              <a:t>В отличие от католических стран инструментальная музыка в Киевской Руси не допускалась в храмах, почему?</a:t>
            </a:r>
            <a:br>
              <a:rPr lang="ru-RU" sz="4400" smtClean="0"/>
            </a:br>
            <a:endParaRPr lang="ru-RU" sz="4800" smtClean="0"/>
          </a:p>
        </p:txBody>
      </p:sp>
      <p:sp>
        <p:nvSpPr>
          <p:cNvPr id="55299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956550" y="5805488"/>
            <a:ext cx="1042988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3600" smtClean="0"/>
              <a:t>В этой книге полностью</a:t>
            </a:r>
            <a:br>
              <a:rPr lang="ru-RU" sz="3600" smtClean="0"/>
            </a:br>
            <a:r>
              <a:rPr lang="ru-RU" sz="3600" smtClean="0"/>
              <a:t>Рассказано о том,</a:t>
            </a:r>
            <a:br>
              <a:rPr lang="ru-RU" sz="3600" smtClean="0"/>
            </a:br>
            <a:r>
              <a:rPr lang="ru-RU" sz="3600" smtClean="0"/>
              <a:t>Как лучше дом налаживать</a:t>
            </a:r>
            <a:br>
              <a:rPr lang="ru-RU" sz="3600" smtClean="0"/>
            </a:br>
            <a:r>
              <a:rPr lang="ru-RU" sz="3600" smtClean="0"/>
              <a:t>(Тем, кто имеет дом!),</a:t>
            </a:r>
            <a:br>
              <a:rPr lang="ru-RU" sz="3600" smtClean="0"/>
            </a:br>
            <a:r>
              <a:rPr lang="ru-RU" sz="3600" smtClean="0"/>
              <a:t>Как жить, чтоб в доме выросли</a:t>
            </a:r>
            <a:br>
              <a:rPr lang="ru-RU" sz="3600" smtClean="0"/>
            </a:br>
            <a:r>
              <a:rPr lang="ru-RU" sz="3600" smtClean="0"/>
              <a:t>Богатство, слава, честь,</a:t>
            </a:r>
            <a:br>
              <a:rPr lang="ru-RU" sz="3600" smtClean="0"/>
            </a:br>
            <a:r>
              <a:rPr lang="ru-RU" sz="3600" smtClean="0"/>
              <a:t>Как кладовые пользовать</a:t>
            </a:r>
            <a:br>
              <a:rPr lang="ru-RU" sz="3600" smtClean="0"/>
            </a:br>
            <a:r>
              <a:rPr lang="ru-RU" sz="3600" smtClean="0"/>
              <a:t>(Когда запасы есть!),</a:t>
            </a:r>
            <a:br>
              <a:rPr lang="ru-RU" sz="3600" smtClean="0"/>
            </a:br>
            <a:r>
              <a:rPr lang="ru-RU" sz="3600" smtClean="0"/>
              <a:t>Как охранять имущество,</a:t>
            </a:r>
            <a:br>
              <a:rPr lang="ru-RU" sz="3600" smtClean="0"/>
            </a:br>
            <a:r>
              <a:rPr lang="ru-RU" sz="3600" smtClean="0"/>
              <a:t>Борясь в пожар с огнём,</a:t>
            </a:r>
            <a:br>
              <a:rPr lang="ru-RU" sz="3600" smtClean="0"/>
            </a:br>
            <a:r>
              <a:rPr lang="ru-RU" sz="3600" smtClean="0"/>
              <a:t>И как детей воспитывать-</a:t>
            </a:r>
            <a:br>
              <a:rPr lang="ru-RU" sz="3600" smtClean="0"/>
            </a:br>
            <a:r>
              <a:rPr lang="ru-RU" sz="3600" smtClean="0"/>
              <a:t>Наказывать ремнём…</a:t>
            </a: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56323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812088" y="5805488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500063" y="2428875"/>
            <a:ext cx="831215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3200">
                <a:latin typeface="Calibri" pitchFamily="34" charset="0"/>
                <a:ea typeface="Calibri" pitchFamily="34" charset="0"/>
                <a:cs typeface="Times New Roman" pitchFamily="18" charset="0"/>
              </a:rPr>
              <a:t>По какому принципу образован этот ряд слов:</a:t>
            </a:r>
            <a:endParaRPr lang="ru-RU" sz="32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3200">
                <a:latin typeface="Calibri" pitchFamily="34" charset="0"/>
                <a:ea typeface="Calibri" pitchFamily="34" charset="0"/>
                <a:cs typeface="Times New Roman" pitchFamily="18" charset="0"/>
              </a:rPr>
              <a:t>волосник,  убрус, повойник, кокошник.</a:t>
            </a:r>
            <a:endParaRPr lang="ru-RU" sz="32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4357694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2800" smtClean="0"/>
              <a:t>Эта привычная каждодневная одежда всех. Он был всевозможного покроя, из разного материала,  носили и в будни и праздники . Он входил в состав «официального» княжеского костюма, и в то же время  мог служить одеялом, даже палаткой, а воин ,намотав его на руку , мог использовать как своеобразный щит. А слово ,обозначающее эту  одежду исконно славянское, языковеды сближают его с «платком», полотном.</a:t>
            </a:r>
            <a:br>
              <a:rPr lang="ru-RU" sz="2800" smtClean="0"/>
            </a:br>
            <a:endParaRPr lang="ru-RU" sz="3100" smtClean="0"/>
          </a:p>
        </p:txBody>
      </p:sp>
      <p:sp>
        <p:nvSpPr>
          <p:cNvPr id="57347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885113" y="58769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/>
          <p:cNvSpPr>
            <a:spLocks noGrp="1" noChangeArrowheads="1"/>
          </p:cNvSpPr>
          <p:nvPr>
            <p:ph type="title"/>
          </p:nvPr>
        </p:nvSpPr>
        <p:spPr>
          <a:xfrm>
            <a:off x="571472" y="2857496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3600" smtClean="0"/>
              <a:t>При кройке ворота рубахи в Киевской Руси , вырезанный лоскут непременно протаскивали внутрь будущего одеяния.  Предположите, почему?</a:t>
            </a:r>
            <a:endParaRPr lang="ru-RU" sz="3600"/>
          </a:p>
        </p:txBody>
      </p:sp>
      <p:sp>
        <p:nvSpPr>
          <p:cNvPr id="58371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812088" y="5876925"/>
            <a:ext cx="792162" cy="9810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3000372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/>
            </a:r>
            <a:br>
              <a:rPr lang="ru-RU" sz="4400" smtClean="0"/>
            </a:br>
            <a:r>
              <a:rPr lang="ru-RU" sz="4400" smtClean="0"/>
              <a:t>В Киевской Руси ворот рубашки обязательно украшали вышивкой,   </a:t>
            </a:r>
            <a:br>
              <a:rPr lang="ru-RU" sz="4400" smtClean="0"/>
            </a:br>
            <a:r>
              <a:rPr lang="ru-RU" sz="4400" smtClean="0"/>
              <a:t>Предположите, почему?            </a:t>
            </a:r>
            <a:endParaRPr lang="ru-RU" sz="4400"/>
          </a:p>
        </p:txBody>
      </p:sp>
      <p:sp>
        <p:nvSpPr>
          <p:cNvPr id="59395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4"/>
          <p:cNvSpPr>
            <a:spLocks noGrp="1" noChangeArrowheads="1"/>
          </p:cNvSpPr>
          <p:nvPr>
            <p:ph type="title"/>
          </p:nvPr>
        </p:nvSpPr>
        <p:spPr>
          <a:xfrm>
            <a:off x="642910" y="5143512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4800" smtClean="0"/>
              <a:t>Этот памятник символизирует соединение двух символов России - монархия и народоправство, которые изображены Шапкой Мономаха и вечевым колоколом. Этот памятник можно считать Пантеоном Русской славы.</a:t>
            </a:r>
            <a:endParaRPr lang="ru-RU" sz="5400" smtClean="0"/>
          </a:p>
        </p:txBody>
      </p:sp>
      <p:sp>
        <p:nvSpPr>
          <p:cNvPr id="60419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885113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4"/>
          <p:cNvSpPr>
            <a:spLocks noGrp="1" noChangeArrowheads="1"/>
          </p:cNvSpPr>
          <p:nvPr>
            <p:ph type="title"/>
          </p:nvPr>
        </p:nvSpPr>
        <p:spPr>
          <a:xfrm>
            <a:off x="1571604" y="2285992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800" smtClean="0"/>
              <a:t>Автор памятника «Тысячелетие Руси».</a:t>
            </a:r>
            <a:endParaRPr lang="ru-RU" sz="5400" smtClean="0"/>
          </a:p>
        </p:txBody>
      </p:sp>
      <p:sp>
        <p:nvSpPr>
          <p:cNvPr id="61443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812088" y="5661025"/>
            <a:ext cx="1042987" cy="10429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6248400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4800" smtClean="0"/>
              <a:t>На установление памятника «Тысячелетие Руси» претендовали несколько городов –Санкт-Петербург, Москва, Киев и Новгород. Где был установлен памятник и почему.</a:t>
            </a:r>
            <a:br>
              <a:rPr lang="ru-RU" sz="4800" smtClean="0"/>
            </a:br>
            <a:r>
              <a:rPr lang="ru-RU" sz="5400" smtClean="0"/>
              <a:t/>
            </a:r>
            <a:br>
              <a:rPr lang="ru-RU" sz="5400" smtClean="0"/>
            </a:br>
            <a:endParaRPr lang="ru-RU" sz="5400" smtClean="0"/>
          </a:p>
        </p:txBody>
      </p:sp>
      <p:sp>
        <p:nvSpPr>
          <p:cNvPr id="62467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956550" y="5373688"/>
            <a:ext cx="1042988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4357694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900" smtClean="0"/>
              <a:t/>
            </a:r>
            <a:br>
              <a:rPr lang="ru-RU" sz="4900" smtClean="0"/>
            </a:br>
            <a:r>
              <a:rPr lang="ru-RU" sz="4900" smtClean="0"/>
              <a:t/>
            </a:r>
            <a:br>
              <a:rPr lang="ru-RU" sz="4900" smtClean="0"/>
            </a:br>
            <a:r>
              <a:rPr lang="ru-RU" sz="4900" smtClean="0"/>
              <a:t>Торжественное открытие памятника  состоялось 8 сентября 1862 г. Почему именно в этот день?</a:t>
            </a:r>
            <a:br>
              <a:rPr lang="ru-RU" sz="4900" smtClean="0"/>
            </a:br>
            <a:r>
              <a:rPr lang="ru-RU" sz="4900" smtClean="0"/>
              <a:t/>
            </a:r>
            <a:br>
              <a:rPr lang="ru-RU" sz="4900" smtClean="0"/>
            </a:br>
            <a:r>
              <a:rPr lang="ru-RU" sz="4800" smtClean="0"/>
              <a:t>.</a:t>
            </a:r>
          </a:p>
        </p:txBody>
      </p:sp>
      <p:sp>
        <p:nvSpPr>
          <p:cNvPr id="63491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8851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Grp="1" noChangeArrowheads="1"/>
          </p:cNvSpPr>
          <p:nvPr>
            <p:ph type="title"/>
          </p:nvPr>
        </p:nvSpPr>
        <p:spPr>
          <a:xfrm>
            <a:off x="642910" y="3929066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sz="4800" smtClean="0"/>
              <a:t>"</a:t>
            </a:r>
            <a:r>
              <a:rPr lang="ru-RU" sz="4800" smtClean="0"/>
              <a:t>Будто молнию небесную имеют у себя греки и</a:t>
            </a:r>
            <a:r>
              <a:rPr sz="4800" smtClean="0"/>
              <a:t>, </a:t>
            </a:r>
            <a:r>
              <a:rPr lang="ru-RU" sz="4800" smtClean="0"/>
              <a:t>пуская её</a:t>
            </a:r>
            <a:r>
              <a:rPr sz="4800" smtClean="0"/>
              <a:t>, </a:t>
            </a:r>
            <a:r>
              <a:rPr lang="ru-RU" sz="4800" smtClean="0"/>
              <a:t>пожали нас: оттого и не одолели их</a:t>
            </a:r>
            <a:r>
              <a:rPr sz="4800" smtClean="0"/>
              <a:t>"</a:t>
            </a: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>Когда прозвучали эти слова уцелевших воинов?</a:t>
            </a:r>
          </a:p>
        </p:txBody>
      </p:sp>
      <p:sp>
        <p:nvSpPr>
          <p:cNvPr id="64515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589588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37" name="Group 53"/>
          <p:cNvGraphicFramePr>
            <a:graphicFrameLocks noGrp="1"/>
          </p:cNvGraphicFramePr>
          <p:nvPr>
            <p:ph/>
          </p:nvPr>
        </p:nvGraphicFramePr>
        <p:xfrm>
          <a:off x="0" y="0"/>
          <a:ext cx="9109075" cy="6858001"/>
        </p:xfrm>
        <a:graphic>
          <a:graphicData uri="http://schemas.openxmlformats.org/drawingml/2006/table">
            <a:tbl>
              <a:tblPr/>
              <a:tblGrid>
                <a:gridCol w="3060700"/>
                <a:gridCol w="1584325"/>
                <a:gridCol w="1584325"/>
                <a:gridCol w="1582738"/>
                <a:gridCol w="1296987"/>
              </a:tblGrid>
              <a:tr h="2035175">
                <a:tc>
                  <a:txBody>
                    <a:bodyPr/>
                    <a:lstStyle/>
                    <a:p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Деятельность первых киевских князей</a:t>
                      </a:r>
                      <a:endParaRPr kumimoji="0" lang="ru-RU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Воинская слава  древних славян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Исторический документ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Культура Киевской Руси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20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4" name="AutoShape 5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67175" y="1341438"/>
            <a:ext cx="611188" cy="682625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75" name="AutoShape 5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80063" y="1341438"/>
            <a:ext cx="611187" cy="6477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76" name="AutoShape 5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235825" y="1412875"/>
            <a:ext cx="611188" cy="576263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77" name="AutoShape 5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1412875"/>
            <a:ext cx="539750" cy="576263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78" name="AutoShape 5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40200" y="2997200"/>
            <a:ext cx="538163" cy="538163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79" name="AutoShape 59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95963" y="3068638"/>
            <a:ext cx="466725" cy="504825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0" name="AutoShape 60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235825" y="2997200"/>
            <a:ext cx="611188" cy="538163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1" name="AutoShape 61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2997200"/>
            <a:ext cx="468312" cy="503238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2" name="AutoShape 62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67175" y="4508500"/>
            <a:ext cx="611188" cy="611188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3" name="AutoShape 63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651500" y="4581525"/>
            <a:ext cx="611188" cy="611188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4" name="AutoShape 64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164388" y="4437063"/>
            <a:ext cx="682625" cy="68421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5" name="AutoShape 65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2813" y="4581525"/>
            <a:ext cx="611187" cy="538163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6" name="AutoShape 66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40200" y="6381750"/>
            <a:ext cx="539750" cy="47625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7" name="AutoShape 67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95963" y="6308725"/>
            <a:ext cx="431800" cy="549275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8" name="AutoShape 68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92950" y="6237288"/>
            <a:ext cx="754063" cy="62071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9" name="AutoShape 69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539750" cy="549275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5929330"/>
            <a:ext cx="8229600" cy="1219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>В 992 г. перед битвой Владимира </a:t>
            </a:r>
            <a:r>
              <a:rPr lang="ru-RU" sz="2800" err="1" smtClean="0"/>
              <a:t>Святославича</a:t>
            </a:r>
            <a:r>
              <a:rPr lang="ru-RU" sz="2800" smtClean="0"/>
              <a:t>  с печенегами состоялся знаменитый поединок русского витязя с печенежским великаном, не проигравшим ранее ни одного единоборства. Тем не менее русский богатырь сдавил печенега в руках до смерти и ударил им о землю. Печенеги в ужасе бежали ,а обрадованный русский князь повелел заложить на этом месте город. Какое  название дал новому городу Владимир, если этим названием он хотел подчеркнуть ,что здесь русский борец перенял славу у печенежского?</a:t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65539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812088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158" y="4786322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66563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956550" y="5815013"/>
            <a:ext cx="1042988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564" name="TextBox 3"/>
          <p:cNvSpPr txBox="1">
            <a:spLocks noChangeArrowheads="1"/>
          </p:cNvSpPr>
          <p:nvPr/>
        </p:nvSpPr>
        <p:spPr bwMode="auto">
          <a:xfrm>
            <a:off x="1214438" y="1785938"/>
            <a:ext cx="728662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Куна</a:t>
            </a:r>
            <a:r>
              <a:rPr lang="en-US" sz="3200"/>
              <a:t>, </a:t>
            </a:r>
            <a:r>
              <a:rPr lang="ru-RU" sz="3200"/>
              <a:t>гривна</a:t>
            </a:r>
            <a:r>
              <a:rPr lang="en-US" sz="3200"/>
              <a:t>, </a:t>
            </a:r>
            <a:r>
              <a:rPr lang="ru-RU" sz="3200"/>
              <a:t>векша</a:t>
            </a:r>
            <a:r>
              <a:rPr lang="en-US" sz="3200"/>
              <a:t>, </a:t>
            </a:r>
            <a:r>
              <a:rPr lang="ru-RU" sz="3200"/>
              <a:t>ногата</a:t>
            </a:r>
            <a:r>
              <a:rPr lang="en-US" sz="3200"/>
              <a:t>, </a:t>
            </a:r>
            <a:r>
              <a:rPr lang="ru-RU" sz="3200"/>
              <a:t>резана</a:t>
            </a:r>
          </a:p>
          <a:p>
            <a:r>
              <a:rPr lang="ru-RU" sz="3200"/>
              <a:t>- это денежные единицы в Древней Руси. Расположите их в порядке возрастания – от самой мелкой к самой крупной.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3071810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endParaRPr lang="ru-RU" sz="4800" smtClean="0"/>
          </a:p>
        </p:txBody>
      </p:sp>
      <p:sp>
        <p:nvSpPr>
          <p:cNvPr id="67587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67588" name="Рисунок 3" descr="200px-Eggink_VelKnVladimi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500188"/>
            <a:ext cx="4267200" cy="305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9" name="TextBox 4"/>
          <p:cNvSpPr txBox="1">
            <a:spLocks noChangeArrowheads="1"/>
          </p:cNvSpPr>
          <p:nvPr/>
        </p:nvSpPr>
        <p:spPr bwMode="auto">
          <a:xfrm>
            <a:off x="1928813" y="4929188"/>
            <a:ext cx="5286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“</a:t>
            </a:r>
            <a:r>
              <a:rPr lang="ru-RU"/>
              <a:t>Великий князь Владимир избирает религию</a:t>
            </a:r>
            <a:r>
              <a:rPr lang="en-US"/>
              <a:t>” </a:t>
            </a:r>
            <a:endParaRPr lang="ru-RU"/>
          </a:p>
          <a:p>
            <a:r>
              <a:rPr lang="ru-RU"/>
              <a:t>                      И.Эггинк</a:t>
            </a:r>
          </a:p>
        </p:txBody>
      </p:sp>
      <p:sp>
        <p:nvSpPr>
          <p:cNvPr id="67590" name="TextBox 5"/>
          <p:cNvSpPr txBox="1">
            <a:spLocks noChangeArrowheads="1"/>
          </p:cNvSpPr>
          <p:nvPr/>
        </p:nvSpPr>
        <p:spPr bwMode="auto">
          <a:xfrm>
            <a:off x="1071563" y="428625"/>
            <a:ext cx="778668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Назовите город в котором крестился князь Владимир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5286388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3600" smtClean="0"/>
              <a:t>На средневековых иллюстрациях-миниатюрах было принято отдельные понятия изображать характерными символами. Так поступали и мастера Киевской Руси. Например, изображение одной башни означало целый город ,изображение одного всадника- целое войско и т.д. Предположите, каким характерным для средневековья символом обозначалось такое понятие ,как государство?</a:t>
            </a:r>
            <a:br>
              <a:rPr lang="ru-RU" sz="3600" smtClean="0"/>
            </a:br>
            <a:endParaRPr lang="ru-RU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9635" name="AutoShape 6">
            <a:hlinkClick r:id="" action="ppaction://noaction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36" name="TextBox 3"/>
          <p:cNvSpPr txBox="1">
            <a:spLocks noChangeArrowheads="1"/>
          </p:cNvSpPr>
          <p:nvPr/>
        </p:nvSpPr>
        <p:spPr bwMode="auto">
          <a:xfrm>
            <a:off x="1214438" y="2000250"/>
            <a:ext cx="6858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/>
              <a:t>Конец игры! </a:t>
            </a:r>
          </a:p>
          <a:p>
            <a:r>
              <a:rPr lang="ru-RU" sz="4000"/>
              <a:t>Поздравляем с победой! Молодцы!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title"/>
          </p:nvPr>
        </p:nvSpPr>
        <p:spPr>
          <a:xfrm>
            <a:off x="1928794" y="2714620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9600" b="1" smtClean="0">
                <a:solidFill>
                  <a:schemeClr val="accent2"/>
                </a:solidFill>
              </a:rPr>
              <a:t/>
            </a:r>
            <a:br>
              <a:rPr lang="ru-RU" sz="9600" b="1" smtClean="0">
                <a:solidFill>
                  <a:schemeClr val="accent2"/>
                </a:solidFill>
              </a:rPr>
            </a:br>
            <a:r>
              <a:rPr lang="ru-RU" sz="9600" b="1" smtClean="0">
                <a:solidFill>
                  <a:schemeClr val="accent2"/>
                </a:solidFill>
              </a:rPr>
              <a:t/>
            </a:r>
            <a:br>
              <a:rPr lang="ru-RU" sz="9600" b="1" smtClean="0">
                <a:solidFill>
                  <a:schemeClr val="accent2"/>
                </a:solidFill>
              </a:rPr>
            </a:br>
            <a:r>
              <a:rPr lang="ru-RU" sz="9600" b="1" smtClean="0">
                <a:solidFill>
                  <a:schemeClr val="accent2"/>
                </a:solidFill>
              </a:rPr>
              <a:t>3 раунд</a:t>
            </a:r>
          </a:p>
        </p:txBody>
      </p:sp>
      <p:sp>
        <p:nvSpPr>
          <p:cNvPr id="11267" name="AutoShape 7">
            <a:hlinkClick r:id="" action="ppaction://noaction" highlightClick="1">
              <a:snd r:embed="rId2" name="drumroll.wav"/>
            </a:hlinkClick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44" name="Group 40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58002"/>
        </p:xfrm>
        <a:graphic>
          <a:graphicData uri="http://schemas.openxmlformats.org/drawingml/2006/table">
            <a:tbl>
              <a:tblPr/>
              <a:tblGrid>
                <a:gridCol w="2700338"/>
                <a:gridCol w="1727200"/>
                <a:gridCol w="1584325"/>
                <a:gridCol w="1512887"/>
                <a:gridCol w="1619250"/>
              </a:tblGrid>
              <a:tr h="171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Известные выражения 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Верования славян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Одежда древних славян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Празднование 1000 –</a:t>
                      </a:r>
                      <a:r>
                        <a:rPr kumimoji="0"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летия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российской государственности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2" name="AutoShape 4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24300" y="1196975"/>
            <a:ext cx="503238" cy="538163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3" name="AutoShape 4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64163" y="1125538"/>
            <a:ext cx="611187" cy="6096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4" name="AutoShape 4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00875" y="1214438"/>
            <a:ext cx="539750" cy="53816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5" name="AutoShape 44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1125538"/>
            <a:ext cx="468312" cy="53816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6" name="AutoShape 45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24300" y="2781300"/>
            <a:ext cx="538163" cy="611188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7" name="AutoShape 46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80063" y="2924175"/>
            <a:ext cx="539750" cy="433388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8" name="AutoShape 47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948488" y="2852738"/>
            <a:ext cx="611187" cy="611187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9" name="AutoShape 49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2852738"/>
            <a:ext cx="684212" cy="57626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0" name="AutoShape 50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779838" y="4508500"/>
            <a:ext cx="647700" cy="611188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1" name="AutoShape 51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64163" y="4437063"/>
            <a:ext cx="611187" cy="6477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2" name="AutoShape 52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04025" y="4508500"/>
            <a:ext cx="755650" cy="649288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3" name="AutoShape 53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2813" y="4508500"/>
            <a:ext cx="611187" cy="684213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4" name="AutoShape 54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779838" y="6165850"/>
            <a:ext cx="755650" cy="69215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5" name="AutoShape 55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64163" y="6237288"/>
            <a:ext cx="611187" cy="62071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6" name="AutoShape 56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6237288"/>
            <a:ext cx="609600" cy="62071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7" name="AutoShape 57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684212" cy="620712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2357422" y="2571744"/>
            <a:ext cx="8229600" cy="1219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9600" b="1" smtClean="0">
                <a:solidFill>
                  <a:schemeClr val="accent2"/>
                </a:solidFill>
              </a:rPr>
              <a:t/>
            </a:r>
            <a:br>
              <a:rPr lang="ru-RU" sz="9600" b="1" smtClean="0">
                <a:solidFill>
                  <a:schemeClr val="accent2"/>
                </a:solidFill>
              </a:rPr>
            </a:br>
            <a:r>
              <a:rPr lang="ru-RU" sz="9600" b="1" smtClean="0">
                <a:solidFill>
                  <a:schemeClr val="accent2"/>
                </a:solidFill>
              </a:rPr>
              <a:t/>
            </a:r>
            <a:br>
              <a:rPr lang="ru-RU" sz="9600" b="1" smtClean="0">
                <a:solidFill>
                  <a:schemeClr val="accent2"/>
                </a:solidFill>
              </a:rPr>
            </a:br>
            <a:r>
              <a:rPr lang="ru-RU" sz="9600" b="1" smtClean="0">
                <a:solidFill>
                  <a:schemeClr val="accent2"/>
                </a:solidFill>
              </a:rPr>
              <a:t>Финал</a:t>
            </a:r>
          </a:p>
        </p:txBody>
      </p:sp>
      <p:sp>
        <p:nvSpPr>
          <p:cNvPr id="13315" name="AutoShape 5">
            <a:hlinkClick r:id="" action="ppaction://noaction" highlightClick="1">
              <a:snd r:embed="rId2" name="drumroll.wav"/>
            </a:hlinkClick>
          </p:cNvPr>
          <p:cNvSpPr>
            <a:spLocks noChangeArrowheads="1"/>
          </p:cNvSpPr>
          <p:nvPr/>
        </p:nvSpPr>
        <p:spPr bwMode="auto">
          <a:xfrm>
            <a:off x="7885113" y="5589588"/>
            <a:ext cx="1042987" cy="1042987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863</TotalTime>
  <Words>777</Words>
  <Application>Microsoft Office PowerPoint</Application>
  <PresentationFormat>Экран (4:3)</PresentationFormat>
  <Paragraphs>179</Paragraphs>
  <Slides>64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64</vt:i4>
      </vt:variant>
    </vt:vector>
  </HeadingPairs>
  <TitlesOfParts>
    <vt:vector size="70" baseType="lpstr">
      <vt:lpstr>Arial</vt:lpstr>
      <vt:lpstr>Century Gothic</vt:lpstr>
      <vt:lpstr>Wingdings 2</vt:lpstr>
      <vt:lpstr>Calibri</vt:lpstr>
      <vt:lpstr>Times New Roman</vt:lpstr>
      <vt:lpstr>Бумажная</vt:lpstr>
      <vt:lpstr>СВОЯ ИСТОРИЯ</vt:lpstr>
      <vt:lpstr>Слайд 2</vt:lpstr>
      <vt:lpstr>Слайд 3</vt:lpstr>
      <vt:lpstr>Слайд 4</vt:lpstr>
      <vt:lpstr> 2 раунд</vt:lpstr>
      <vt:lpstr>Слайд 6</vt:lpstr>
      <vt:lpstr>  3 раунд</vt:lpstr>
      <vt:lpstr>Слайд 8</vt:lpstr>
      <vt:lpstr>  Финал</vt:lpstr>
      <vt:lpstr>Слайд 10</vt:lpstr>
      <vt:lpstr>   Год  крещения Руси</vt:lpstr>
      <vt:lpstr>   Первый в истории Восточной Европы двухсторонний письменный договор </vt:lpstr>
      <vt:lpstr>   907 г.,911 г., 941 г.,944 г.- по какому принципу образован этот ряд дат?</vt:lpstr>
      <vt:lpstr>862-879 гг., 879-912 гг.,912-945 г.г.,945-962 г.г.,962-972 г.г.,980- 1015 г.г. - по какому принципу образован этот ряд дат? </vt:lpstr>
      <vt:lpstr>    Что такое полюдье?</vt:lpstr>
      <vt:lpstr>     Что такое уроки и погосты?</vt:lpstr>
      <vt:lpstr>    По какому принципу образован следующий ряд слов: челядь, холоп, закуп, рядович, милостники, вдачники. </vt:lpstr>
      <vt:lpstr>   Норманская теория</vt:lpstr>
      <vt:lpstr>Слайд 19</vt:lpstr>
      <vt:lpstr>Слайд 20</vt:lpstr>
      <vt:lpstr>Слайд 21</vt:lpstr>
      <vt:lpstr>Слайд 22</vt:lpstr>
      <vt:lpstr>        Олег, Святослав, Владимир, Святополк, Ярослав-имя какого князя выпадает из этого ряда и почему? </vt:lpstr>
      <vt:lpstr>    Название этого месяца на древнеславянском языке – сечень, студень, назовите современное название</vt:lpstr>
      <vt:lpstr>       Незадолго до смерти первая императрица назначила его своим приемником; Меньшиков перевёз его в свой дом, намереваясь женить его на своей дочери Марии; он скончался на 15-м году жизни, в день, когда должна была состояться его свадьба</vt:lpstr>
      <vt:lpstr>        Название этого месяца на древнеславянском языке – березол, а какое же современное название? </vt:lpstr>
      <vt:lpstr>         Зернь, скань, эмаль - что объединяет эти слова? </vt:lpstr>
      <vt:lpstr>     В «Повести временных лет» описывается, как славяне «одарили» мечом хазар, пришедших на Русь за данью. Посланцы хазар предложили  заплатить дань с «дыма»(с каждого дома) тем ,что было ценного. Наши люди поступили так « Сдумаша поляне и вдаша от дыма меч».Хазарские старейшины получив такие дары ,решили поискать других данников.  Почему?  </vt:lpstr>
      <vt:lpstr>        Н.М.Карамзин  в «Истории государства Российского» отмечал: «Предание нарекло её Хитрою, Церковь- Святою, История –Мудрою».  </vt:lpstr>
      <vt:lpstr>     .-«…ходя легко , как барс, вёл он многие войны. В походах не возил за         собой обозов, ни котлов ,не варил мяса, но тонко нарезав конину ли, или         зверину, или  говядину , жарил её на углях и ел. Не имел он походного         шатра, но спал постелив подклад и положив  в головах. Таковы          были и другие его вои. Перед началом похода он посылал послов к стра-         нам говоря:»Хочу  итти на вас».</vt:lpstr>
      <vt:lpstr>    «Смотрите , в грозной красоте,   Воздушными полками   Их тени мчатся в высоте   Над нашими шатрами…  О, Святослав ,бич древних лет,   Се твой полёт орлиной ,-  «Погибнем! Мёртвым срама нет!»   Гремит перед дружиной».   Назовите произведение и автора </vt:lpstr>
      <vt:lpstr>О каком  племени  пишет Маврикий Стратег в «Стратегиконе»          « Сражаться со своими врагами они любят в местах ,поросших  густым лесом, в теснинах, на обрывах; с выгодой для себя пользуются засадами, внезапными атаками, хитростями ,и днём и ночью, изобретая много разнообразных способов. Опытны они также  и в переправе через реки,   превосходя в этом отношении всех людей .Мужественно выдерживают  они пребывание в воде ,так что часто некоторые из числа остающихся дома, будучи настигнутые внезапным нападением , погружаются в    пу-  чину вод. При  этом они держат во рту специально изготовленные боль- шие, выдолбленные внутри камыши, доходящие до поверхности воды, а сами , лёжа навзничь на дне реки ,дышат с помощью их; и это они могут  проделывать в течение многих часов , так что совершенно нельзя дога- даться об их присутствии. А если случится ,что камыши бывают видимы  снаружи ,неопытные люди считают их за растущие в воде».</vt:lpstr>
      <vt:lpstr>Кольчуга или «броня кольчатая» в Киевской Руси считалась  не только средством индивидуальной защиты, но и символом «воинской святости», предположите почему.</vt:lpstr>
      <vt:lpstr>                                                                                    Стоишь ты в Москве с ремешком на лбу,  Стоишь ты век, у стены старинной, Лоб величав ,бронзово- чист. Ты для России и Украины Держишь первый печатный лист.                                                                            </vt:lpstr>
      <vt:lpstr>       Прочтите отрывок из «Повести временных лет» и укажите  год и событие, о котором в нём говорится.  «Она же сказала   им : дайте мне от двора по три голубя да по три воробья. Я ведь не хочу возложить на вас тяжкую дань, как мой муж вы ведь изнемогли  в осаде, поэтому прошу у вас малого».</vt:lpstr>
      <vt:lpstr>       Прочтите отрывок из  из «Повести временных лет» и укажите год и событие о котором в нём говорится.  «И когда пришёл ,повелел опрокинуть идолы- одних изрубить, а других сжечь. Перуна же приказал привязать к хвосту коня и вочить его с горы по Боричеву въезду  в ручей (Почайну) и приставил 12 мужей толкать Перуна . Делалось это не потому ,что дерево что-нибудь чувствует, но для поругания беса, который обманывал людей в этом образе,- чтобы принял он возмездие от людей. «Велик ты, Господи, и чудны дела твои!» Вчера ещё был чтим людьми ,а сегодня поругаем. И ,притащив , кинули его в Днепр». </vt:lpstr>
      <vt:lpstr>        Прочтите отрывок из «Повести временных лет» и  назовите название реки, пропущенное в тексте. «Когда же поляне жили отдельно по горам этим, тут был путь по Днепру, а в верховьях Днепра- волок до ______,а по по _________ можно войти в Ильмень ,озеро великое, из этого же озера вытекает Волхов и впадает в озеро великое Нево (Ладожское), и устье того озера впадает в море Варяжское. И по тому же морю можно плыть до Рима, а от Рима можно плыть по тому же морю к Царьграду». </vt:lpstr>
      <vt:lpstr>Слайд 38</vt:lpstr>
      <vt:lpstr>Слайд 39</vt:lpstr>
      <vt:lpstr>Слайд 40</vt:lpstr>
      <vt:lpstr>Слайд 41</vt:lpstr>
      <vt:lpstr>Слайд 42</vt:lpstr>
      <vt:lpstr>      Укажите , в связи с чем  было произнесено:  «Затем послал князь по всему городу сказать  : «Если не придёт кто  завтра на реку –будь то богатый или бедный, или нищий, или раб- будет мне врагом». </vt:lpstr>
      <vt:lpstr>      Укажите, в связи с чем  было произнесено:  «Земля наша велика и обильна ,а порядка в ней нет. Приходите Княжить и владеть нами». </vt:lpstr>
      <vt:lpstr>      Укажите ,в связи с чем  было произнесено:  «В тот год сказала дружина Игорю: «Отроки Свенельда  изоделись  оружием и одеждой, а мы наги. Пойдём ,князь, с нами за данью, и   себе ,добудешь и нам. И послушал их Игорь- пошёл за данью, и прибавил к прежней дани новую».</vt:lpstr>
      <vt:lpstr>        Укажите ,в связи с чем  было произнесено: «Не хочу розутичи робичича». </vt:lpstr>
      <vt:lpstr>   По какому  принципу образован  этот ряд слов: Коляда, Масленница, Купала</vt:lpstr>
      <vt:lpstr>Соотнесите имена богов и их функции            Имя Бога Его функции А. Перун 1.Бог подземного царства. Б. Мокошь 2.Покровитель скотоводства, богатства. В. Велес 3.Богиня плодородия, женщин, домашнего очага. Г. Симаргл 4.Бог молнии, войны, покровитель князей. </vt:lpstr>
      <vt:lpstr>     Согласно обычаю славян тело умершего помещали в ладью и сжигали её на костре, что означал этот обряд? </vt:lpstr>
      <vt:lpstr>     В отличие от католических стран инструментальная музыка в Киевской Руси не допускалась в храмах, почему? </vt:lpstr>
      <vt:lpstr>           В этой книге полностью Рассказано о том, Как лучше дом налаживать (Тем, кто имеет дом!), Как жить, чтоб в доме выросли Богатство, слава, честь, Как кладовые пользовать (Когда запасы есть!), Как охранять имущество, Борясь в пожар с огнём, И как детей воспитывать- Наказывать ремнём…   </vt:lpstr>
      <vt:lpstr>      Эта привычная каждодневная одежда всех. Он был всевозможного покроя, из разного материала,  носили и в будни и праздники . Он входил в состав «официального» княжеского костюма, и в то же время  мог служить одеялом, даже палаткой, а воин ,намотав его на руку , мог использовать как своеобразный щит. А слово ,обозначающее эту  одежду исконно славянское, языковеды сближают его с «платком», полотном. </vt:lpstr>
      <vt:lpstr>      При кройке ворота рубахи в Киевской Руси , вырезанный лоскут непременно протаскивали внутрь будущего одеяния.  Предположите, почему?</vt:lpstr>
      <vt:lpstr>     В Киевской Руси ворот рубашки обязательно украшали вышивкой,    Предположите, почему?            </vt:lpstr>
      <vt:lpstr>      Этот памятник символизирует соединение двух символов России - монархия и народоправство, которые изображены Шапкой Мономаха и вечевым колоколом. Этот памятник можно считать Пантеоном Русской славы.</vt:lpstr>
      <vt:lpstr>     Автор памятника «Тысячелетие Руси».</vt:lpstr>
      <vt:lpstr>   На установление памятника «Тысячелетие Руси» претендовали несколько городов –Санкт-Петербург, Москва, Киев и Новгород. Где был установлен памятник и почему.  </vt:lpstr>
      <vt:lpstr>     Торжественное открытие памятника  состоялось 8 сентября 1862 г. Почему именно в этот день?  .</vt:lpstr>
      <vt:lpstr>     "Будто молнию небесную имеют у себя греки и, пуская её, пожали нас: оттого и не одолели их" Когда прозвучали эти слова уцелевших воинов?</vt:lpstr>
      <vt:lpstr>       В 992 г. перед битвой Владимира Святославича  с печенегами состоялся знаменитый поединок русского витязя с печенежским великаном, не проигравшим ранее ни одного единоборства. Тем не менее русский богатырь сдавил печенега в руках до смерти и ударил им о землю. Печенеги в ужасе бежали ,а обрадованный русский князь повелел заложить на этом месте город. Какое  название дал новому городу Владимир, если этим названием он хотел подчеркнуть ,что здесь русский борец перенял славу у печенежского?  </vt:lpstr>
      <vt:lpstr>             </vt:lpstr>
      <vt:lpstr>       </vt:lpstr>
      <vt:lpstr>        На средневековых иллюстрациях-миниатюрах было принято отдельные понятия изображать характерными символами. Так поступали и мастера Киевской Руси. Например, изображение одной башни означало целый город ,изображение одного всадника- целое войско и т.д. Предположите, каким характерным для средневековья символом обозначалось такое понятие ,как государство? </vt:lpstr>
      <vt:lpstr>Слайд 64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Admin</dc:creator>
  <cp:lastModifiedBy>revaz</cp:lastModifiedBy>
  <cp:revision>67</cp:revision>
  <dcterms:created xsi:type="dcterms:W3CDTF">2011-02-07T12:41:33Z</dcterms:created>
  <dcterms:modified xsi:type="dcterms:W3CDTF">2013-04-02T19:29:10Z</dcterms:modified>
</cp:coreProperties>
</file>