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3"/>
  </p:notesMasterIdLst>
  <p:sldIdLst>
    <p:sldId id="266" r:id="rId2"/>
    <p:sldId id="261" r:id="rId3"/>
    <p:sldId id="260" r:id="rId4"/>
    <p:sldId id="256" r:id="rId5"/>
    <p:sldId id="257" r:id="rId6"/>
    <p:sldId id="262" r:id="rId7"/>
    <p:sldId id="258" r:id="rId8"/>
    <p:sldId id="259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705796150481188"/>
          <c:y val="5.1400554097404488E-2"/>
          <c:w val="0.84830314960629927"/>
          <c:h val="0.89719889180519163"/>
        </c:manualLayout>
      </c:layout>
      <c:scatterChart>
        <c:scatterStyle val="smoothMarker"/>
        <c:ser>
          <c:idx val="0"/>
          <c:order val="0"/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Лист1!$A$2:$A$27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Лист1!$B$2:$B$27</c:f>
              <c:numCache>
                <c:formatCode>0.00</c:formatCode>
                <c:ptCount val="26"/>
                <c:pt idx="0">
                  <c:v>5</c:v>
                </c:pt>
                <c:pt idx="1">
                  <c:v>4.0460209049401641</c:v>
                </c:pt>
                <c:pt idx="2">
                  <c:v>1.5481140652851211</c:v>
                </c:pt>
                <c:pt idx="3">
                  <c:v>-1.5405401563899619</c:v>
                </c:pt>
                <c:pt idx="4">
                  <c:v>-4.0413371363465505</c:v>
                </c:pt>
                <c:pt idx="5">
                  <c:v>-4.9999936586376972</c:v>
                </c:pt>
                <c:pt idx="6">
                  <c:v>-4.0506944106199967</c:v>
                </c:pt>
                <c:pt idx="7">
                  <c:v>-1.5556840473194098</c:v>
                </c:pt>
                <c:pt idx="8">
                  <c:v>1.5329623398454939</c:v>
                </c:pt>
                <c:pt idx="9">
                  <c:v>4.0366431167197563</c:v>
                </c:pt>
                <c:pt idx="10">
                  <c:v>4.9999746345668763</c:v>
                </c:pt>
                <c:pt idx="11">
                  <c:v>4.0553576415314945</c:v>
                </c:pt>
                <c:pt idx="12">
                  <c:v>1.5632500832912342</c:v>
                </c:pt>
                <c:pt idx="13">
                  <c:v>-1.525380634873188</c:v>
                </c:pt>
                <c:pt idx="14">
                  <c:v>-4.031938857966356</c:v>
                </c:pt>
                <c:pt idx="15">
                  <c:v>-4.9999429278357885</c:v>
                </c:pt>
                <c:pt idx="16">
                  <c:v>-4.0600105858461708</c:v>
                </c:pt>
                <c:pt idx="17">
                  <c:v>-1.5708121540089925</c:v>
                </c:pt>
                <c:pt idx="18">
                  <c:v>1.5177950607043829</c:v>
                </c:pt>
                <c:pt idx="19">
                  <c:v>4.0272243720189316</c:v>
                </c:pt>
                <c:pt idx="20">
                  <c:v>4.9998985385248691</c:v>
                </c:pt>
                <c:pt idx="21">
                  <c:v>4.0646532317616115</c:v>
                </c:pt>
                <c:pt idx="22">
                  <c:v>1.5783702402911608</c:v>
                </c:pt>
                <c:pt idx="23">
                  <c:v>-1.5102056365802279</c:v>
                </c:pt>
                <c:pt idx="24">
                  <c:v>-4.0224996708359768</c:v>
                </c:pt>
                <c:pt idx="25">
                  <c:v>-4.9998414667466999</c:v>
                </c:pt>
              </c:numCache>
            </c:numRef>
          </c:yVal>
          <c:smooth val="1"/>
        </c:ser>
        <c:dLbls/>
        <c:axId val="103410304"/>
        <c:axId val="103817600"/>
      </c:scatterChart>
      <c:valAx>
        <c:axId val="103410304"/>
        <c:scaling>
          <c:orientation val="minMax"/>
        </c:scaling>
        <c:axPos val="b"/>
        <c:numFmt formatCode="General" sourceLinked="1"/>
        <c:tickLblPos val="nextTo"/>
        <c:crossAx val="103817600"/>
        <c:crosses val="autoZero"/>
        <c:crossBetween val="midCat"/>
      </c:valAx>
      <c:valAx>
        <c:axId val="103817600"/>
        <c:scaling>
          <c:orientation val="minMax"/>
        </c:scaling>
        <c:axPos val="l"/>
        <c:majorGridlines/>
        <c:numFmt formatCode="0.00" sourceLinked="1"/>
        <c:tickLblPos val="nextTo"/>
        <c:crossAx val="103410304"/>
        <c:crosses val="autoZero"/>
        <c:crossBetween val="midCat"/>
      </c:valAx>
      <c:spPr>
        <a:noFill/>
      </c:spPr>
    </c:plotArea>
    <c:plotVisOnly val="1"/>
    <c:dispBlanksAs val="gap"/>
  </c:chart>
  <c:spPr>
    <a:noFill/>
  </c:sp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B1CA9C-F8D8-4F8F-B36A-4CB4B393440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E36719-A806-47B9-A3F0-DF365B43D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34EE24-E903-47E8-9314-BA75B453FFD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29FFCBB-2764-4723-9132-8AF2F0D60C4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DC0C1-8D8E-4412-AF82-165FECE5D271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3303B-A93E-4CCD-A368-B09E68B19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46D07-6DD6-4650-8837-6E9CEB226DE6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1A076-BA3D-414C-A76C-6758461EE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7C7F-F220-4375-91FA-E9A3FD277849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3C958-4865-4471-9AEB-9BAC6C815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9F5CA-6511-402B-B38F-163DEFBD71C9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074D5-A30A-4359-8919-23739A9FB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86306-F244-498C-92EE-EBCE83184563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4B13A-E853-46D9-8BF4-1FC09924A1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36D6C-089B-41F8-9F3B-22A3C7CFC877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E0B9F-98E1-46A9-8FBD-8981F3BDA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B63B5-0347-4A23-A6C6-828476F8EA8D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180B-1937-4263-8450-ADAADE602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66E9C-4185-46BC-BECE-CC2E06334532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07DC-63F2-4EEF-BEEE-CA3ED8E56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B3F74-3871-445F-85B6-FA57AB86184F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9B770-5165-4303-AD1C-2CC3A6472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89B7F-766B-4C08-B8C6-9D4604835646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AB21F-A715-4EDF-B304-50EC2AF9F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4047B-B345-48A1-9B8D-91B310737C1C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48261-A279-4CB8-B6FB-422AFD356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99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96FC67-FD07-4FA5-B277-630AF4BB491D}" type="datetime1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378FBB-FB8E-4BF1-882A-4CE16C5DC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.ru/models/physics/screensh/acInstVel.jpg" TargetMode="External"/><Relationship Id="rId2" Type="http://schemas.openxmlformats.org/officeDocument/2006/relationships/hyperlink" Target="http://www.pandia.ru/wp-content/uploads/2010/10/wpid-image001_282.gif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le-savchen.ucoz-ru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oleObject" Target="../embeddings/__________Microsoft_Office_Excel1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060575"/>
            <a:ext cx="8642350" cy="12239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производных в математике и физике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4572000" y="3933825"/>
            <a:ext cx="43211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b="1">
                <a:latin typeface="Times New Roman" pitchFamily="18" charset="0"/>
                <a:cs typeface="Times New Roman" pitchFamily="18" charset="0"/>
              </a:rPr>
              <a:t>Материалы подготовлены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учителем математики высшей категории Затиевой О.В.,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учителем физики высшей категории Бойковой В.С.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692275" y="1268413"/>
          <a:ext cx="5472590" cy="5040186"/>
        </p:xfrm>
        <a:graphic>
          <a:graphicData uri="http://schemas.openxmlformats.org/drawingml/2006/table">
            <a:tbl>
              <a:tblPr/>
              <a:tblGrid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111744"/>
                <a:gridCol w="76966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  <a:gridCol w="94355"/>
              </a:tblGrid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26"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89" marR="3989" marT="3989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flipV="1">
            <a:off x="1979613" y="1989138"/>
            <a:ext cx="0" cy="32400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979613" y="5229225"/>
            <a:ext cx="5040312" cy="79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1970088" y="2587625"/>
            <a:ext cx="4922837" cy="2074863"/>
          </a:xfrm>
          <a:custGeom>
            <a:avLst/>
            <a:gdLst>
              <a:gd name="connsiteX0" fmla="*/ 0 w 4923117"/>
              <a:gd name="connsiteY0" fmla="*/ 1729787 h 2075077"/>
              <a:gd name="connsiteX1" fmla="*/ 961534 w 4923117"/>
              <a:gd name="connsiteY1" fmla="*/ 249779 h 2075077"/>
              <a:gd name="connsiteX2" fmla="*/ 1621410 w 4923117"/>
              <a:gd name="connsiteY2" fmla="*/ 117804 h 2075077"/>
              <a:gd name="connsiteX3" fmla="*/ 2356701 w 4923117"/>
              <a:gd name="connsiteY3" fmla="*/ 1456410 h 2075077"/>
              <a:gd name="connsiteX4" fmla="*/ 3261674 w 4923117"/>
              <a:gd name="connsiteY4" fmla="*/ 2059725 h 2075077"/>
              <a:gd name="connsiteX5" fmla="*/ 4194928 w 4923117"/>
              <a:gd name="connsiteY5" fmla="*/ 1880616 h 2075077"/>
              <a:gd name="connsiteX6" fmla="*/ 4883085 w 4923117"/>
              <a:gd name="connsiteY6" fmla="*/ 1720360 h 2075077"/>
              <a:gd name="connsiteX7" fmla="*/ 4845377 w 4923117"/>
              <a:gd name="connsiteY7" fmla="*/ 1748641 h 2075077"/>
              <a:gd name="connsiteX8" fmla="*/ 4845377 w 4923117"/>
              <a:gd name="connsiteY8" fmla="*/ 1748641 h 207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23117" h="2075077">
                <a:moveTo>
                  <a:pt x="0" y="1729787"/>
                </a:moveTo>
                <a:cubicBezTo>
                  <a:pt x="345649" y="1124115"/>
                  <a:pt x="691299" y="518443"/>
                  <a:pt x="961534" y="249779"/>
                </a:cubicBezTo>
                <a:cubicBezTo>
                  <a:pt x="1231769" y="-18885"/>
                  <a:pt x="1388882" y="-83301"/>
                  <a:pt x="1621410" y="117804"/>
                </a:cubicBezTo>
                <a:cubicBezTo>
                  <a:pt x="1853938" y="318909"/>
                  <a:pt x="2083324" y="1132757"/>
                  <a:pt x="2356701" y="1456410"/>
                </a:cubicBezTo>
                <a:cubicBezTo>
                  <a:pt x="2630078" y="1780063"/>
                  <a:pt x="2955303" y="1989024"/>
                  <a:pt x="3261674" y="2059725"/>
                </a:cubicBezTo>
                <a:cubicBezTo>
                  <a:pt x="3568045" y="2130426"/>
                  <a:pt x="3924693" y="1937177"/>
                  <a:pt x="4194928" y="1880616"/>
                </a:cubicBezTo>
                <a:cubicBezTo>
                  <a:pt x="4465163" y="1824055"/>
                  <a:pt x="4774677" y="1742356"/>
                  <a:pt x="4883085" y="1720360"/>
                </a:cubicBezTo>
                <a:cubicBezTo>
                  <a:pt x="4991493" y="1698364"/>
                  <a:pt x="4845377" y="1748641"/>
                  <a:pt x="4845377" y="1748641"/>
                </a:cubicBezTo>
                <a:lnTo>
                  <a:pt x="4845377" y="17486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929" name="TextBox 15"/>
          <p:cNvSpPr txBox="1">
            <a:spLocks noChangeArrowheads="1"/>
          </p:cNvSpPr>
          <p:nvPr/>
        </p:nvSpPr>
        <p:spPr bwMode="auto">
          <a:xfrm>
            <a:off x="2124075" y="1989138"/>
            <a:ext cx="4968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x,</a:t>
            </a:r>
            <a:r>
              <a:rPr lang="ru-RU"/>
              <a:t>м</a:t>
            </a:r>
          </a:p>
        </p:txBody>
      </p:sp>
      <p:sp>
        <p:nvSpPr>
          <p:cNvPr id="14930" name="TextBox 17"/>
          <p:cNvSpPr txBox="1">
            <a:spLocks noChangeArrowheads="1"/>
          </p:cNvSpPr>
          <p:nvPr/>
        </p:nvSpPr>
        <p:spPr bwMode="auto">
          <a:xfrm>
            <a:off x="6684963" y="5373688"/>
            <a:ext cx="4175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t,c</a:t>
            </a:r>
            <a:endParaRPr lang="ru-RU"/>
          </a:p>
        </p:txBody>
      </p:sp>
      <p:sp>
        <p:nvSpPr>
          <p:cNvPr id="14931" name="TextBox 18"/>
          <p:cNvSpPr txBox="1">
            <a:spLocks noChangeArrowheads="1"/>
          </p:cNvSpPr>
          <p:nvPr/>
        </p:nvSpPr>
        <p:spPr bwMode="auto">
          <a:xfrm>
            <a:off x="1687513" y="52562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14932" name="TextBox 19"/>
          <p:cNvSpPr txBox="1">
            <a:spLocks noChangeArrowheads="1"/>
          </p:cNvSpPr>
          <p:nvPr/>
        </p:nvSpPr>
        <p:spPr bwMode="auto">
          <a:xfrm>
            <a:off x="2319338" y="52562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14933" name="TextBox 21"/>
          <p:cNvSpPr txBox="1">
            <a:spLocks noChangeArrowheads="1"/>
          </p:cNvSpPr>
          <p:nvPr/>
        </p:nvSpPr>
        <p:spPr bwMode="auto">
          <a:xfrm>
            <a:off x="1668463" y="4608513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14" name="Овал 13"/>
          <p:cNvSpPr/>
          <p:nvPr/>
        </p:nvSpPr>
        <p:spPr>
          <a:xfrm flipV="1">
            <a:off x="2411413" y="5210175"/>
            <a:ext cx="460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 flipV="1">
            <a:off x="1966913" y="4797425"/>
            <a:ext cx="44450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 flipV="1">
            <a:off x="2411413" y="3500438"/>
            <a:ext cx="460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 flipV="1">
            <a:off x="3779838" y="2997200"/>
            <a:ext cx="460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Заголовок 5"/>
          <p:cNvSpPr txBox="1">
            <a:spLocks/>
          </p:cNvSpPr>
          <p:nvPr/>
        </p:nvSpPr>
        <p:spPr>
          <a:xfrm>
            <a:off x="0" y="150813"/>
            <a:ext cx="9144000" cy="936625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 скорость тела в точках А и В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14940" name="TextBox 3"/>
          <p:cNvSpPr txBox="1">
            <a:spLocks noChangeArrowheads="1"/>
          </p:cNvSpPr>
          <p:nvPr/>
        </p:nvSpPr>
        <p:spPr bwMode="auto">
          <a:xfrm>
            <a:off x="2122488" y="3101975"/>
            <a:ext cx="4016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4941" name="TextBox 20"/>
          <p:cNvSpPr txBox="1">
            <a:spLocks noChangeArrowheads="1"/>
          </p:cNvSpPr>
          <p:nvPr/>
        </p:nvSpPr>
        <p:spPr bwMode="auto">
          <a:xfrm>
            <a:off x="3779838" y="2735263"/>
            <a:ext cx="38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37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Источники информации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15364" name="Прямоугольник 3"/>
          <p:cNvSpPr>
            <a:spLocks noChangeArrowheads="1"/>
          </p:cNvSpPr>
          <p:nvPr/>
        </p:nvSpPr>
        <p:spPr bwMode="auto">
          <a:xfrm>
            <a:off x="755650" y="1268413"/>
            <a:ext cx="77771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2"/>
              </a:rPr>
              <a:t>http://www.pandia.ru/wp-content/uploads/2010/10/wpid-image001_282.gif</a:t>
            </a:r>
            <a:endParaRPr lang="ru-RU"/>
          </a:p>
          <a:p>
            <a:r>
              <a:rPr lang="en-US">
                <a:hlinkClick r:id="rId3"/>
              </a:rPr>
              <a:t>http://www.physics.ru/models/physics/screensh/acInstVel.jpg</a:t>
            </a:r>
            <a:endParaRPr lang="ru-RU"/>
          </a:p>
          <a:p>
            <a:r>
              <a:rPr lang="en-US">
                <a:hlinkClick r:id="rId4"/>
              </a:rPr>
              <a:t>http://www.le-savchen.ucoz-ru</a:t>
            </a:r>
            <a:endParaRPr lang="ru-RU" u="sng">
              <a:solidFill>
                <a:srgbClr val="0070C0"/>
              </a:solidFill>
            </a:endParaRP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3363" y="4124325"/>
            <a:ext cx="446087" cy="283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Капля 10"/>
          <p:cNvSpPr/>
          <p:nvPr/>
        </p:nvSpPr>
        <p:spPr>
          <a:xfrm rot="18383564">
            <a:off x="2282031" y="4325144"/>
            <a:ext cx="935038" cy="863600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Капля 9"/>
          <p:cNvSpPr/>
          <p:nvPr/>
        </p:nvSpPr>
        <p:spPr>
          <a:xfrm rot="18383564">
            <a:off x="2297113" y="4373563"/>
            <a:ext cx="935037" cy="865187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Капля 7"/>
          <p:cNvSpPr/>
          <p:nvPr/>
        </p:nvSpPr>
        <p:spPr>
          <a:xfrm rot="18383564">
            <a:off x="2297113" y="4324350"/>
            <a:ext cx="935038" cy="865187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2" descr="Картинка 66 из 9877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594"/>
          <a:stretch>
            <a:fillRect/>
          </a:stretch>
        </p:blipFill>
        <p:spPr bwMode="auto">
          <a:xfrm>
            <a:off x="4284663" y="1062038"/>
            <a:ext cx="3382962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Картинка 66 из 9877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594"/>
          <a:stretch>
            <a:fillRect/>
          </a:stretch>
        </p:blipFill>
        <p:spPr bwMode="auto">
          <a:xfrm>
            <a:off x="195263" y="1109663"/>
            <a:ext cx="338455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Капля 11"/>
          <p:cNvSpPr/>
          <p:nvPr/>
        </p:nvSpPr>
        <p:spPr>
          <a:xfrm rot="18383564">
            <a:off x="2254250" y="4379913"/>
            <a:ext cx="936625" cy="863600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13" name="Капля 12"/>
          <p:cNvSpPr/>
          <p:nvPr/>
        </p:nvSpPr>
        <p:spPr>
          <a:xfrm rot="18383564">
            <a:off x="2255044" y="4390232"/>
            <a:ext cx="935037" cy="863600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Капля 13"/>
          <p:cNvSpPr/>
          <p:nvPr/>
        </p:nvSpPr>
        <p:spPr>
          <a:xfrm rot="18383564">
            <a:off x="2282031" y="4390232"/>
            <a:ext cx="935037" cy="863600"/>
          </a:xfrm>
          <a:prstGeom prst="teardrop">
            <a:avLst/>
          </a:prstGeom>
          <a:solidFill>
            <a:srgbClr val="00B0F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00243 0.46412 " pathEditMode="relative" rAng="0" ptsTypes="AA">
                                      <p:cBhvr>
                                        <p:cTn id="2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1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0"/>
                            </p:stCondLst>
                            <p:childTnLst>
                              <p:par>
                                <p:cTn id="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-0.00538 0.4632 " pathEditMode="relative" rAng="0" ptsTypes="AA">
                                      <p:cBhvr>
                                        <p:cTn id="2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7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80"/>
                            </p:stCondLst>
                            <p:childTnLst>
                              <p:par>
                                <p:cTn id="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3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40"/>
                            </p:stCondLst>
                            <p:childTnLst>
                              <p:par>
                                <p:cTn id="3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9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"/>
                            </p:stCondLst>
                            <p:childTnLst>
                              <p:par>
                                <p:cTn id="4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0191 0.4632 " pathEditMode="relative" rAng="0" ptsTypes="AA">
                                      <p:cBhvr>
                                        <p:cTn id="4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856662" cy="15113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Основоположники дифференциального и интегрального исчисления</a:t>
            </a:r>
            <a:endParaRPr lang="ru-RU" sz="4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pic>
        <p:nvPicPr>
          <p:cNvPr id="3" name="Рисунок 4" descr="Ньтон.jpg"/>
          <p:cNvPicPr>
            <a:picLocks noChangeAspect="1"/>
          </p:cNvPicPr>
          <p:nvPr/>
        </p:nvPicPr>
        <p:blipFill>
          <a:blip r:embed="rId2" cstate="email">
            <a:grayscl/>
            <a:extLst/>
          </a:blip>
          <a:srcRect/>
          <a:stretch>
            <a:fillRect/>
          </a:stretch>
        </p:blipFill>
        <p:spPr>
          <a:xfrm>
            <a:off x="371312" y="2060848"/>
            <a:ext cx="3914634" cy="4327558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Содержимое 4" descr="Лейбниц.jpg"/>
          <p:cNvPicPr>
            <a:picLocks noChangeAspect="1"/>
          </p:cNvPicPr>
          <p:nvPr/>
        </p:nvPicPr>
        <p:blipFill>
          <a:blip r:embed="rId3" cstate="email">
            <a:extLst/>
          </a:blip>
          <a:stretch>
            <a:fillRect/>
          </a:stretch>
        </p:blipFill>
        <p:spPr>
          <a:xfrm>
            <a:off x="4860032" y="2060848"/>
            <a:ext cx="3888530" cy="4327558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9525" y="115888"/>
            <a:ext cx="9144000" cy="720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49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Механическое движение</a:t>
            </a:r>
            <a:r>
              <a:rPr lang="ru-RU" sz="49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9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pic>
        <p:nvPicPr>
          <p:cNvPr id="4" name="Рисунок 3" descr="http://z-streetracing.narod.ru/images/driving4/image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981075"/>
            <a:ext cx="403225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4500563" y="981075"/>
            <a:ext cx="4643437" cy="14398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Это движение</a:t>
            </a:r>
          </a:p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равномерное</a:t>
            </a: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</a:p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3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63" y="2565400"/>
            <a:ext cx="4643437" cy="14398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Это движение</a:t>
            </a:r>
          </a:p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равноускоренное</a:t>
            </a: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</a:p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3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65638" y="4508500"/>
            <a:ext cx="4645025" cy="7921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Х=Х</a:t>
            </a:r>
            <a:r>
              <a:rPr lang="ru-RU" sz="36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ru-RU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ru-RU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/6        </a:t>
            </a:r>
          </a:p>
          <a:p>
            <a:pPr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3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65638" y="5516563"/>
            <a:ext cx="4645025" cy="792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Х=2+5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0541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Колебания маятника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470400" y="1844675"/>
            <a:ext cx="4643438" cy="720725"/>
          </a:xfrm>
        </p:spPr>
        <p:txBody>
          <a:bodyPr rtlCol="0">
            <a:noAutofit/>
          </a:bodyPr>
          <a:lstStyle/>
          <a:p>
            <a:pPr marL="0" algn="ctr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 =A </a:t>
            </a:r>
            <a:r>
              <a:rPr lang="en-US" sz="33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cos</a:t>
            </a: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l-GR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ω</a:t>
            </a: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</a:p>
          <a:p>
            <a:pPr marL="0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33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pic>
        <p:nvPicPr>
          <p:cNvPr id="1026" name="Picture 2" descr="http://www.physicedu.ru/images/referats/2406/image001.gif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3565533" cy="4608512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487863" y="2924175"/>
            <a:ext cx="4656137" cy="649288"/>
          </a:xfrm>
          <a:prstGeom prst="rect">
            <a:avLst/>
          </a:prstGeom>
          <a:noFill/>
        </p:spPr>
        <p:txBody>
          <a:bodyPr/>
          <a:lstStyle/>
          <a:p>
            <a:pPr indent="-342900" algn="ctr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 =5 </a:t>
            </a:r>
            <a:r>
              <a:rPr lang="en-US" sz="33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cos</a:t>
            </a: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  <a:r>
              <a:rPr lang="el-GR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π</a:t>
            </a: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8651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Электрический ток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611188" y="1844675"/>
            <a:ext cx="2952750" cy="5842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3000" smtClean="0">
                <a:latin typeface="Times New Roman" pitchFamily="18" charset="0"/>
                <a:cs typeface="Times New Roman" pitchFamily="18" charset="0"/>
              </a:rPr>
              <a:t>I=q/t</a:t>
            </a:r>
            <a:endParaRPr lang="ru-RU" sz="3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937125" y="1816100"/>
            <a:ext cx="4038600" cy="1181100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Q sin 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q=2 sin 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1196975"/>
            <a:ext cx="4030663" cy="5762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Постоянный 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4294967295"/>
          </p:nvPr>
        </p:nvSpPr>
        <p:spPr>
          <a:xfrm>
            <a:off x="4643438" y="1196975"/>
            <a:ext cx="4500562" cy="576263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Переменный</a:t>
            </a:r>
          </a:p>
        </p:txBody>
      </p:sp>
      <p:pic>
        <p:nvPicPr>
          <p:cNvPr id="9" name="Picture 2" descr="Картинка 5 из 6270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2778125"/>
            <a:ext cx="2892425" cy="346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2" name="Picture 2" descr="http://www.svoymaster.com/img/elektrika/periposttok1.gif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78375" y="2997200"/>
            <a:ext cx="4114800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8" name="Прямоугольник 12"/>
          <p:cNvSpPr>
            <a:spLocks noChangeArrowheads="1"/>
          </p:cNvSpPr>
          <p:nvPr/>
        </p:nvSpPr>
        <p:spPr bwMode="auto">
          <a:xfrm>
            <a:off x="6308725" y="2428875"/>
            <a:ext cx="647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/>
          </a:p>
        </p:txBody>
      </p:sp>
      <p:sp>
        <p:nvSpPr>
          <p:cNvPr id="7179" name="Прямоугольник 13"/>
          <p:cNvSpPr>
            <a:spLocks noChangeArrowheads="1"/>
          </p:cNvSpPr>
          <p:nvPr/>
        </p:nvSpPr>
        <p:spPr bwMode="auto">
          <a:xfrm>
            <a:off x="6461125" y="2581275"/>
            <a:ext cx="647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5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936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Графики процессов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grpSp>
        <p:nvGrpSpPr>
          <p:cNvPr id="8196" name="Группа 9"/>
          <p:cNvGrpSpPr>
            <a:grpSpLocks/>
          </p:cNvGrpSpPr>
          <p:nvPr/>
        </p:nvGrpSpPr>
        <p:grpSpPr bwMode="auto">
          <a:xfrm>
            <a:off x="4284663" y="3500438"/>
            <a:ext cx="4608512" cy="2867025"/>
            <a:chOff x="4014192" y="3485936"/>
            <a:chExt cx="4878288" cy="3118312"/>
          </a:xfrm>
        </p:grpSpPr>
        <p:graphicFrame>
          <p:nvGraphicFramePr>
            <p:cNvPr id="7" name="Диаграмма 6"/>
            <p:cNvGraphicFramePr>
              <a:graphicFrameLocks/>
            </p:cNvGraphicFramePr>
            <p:nvPr/>
          </p:nvGraphicFramePr>
          <p:xfrm>
            <a:off x="4014192" y="3861048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4" name="Прямая со стрелкой 3"/>
            <p:cNvCxnSpPr/>
            <p:nvPr/>
          </p:nvCxnSpPr>
          <p:spPr>
            <a:xfrm>
              <a:off x="8243834" y="5229842"/>
              <a:ext cx="648646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V="1">
              <a:off x="4499836" y="3485936"/>
              <a:ext cx="0" cy="504179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197" name="Диаграмма 12"/>
          <p:cNvGraphicFramePr>
            <a:graphicFrameLocks/>
          </p:cNvGraphicFramePr>
          <p:nvPr/>
        </p:nvGraphicFramePr>
        <p:xfrm>
          <a:off x="344488" y="1001713"/>
          <a:ext cx="4449762" cy="2838450"/>
        </p:xfrm>
        <a:graphic>
          <a:graphicData uri="http://schemas.openxmlformats.org/presentationml/2006/ole">
            <p:oleObj spid="_x0000_s8197" r:id="rId4" imgW="4444369" imgH="2840982" progId="Excel.Chart.8">
              <p:embed/>
            </p:oleObj>
          </a:graphicData>
        </a:graphic>
      </p:graphicFrame>
      <p:sp>
        <p:nvSpPr>
          <p:cNvPr id="8198" name="TextBox 11"/>
          <p:cNvSpPr txBox="1">
            <a:spLocks noChangeArrowheads="1"/>
          </p:cNvSpPr>
          <p:nvPr/>
        </p:nvSpPr>
        <p:spPr bwMode="auto">
          <a:xfrm>
            <a:off x="4840288" y="2225675"/>
            <a:ext cx="415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t,c</a:t>
            </a:r>
            <a:endParaRPr lang="ru-RU"/>
          </a:p>
        </p:txBody>
      </p:sp>
      <p:sp>
        <p:nvSpPr>
          <p:cNvPr id="8199" name="TextBox 14"/>
          <p:cNvSpPr txBox="1">
            <a:spLocks noChangeArrowheads="1"/>
          </p:cNvSpPr>
          <p:nvPr/>
        </p:nvSpPr>
        <p:spPr bwMode="auto">
          <a:xfrm>
            <a:off x="8594725" y="5445125"/>
            <a:ext cx="415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t,c</a:t>
            </a:r>
            <a:endParaRPr lang="ru-RU"/>
          </a:p>
        </p:txBody>
      </p:sp>
      <p:sp>
        <p:nvSpPr>
          <p:cNvPr id="8200" name="TextBox 15"/>
          <p:cNvSpPr txBox="1">
            <a:spLocks noChangeArrowheads="1"/>
          </p:cNvSpPr>
          <p:nvPr/>
        </p:nvSpPr>
        <p:spPr bwMode="auto">
          <a:xfrm>
            <a:off x="611188" y="620713"/>
            <a:ext cx="430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i,A</a:t>
            </a:r>
            <a:endParaRPr lang="ru-RU"/>
          </a:p>
        </p:txBody>
      </p:sp>
      <p:sp>
        <p:nvSpPr>
          <p:cNvPr id="8201" name="TextBox 16"/>
          <p:cNvSpPr txBox="1">
            <a:spLocks noChangeArrowheads="1"/>
          </p:cNvSpPr>
          <p:nvPr/>
        </p:nvSpPr>
        <p:spPr bwMode="auto">
          <a:xfrm>
            <a:off x="4891088" y="3600450"/>
            <a:ext cx="49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x,</a:t>
            </a:r>
            <a:r>
              <a:rPr lang="ru-RU"/>
              <a:t>м</a:t>
            </a:r>
          </a:p>
        </p:txBody>
      </p:sp>
      <p:sp>
        <p:nvSpPr>
          <p:cNvPr id="8202" name="TextBox 17"/>
          <p:cNvSpPr txBox="1">
            <a:spLocks noChangeArrowheads="1"/>
          </p:cNvSpPr>
          <p:nvPr/>
        </p:nvSpPr>
        <p:spPr bwMode="auto">
          <a:xfrm>
            <a:off x="5927725" y="1625600"/>
            <a:ext cx="237648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30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i=2sin50t</a:t>
            </a:r>
            <a:endParaRPr lang="ru-RU" sz="330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55576" y="4771867"/>
            <a:ext cx="2952328" cy="633571"/>
          </a:xfrm>
          <a:prstGeom prst="rect">
            <a:avLst/>
          </a:prstGeom>
          <a:blipFill rotWithShape="1">
            <a:blip r:embed="rId5" cstate="email"/>
            <a:stretch>
              <a:fillRect l="-5579" t="-8654" b="-3076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122238" y="836613"/>
            <a:ext cx="647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Х, м </a:t>
            </a:r>
          </a:p>
        </p:txBody>
      </p:sp>
      <p:sp>
        <p:nvSpPr>
          <p:cNvPr id="9219" name="TextBox 5"/>
          <p:cNvSpPr txBox="1">
            <a:spLocks noChangeArrowheads="1"/>
          </p:cNvSpPr>
          <p:nvPr/>
        </p:nvSpPr>
        <p:spPr bwMode="auto">
          <a:xfrm>
            <a:off x="8459788" y="3500438"/>
            <a:ext cx="684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, с</a:t>
            </a:r>
          </a:p>
        </p:txBody>
      </p:sp>
      <p:grpSp>
        <p:nvGrpSpPr>
          <p:cNvPr id="9220" name="Группа 3"/>
          <p:cNvGrpSpPr>
            <a:grpSpLocks/>
          </p:cNvGrpSpPr>
          <p:nvPr/>
        </p:nvGrpSpPr>
        <p:grpSpPr bwMode="auto">
          <a:xfrm>
            <a:off x="155575" y="841375"/>
            <a:ext cx="8713788" cy="4411663"/>
            <a:chOff x="179512" y="817667"/>
            <a:chExt cx="8712968" cy="4411533"/>
          </a:xfrm>
        </p:grpSpPr>
        <p:pic>
          <p:nvPicPr>
            <p:cNvPr id="9225" name="i-main-pic" descr="Картинка 4 из 19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179512" y="1268760"/>
              <a:ext cx="8280920" cy="3960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 стрелкой 14"/>
            <p:cNvCxnSpPr/>
            <p:nvPr/>
          </p:nvCxnSpPr>
          <p:spPr>
            <a:xfrm>
              <a:off x="8460721" y="3357592"/>
              <a:ext cx="431759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V="1">
              <a:off x="900169" y="817667"/>
              <a:ext cx="0" cy="42861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Заголовок 5"/>
          <p:cNvSpPr txBox="1">
            <a:spLocks/>
          </p:cNvSpPr>
          <p:nvPr/>
        </p:nvSpPr>
        <p:spPr>
          <a:xfrm>
            <a:off x="0" y="223838"/>
            <a:ext cx="9144000" cy="68421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мгновенную скорость тела в точке С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АНО "Павловская гимназия"</a:t>
            </a: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84438" y="2420938"/>
            <a:ext cx="71437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2354263" y="1908175"/>
            <a:ext cx="403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4440238" y="2197100"/>
            <a:ext cx="4229100" cy="4432300"/>
            <a:chOff x="3000" y="1248"/>
            <a:chExt cx="2664" cy="2792"/>
          </a:xfrm>
        </p:grpSpPr>
        <p:grpSp>
          <p:nvGrpSpPr>
            <p:cNvPr id="10276" name="Group 3"/>
            <p:cNvGrpSpPr>
              <a:grpSpLocks/>
            </p:cNvGrpSpPr>
            <p:nvPr/>
          </p:nvGrpSpPr>
          <p:grpSpPr bwMode="auto">
            <a:xfrm>
              <a:off x="3120" y="1296"/>
              <a:ext cx="1688" cy="2744"/>
              <a:chOff x="3120" y="1576"/>
              <a:chExt cx="1688" cy="1424"/>
            </a:xfrm>
          </p:grpSpPr>
          <p:sp>
            <p:nvSpPr>
              <p:cNvPr id="10303" name="Line 4"/>
              <p:cNvSpPr>
                <a:spLocks noChangeShapeType="1"/>
              </p:cNvSpPr>
              <p:nvPr/>
            </p:nvSpPr>
            <p:spPr bwMode="auto">
              <a:xfrm>
                <a:off x="4470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4" name="Line 5"/>
              <p:cNvSpPr>
                <a:spLocks noChangeShapeType="1"/>
              </p:cNvSpPr>
              <p:nvPr/>
            </p:nvSpPr>
            <p:spPr bwMode="auto">
              <a:xfrm>
                <a:off x="4808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5" name="Line 6"/>
              <p:cNvSpPr>
                <a:spLocks noChangeShapeType="1"/>
              </p:cNvSpPr>
              <p:nvPr/>
            </p:nvSpPr>
            <p:spPr bwMode="auto">
              <a:xfrm>
                <a:off x="3289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6" name="Line 7"/>
              <p:cNvSpPr>
                <a:spLocks noChangeShapeType="1"/>
              </p:cNvSpPr>
              <p:nvPr/>
            </p:nvSpPr>
            <p:spPr bwMode="auto">
              <a:xfrm>
                <a:off x="3458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7" name="Line 8"/>
              <p:cNvSpPr>
                <a:spLocks noChangeShapeType="1"/>
              </p:cNvSpPr>
              <p:nvPr/>
            </p:nvSpPr>
            <p:spPr bwMode="auto">
              <a:xfrm>
                <a:off x="3627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8" name="Line 9"/>
              <p:cNvSpPr>
                <a:spLocks noChangeShapeType="1"/>
              </p:cNvSpPr>
              <p:nvPr/>
            </p:nvSpPr>
            <p:spPr bwMode="auto">
              <a:xfrm>
                <a:off x="3795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09" name="Line 10"/>
              <p:cNvSpPr>
                <a:spLocks noChangeShapeType="1"/>
              </p:cNvSpPr>
              <p:nvPr/>
            </p:nvSpPr>
            <p:spPr bwMode="auto">
              <a:xfrm>
                <a:off x="4133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10" name="Line 11"/>
              <p:cNvSpPr>
                <a:spLocks noChangeShapeType="1"/>
              </p:cNvSpPr>
              <p:nvPr/>
            </p:nvSpPr>
            <p:spPr bwMode="auto">
              <a:xfrm>
                <a:off x="4302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11" name="Line 12"/>
              <p:cNvSpPr>
                <a:spLocks noChangeShapeType="1"/>
              </p:cNvSpPr>
              <p:nvPr/>
            </p:nvSpPr>
            <p:spPr bwMode="auto">
              <a:xfrm>
                <a:off x="4640" y="1576"/>
                <a:ext cx="0" cy="1424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12" name="Freeform 13"/>
              <p:cNvSpPr>
                <a:spLocks/>
              </p:cNvSpPr>
              <p:nvPr/>
            </p:nvSpPr>
            <p:spPr bwMode="auto">
              <a:xfrm>
                <a:off x="3961" y="1580"/>
                <a:ext cx="4" cy="1420"/>
              </a:xfrm>
              <a:custGeom>
                <a:avLst/>
                <a:gdLst>
                  <a:gd name="T0" fmla="*/ 4 w 5"/>
                  <a:gd name="T1" fmla="*/ 1420 h 2177"/>
                  <a:gd name="T2" fmla="*/ 0 w 5"/>
                  <a:gd name="T3" fmla="*/ 0 h 2177"/>
                  <a:gd name="T4" fmla="*/ 0 60000 65536"/>
                  <a:gd name="T5" fmla="*/ 0 60000 65536"/>
                  <a:gd name="T6" fmla="*/ 0 w 5"/>
                  <a:gd name="T7" fmla="*/ 0 h 2177"/>
                  <a:gd name="T8" fmla="*/ 5 w 5"/>
                  <a:gd name="T9" fmla="*/ 2177 h 217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rgbClr val="B2B2B2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13" name="Freeform 14"/>
              <p:cNvSpPr>
                <a:spLocks/>
              </p:cNvSpPr>
              <p:nvPr/>
            </p:nvSpPr>
            <p:spPr bwMode="auto">
              <a:xfrm>
                <a:off x="3120" y="1580"/>
                <a:ext cx="1" cy="1419"/>
              </a:xfrm>
              <a:custGeom>
                <a:avLst/>
                <a:gdLst>
                  <a:gd name="T0" fmla="*/ 0 w 1"/>
                  <a:gd name="T1" fmla="*/ 1419 h 2175"/>
                  <a:gd name="T2" fmla="*/ 1 w 1"/>
                  <a:gd name="T3" fmla="*/ 0 h 2175"/>
                  <a:gd name="T4" fmla="*/ 0 60000 65536"/>
                  <a:gd name="T5" fmla="*/ 0 60000 65536"/>
                  <a:gd name="T6" fmla="*/ 0 w 1"/>
                  <a:gd name="T7" fmla="*/ 0 h 2175"/>
                  <a:gd name="T8" fmla="*/ 1 w 1"/>
                  <a:gd name="T9" fmla="*/ 2175 h 217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77" name="Line 15"/>
            <p:cNvSpPr>
              <a:spLocks noChangeShapeType="1"/>
            </p:cNvSpPr>
            <p:nvPr/>
          </p:nvSpPr>
          <p:spPr bwMode="auto">
            <a:xfrm>
              <a:off x="5145" y="1248"/>
              <a:ext cx="0" cy="2744"/>
            </a:xfrm>
            <a:prstGeom prst="line">
              <a:avLst/>
            </a:prstGeom>
            <a:noFill/>
            <a:ln w="12700" cap="rnd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8" name="Line 16"/>
            <p:cNvSpPr>
              <a:spLocks noChangeShapeType="1"/>
            </p:cNvSpPr>
            <p:nvPr/>
          </p:nvSpPr>
          <p:spPr bwMode="auto">
            <a:xfrm>
              <a:off x="5314" y="1248"/>
              <a:ext cx="0" cy="2744"/>
            </a:xfrm>
            <a:prstGeom prst="line">
              <a:avLst/>
            </a:prstGeom>
            <a:noFill/>
            <a:ln w="12700" cap="rnd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9" name="Line 17"/>
            <p:cNvSpPr>
              <a:spLocks noChangeShapeType="1"/>
            </p:cNvSpPr>
            <p:nvPr/>
          </p:nvSpPr>
          <p:spPr bwMode="auto">
            <a:xfrm>
              <a:off x="5483" y="1248"/>
              <a:ext cx="0" cy="2744"/>
            </a:xfrm>
            <a:prstGeom prst="line">
              <a:avLst/>
            </a:prstGeom>
            <a:noFill/>
            <a:ln w="12700" cap="rnd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0" name="Line 18"/>
            <p:cNvSpPr>
              <a:spLocks noChangeShapeType="1"/>
            </p:cNvSpPr>
            <p:nvPr/>
          </p:nvSpPr>
          <p:spPr bwMode="auto">
            <a:xfrm>
              <a:off x="5651" y="1248"/>
              <a:ext cx="0" cy="2744"/>
            </a:xfrm>
            <a:prstGeom prst="line">
              <a:avLst/>
            </a:prstGeom>
            <a:noFill/>
            <a:ln w="12700" cap="rnd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1" name="Freeform 19"/>
            <p:cNvSpPr>
              <a:spLocks/>
            </p:cNvSpPr>
            <p:nvPr/>
          </p:nvSpPr>
          <p:spPr bwMode="auto">
            <a:xfrm>
              <a:off x="4976" y="1256"/>
              <a:ext cx="1" cy="2734"/>
            </a:xfrm>
            <a:custGeom>
              <a:avLst/>
              <a:gdLst>
                <a:gd name="T0" fmla="*/ 0 w 1"/>
                <a:gd name="T1" fmla="*/ 2734 h 2175"/>
                <a:gd name="T2" fmla="*/ 1 w 1"/>
                <a:gd name="T3" fmla="*/ 0 h 2175"/>
                <a:gd name="T4" fmla="*/ 0 60000 65536"/>
                <a:gd name="T5" fmla="*/ 0 60000 65536"/>
                <a:gd name="T6" fmla="*/ 0 w 1"/>
                <a:gd name="T7" fmla="*/ 0 h 2175"/>
                <a:gd name="T8" fmla="*/ 1 w 1"/>
                <a:gd name="T9" fmla="*/ 2175 h 21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75">
                  <a:moveTo>
                    <a:pt x="0" y="2175"/>
                  </a:moveTo>
                  <a:lnTo>
                    <a:pt x="1" y="0"/>
                  </a:lnTo>
                </a:path>
              </a:pathLst>
            </a:custGeom>
            <a:noFill/>
            <a:ln w="9525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82" name="Group 20"/>
            <p:cNvGrpSpPr>
              <a:grpSpLocks/>
            </p:cNvGrpSpPr>
            <p:nvPr/>
          </p:nvGrpSpPr>
          <p:grpSpPr bwMode="auto">
            <a:xfrm>
              <a:off x="3000" y="1296"/>
              <a:ext cx="2664" cy="2692"/>
              <a:chOff x="3000" y="1296"/>
              <a:chExt cx="2568" cy="2692"/>
            </a:xfrm>
          </p:grpSpPr>
          <p:grpSp>
            <p:nvGrpSpPr>
              <p:cNvPr id="10283" name="Group 21"/>
              <p:cNvGrpSpPr>
                <a:grpSpLocks/>
              </p:cNvGrpSpPr>
              <p:nvPr/>
            </p:nvGrpSpPr>
            <p:grpSpPr bwMode="auto">
              <a:xfrm>
                <a:off x="3120" y="1296"/>
                <a:ext cx="2448" cy="1424"/>
                <a:chOff x="3120" y="1576"/>
                <a:chExt cx="1688" cy="1424"/>
              </a:xfrm>
            </p:grpSpPr>
            <p:sp>
              <p:nvSpPr>
                <p:cNvPr id="10293" name="Freeform 22"/>
                <p:cNvSpPr>
                  <a:spLocks/>
                </p:cNvSpPr>
                <p:nvPr/>
              </p:nvSpPr>
              <p:spPr bwMode="auto">
                <a:xfrm>
                  <a:off x="3120" y="2524"/>
                  <a:ext cx="1687" cy="1"/>
                </a:xfrm>
                <a:custGeom>
                  <a:avLst/>
                  <a:gdLst>
                    <a:gd name="T0" fmla="*/ 0 w 2449"/>
                    <a:gd name="T1" fmla="*/ 0 h 1"/>
                    <a:gd name="T2" fmla="*/ 1687 w 2449"/>
                    <a:gd name="T3" fmla="*/ 0 h 1"/>
                    <a:gd name="T4" fmla="*/ 0 60000 65536"/>
                    <a:gd name="T5" fmla="*/ 0 60000 65536"/>
                    <a:gd name="T6" fmla="*/ 0 w 2449"/>
                    <a:gd name="T7" fmla="*/ 0 h 1"/>
                    <a:gd name="T8" fmla="*/ 2449 w 2449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449" h="1">
                      <a:moveTo>
                        <a:pt x="0" y="0"/>
                      </a:moveTo>
                      <a:lnTo>
                        <a:pt x="2449" y="0"/>
                      </a:lnTo>
                    </a:path>
                  </a:pathLst>
                </a:custGeom>
                <a:noFill/>
                <a:ln w="3175" cmpd="sng">
                  <a:solidFill>
                    <a:srgbClr val="B2B2B2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4" name="Line 23"/>
                <p:cNvSpPr>
                  <a:spLocks noChangeShapeType="1"/>
                </p:cNvSpPr>
                <p:nvPr/>
              </p:nvSpPr>
              <p:spPr bwMode="auto">
                <a:xfrm>
                  <a:off x="3120" y="1576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5" name="Line 24"/>
                <p:cNvSpPr>
                  <a:spLocks noChangeShapeType="1"/>
                </p:cNvSpPr>
                <p:nvPr/>
              </p:nvSpPr>
              <p:spPr bwMode="auto">
                <a:xfrm>
                  <a:off x="3120" y="3000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6" name="Line 25"/>
                <p:cNvSpPr>
                  <a:spLocks noChangeShapeType="1"/>
                </p:cNvSpPr>
                <p:nvPr/>
              </p:nvSpPr>
              <p:spPr bwMode="auto">
                <a:xfrm>
                  <a:off x="3120" y="1734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7" name="Line 26"/>
                <p:cNvSpPr>
                  <a:spLocks noChangeShapeType="1"/>
                </p:cNvSpPr>
                <p:nvPr/>
              </p:nvSpPr>
              <p:spPr bwMode="auto">
                <a:xfrm>
                  <a:off x="3120" y="1892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8" name="Line 27"/>
                <p:cNvSpPr>
                  <a:spLocks noChangeShapeType="1"/>
                </p:cNvSpPr>
                <p:nvPr/>
              </p:nvSpPr>
              <p:spPr bwMode="auto">
                <a:xfrm>
                  <a:off x="3120" y="2050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9" name="Line 28"/>
                <p:cNvSpPr>
                  <a:spLocks noChangeShapeType="1"/>
                </p:cNvSpPr>
                <p:nvPr/>
              </p:nvSpPr>
              <p:spPr bwMode="auto">
                <a:xfrm>
                  <a:off x="3120" y="2209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00" name="Line 29"/>
                <p:cNvSpPr>
                  <a:spLocks noChangeShapeType="1"/>
                </p:cNvSpPr>
                <p:nvPr/>
              </p:nvSpPr>
              <p:spPr bwMode="auto">
                <a:xfrm>
                  <a:off x="3120" y="2367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01" name="Line 30"/>
                <p:cNvSpPr>
                  <a:spLocks noChangeShapeType="1"/>
                </p:cNvSpPr>
                <p:nvPr/>
              </p:nvSpPr>
              <p:spPr bwMode="auto">
                <a:xfrm>
                  <a:off x="3120" y="2684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02" name="Line 31"/>
                <p:cNvSpPr>
                  <a:spLocks noChangeShapeType="1"/>
                </p:cNvSpPr>
                <p:nvPr/>
              </p:nvSpPr>
              <p:spPr bwMode="auto">
                <a:xfrm>
                  <a:off x="3120" y="2842"/>
                  <a:ext cx="1688" cy="0"/>
                </a:xfrm>
                <a:prstGeom prst="line">
                  <a:avLst/>
                </a:prstGeom>
                <a:noFill/>
                <a:ln w="12700" cap="rnd">
                  <a:solidFill>
                    <a:srgbClr val="B2B2B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84" name="Line 32"/>
              <p:cNvSpPr>
                <a:spLocks noChangeShapeType="1"/>
              </p:cNvSpPr>
              <p:nvPr/>
            </p:nvSpPr>
            <p:spPr bwMode="auto">
              <a:xfrm>
                <a:off x="3000" y="2566"/>
                <a:ext cx="256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5" name="Freeform 33"/>
              <p:cNvSpPr>
                <a:spLocks/>
              </p:cNvSpPr>
              <p:nvPr/>
            </p:nvSpPr>
            <p:spPr bwMode="auto">
              <a:xfrm>
                <a:off x="3072" y="3828"/>
                <a:ext cx="2447" cy="1"/>
              </a:xfrm>
              <a:custGeom>
                <a:avLst/>
                <a:gdLst>
                  <a:gd name="T0" fmla="*/ 0 w 2449"/>
                  <a:gd name="T1" fmla="*/ 0 h 1"/>
                  <a:gd name="T2" fmla="*/ 2447 w 2449"/>
                  <a:gd name="T3" fmla="*/ 0 h 1"/>
                  <a:gd name="T4" fmla="*/ 0 60000 65536"/>
                  <a:gd name="T5" fmla="*/ 0 60000 65536"/>
                  <a:gd name="T6" fmla="*/ 0 w 2449"/>
                  <a:gd name="T7" fmla="*/ 0 h 1"/>
                  <a:gd name="T8" fmla="*/ 2449 w 244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rgbClr val="B2B2B2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6" name="Line 34"/>
              <p:cNvSpPr>
                <a:spLocks noChangeShapeType="1"/>
              </p:cNvSpPr>
              <p:nvPr/>
            </p:nvSpPr>
            <p:spPr bwMode="auto">
              <a:xfrm>
                <a:off x="3072" y="2880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7" name="Line 35"/>
              <p:cNvSpPr>
                <a:spLocks noChangeShapeType="1"/>
              </p:cNvSpPr>
              <p:nvPr/>
            </p:nvSpPr>
            <p:spPr bwMode="auto">
              <a:xfrm>
                <a:off x="3072" y="3038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8" name="Line 36"/>
              <p:cNvSpPr>
                <a:spLocks noChangeShapeType="1"/>
              </p:cNvSpPr>
              <p:nvPr/>
            </p:nvSpPr>
            <p:spPr bwMode="auto">
              <a:xfrm>
                <a:off x="3072" y="3196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9" name="Line 37"/>
              <p:cNvSpPr>
                <a:spLocks noChangeShapeType="1"/>
              </p:cNvSpPr>
              <p:nvPr/>
            </p:nvSpPr>
            <p:spPr bwMode="auto">
              <a:xfrm>
                <a:off x="3072" y="3354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0" name="Line 38"/>
              <p:cNvSpPr>
                <a:spLocks noChangeShapeType="1"/>
              </p:cNvSpPr>
              <p:nvPr/>
            </p:nvSpPr>
            <p:spPr bwMode="auto">
              <a:xfrm>
                <a:off x="3072" y="3513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1" name="Line 39"/>
              <p:cNvSpPr>
                <a:spLocks noChangeShapeType="1"/>
              </p:cNvSpPr>
              <p:nvPr/>
            </p:nvSpPr>
            <p:spPr bwMode="auto">
              <a:xfrm>
                <a:off x="3072" y="3671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2" name="Line 40"/>
              <p:cNvSpPr>
                <a:spLocks noChangeShapeType="1"/>
              </p:cNvSpPr>
              <p:nvPr/>
            </p:nvSpPr>
            <p:spPr bwMode="auto">
              <a:xfrm>
                <a:off x="3072" y="3988"/>
                <a:ext cx="2448" cy="0"/>
              </a:xfrm>
              <a:prstGeom prst="line">
                <a:avLst/>
              </a:prstGeom>
              <a:noFill/>
              <a:ln w="12700" cap="rnd">
                <a:solidFill>
                  <a:srgbClr val="B2B2B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0243" name="Freeform 41"/>
          <p:cNvSpPr>
            <a:spLocks/>
          </p:cNvSpPr>
          <p:nvPr/>
        </p:nvSpPr>
        <p:spPr bwMode="auto">
          <a:xfrm>
            <a:off x="6750050" y="2259013"/>
            <a:ext cx="9525" cy="3762375"/>
          </a:xfrm>
          <a:custGeom>
            <a:avLst/>
            <a:gdLst>
              <a:gd name="T0" fmla="*/ 0 w 3"/>
              <a:gd name="T1" fmla="*/ 0 h 1281"/>
              <a:gd name="T2" fmla="*/ 9525 w 3"/>
              <a:gd name="T3" fmla="*/ 3762375 h 1281"/>
              <a:gd name="T4" fmla="*/ 0 60000 65536"/>
              <a:gd name="T5" fmla="*/ 0 60000 65536"/>
              <a:gd name="T6" fmla="*/ 0 w 3"/>
              <a:gd name="T7" fmla="*/ 0 h 1281"/>
              <a:gd name="T8" fmla="*/ 3 w 3"/>
              <a:gd name="T9" fmla="*/ 1281 h 12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1281">
                <a:moveTo>
                  <a:pt x="0" y="0"/>
                </a:moveTo>
                <a:lnTo>
                  <a:pt x="3" y="1281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Freeform 42"/>
          <p:cNvSpPr>
            <a:spLocks/>
          </p:cNvSpPr>
          <p:nvPr/>
        </p:nvSpPr>
        <p:spPr bwMode="auto">
          <a:xfrm>
            <a:off x="6757988" y="2266950"/>
            <a:ext cx="6350" cy="4337050"/>
          </a:xfrm>
          <a:custGeom>
            <a:avLst/>
            <a:gdLst>
              <a:gd name="T0" fmla="*/ 6350 w 4"/>
              <a:gd name="T1" fmla="*/ 4337050 h 2732"/>
              <a:gd name="T2" fmla="*/ 0 w 4"/>
              <a:gd name="T3" fmla="*/ 0 h 2732"/>
              <a:gd name="T4" fmla="*/ 0 60000 65536"/>
              <a:gd name="T5" fmla="*/ 0 60000 65536"/>
              <a:gd name="T6" fmla="*/ 0 w 4"/>
              <a:gd name="T7" fmla="*/ 0 h 2732"/>
              <a:gd name="T8" fmla="*/ 4 w 4"/>
              <a:gd name="T9" fmla="*/ 2732 h 27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2732">
                <a:moveTo>
                  <a:pt x="4" y="2732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Text Box 43"/>
          <p:cNvSpPr txBox="1">
            <a:spLocks noChangeArrowheads="1"/>
          </p:cNvSpPr>
          <p:nvPr/>
        </p:nvSpPr>
        <p:spPr bwMode="auto">
          <a:xfrm>
            <a:off x="101600" y="106363"/>
            <a:ext cx="876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287963" algn="l"/>
              </a:tabLst>
            </a:pPr>
            <a:r>
              <a:rPr lang="ru-RU" sz="2000" b="1" u="sng">
                <a:latin typeface="Times New Roman" pitchFamily="18" charset="0"/>
                <a:cs typeface="Times New Roman" pitchFamily="18" charset="0"/>
              </a:rPr>
              <a:t>Задание  (ЕГЭ, В8).</a:t>
            </a:r>
          </a:p>
          <a:p>
            <a:pPr>
              <a:tabLst>
                <a:tab pos="5287963" algn="l"/>
              </a:tabLst>
            </a:pPr>
            <a:r>
              <a:rPr lang="ru-RU" sz="2000" b="1">
                <a:latin typeface="Times New Roman" pitchFamily="18" charset="0"/>
                <a:cs typeface="Times New Roman" pitchFamily="18" charset="0"/>
              </a:rPr>
              <a:t>На рисунке изображены график функции у=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 и касательная к этому графику, проведенная в точке с абсциссой х</a:t>
            </a:r>
            <a:r>
              <a:rPr lang="ru-RU" sz="2000" b="1" baseline="-25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. Найдите значение производной функции у 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 в точке х</a:t>
            </a:r>
            <a:r>
              <a:rPr lang="ru-RU" sz="2000" b="1" baseline="-25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6" name="Text Box 44"/>
          <p:cNvSpPr txBox="1">
            <a:spLocks noChangeArrowheads="1"/>
          </p:cNvSpPr>
          <p:nvPr/>
        </p:nvSpPr>
        <p:spPr bwMode="auto">
          <a:xfrm>
            <a:off x="8604250" y="4076700"/>
            <a:ext cx="293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х</a:t>
            </a:r>
          </a:p>
        </p:txBody>
      </p:sp>
      <p:sp>
        <p:nvSpPr>
          <p:cNvPr id="10247" name="Text Box 54"/>
          <p:cNvSpPr txBox="1">
            <a:spLocks noChangeArrowheads="1"/>
          </p:cNvSpPr>
          <p:nvPr/>
        </p:nvSpPr>
        <p:spPr bwMode="auto">
          <a:xfrm>
            <a:off x="7505700" y="4267200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х</a:t>
            </a:r>
            <a:r>
              <a:rPr lang="ru-RU" b="1" i="1" baseline="-25000"/>
              <a:t>0</a:t>
            </a:r>
            <a:endParaRPr lang="ru-RU" b="1" i="1"/>
          </a:p>
        </p:txBody>
      </p:sp>
      <p:sp>
        <p:nvSpPr>
          <p:cNvPr id="10248" name="Text Box 55"/>
          <p:cNvSpPr txBox="1">
            <a:spLocks noChangeArrowheads="1"/>
          </p:cNvSpPr>
          <p:nvPr/>
        </p:nvSpPr>
        <p:spPr bwMode="auto">
          <a:xfrm>
            <a:off x="6694488" y="218281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 у</a:t>
            </a:r>
          </a:p>
        </p:txBody>
      </p:sp>
      <p:sp>
        <p:nvSpPr>
          <p:cNvPr id="10249" name="Freeform 57"/>
          <p:cNvSpPr>
            <a:spLocks/>
          </p:cNvSpPr>
          <p:nvPr/>
        </p:nvSpPr>
        <p:spPr bwMode="auto">
          <a:xfrm>
            <a:off x="4343400" y="2971800"/>
            <a:ext cx="4495800" cy="1066800"/>
          </a:xfrm>
          <a:custGeom>
            <a:avLst/>
            <a:gdLst>
              <a:gd name="T0" fmla="*/ 4495800 w 2832"/>
              <a:gd name="T1" fmla="*/ 0 h 672"/>
              <a:gd name="T2" fmla="*/ 0 w 2832"/>
              <a:gd name="T3" fmla="*/ 1066800 h 672"/>
              <a:gd name="T4" fmla="*/ 0 60000 65536"/>
              <a:gd name="T5" fmla="*/ 0 60000 65536"/>
              <a:gd name="T6" fmla="*/ 0 w 2832"/>
              <a:gd name="T7" fmla="*/ 0 h 672"/>
              <a:gd name="T8" fmla="*/ 2832 w 2832"/>
              <a:gd name="T9" fmla="*/ 672 h 6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2" h="672">
                <a:moveTo>
                  <a:pt x="2832" y="0"/>
                </a:moveTo>
                <a:lnTo>
                  <a:pt x="0" y="672"/>
                </a:ln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Freeform 58"/>
          <p:cNvSpPr>
            <a:spLocks/>
          </p:cNvSpPr>
          <p:nvPr/>
        </p:nvSpPr>
        <p:spPr bwMode="auto">
          <a:xfrm>
            <a:off x="7683500" y="3251200"/>
            <a:ext cx="12700" cy="1028700"/>
          </a:xfrm>
          <a:custGeom>
            <a:avLst/>
            <a:gdLst>
              <a:gd name="T0" fmla="*/ 0 w 8"/>
              <a:gd name="T1" fmla="*/ 0 h 648"/>
              <a:gd name="T2" fmla="*/ 12700 w 8"/>
              <a:gd name="T3" fmla="*/ 1028700 h 648"/>
              <a:gd name="T4" fmla="*/ 0 60000 65536"/>
              <a:gd name="T5" fmla="*/ 0 60000 65536"/>
              <a:gd name="T6" fmla="*/ 0 w 8"/>
              <a:gd name="T7" fmla="*/ 0 h 648"/>
              <a:gd name="T8" fmla="*/ 8 w 8"/>
              <a:gd name="T9" fmla="*/ 648 h 6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648">
                <a:moveTo>
                  <a:pt x="0" y="0"/>
                </a:moveTo>
                <a:lnTo>
                  <a:pt x="8" y="64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Text Box 59"/>
          <p:cNvSpPr txBox="1">
            <a:spLocks noChangeArrowheads="1"/>
          </p:cNvSpPr>
          <p:nvPr/>
        </p:nvSpPr>
        <p:spPr bwMode="auto">
          <a:xfrm>
            <a:off x="6438900" y="426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/>
              <a:t>O</a:t>
            </a:r>
            <a:endParaRPr lang="ru-RU" b="1" i="1"/>
          </a:p>
        </p:txBody>
      </p:sp>
      <p:sp>
        <p:nvSpPr>
          <p:cNvPr id="10252" name="Freeform 60"/>
          <p:cNvSpPr>
            <a:spLocks/>
          </p:cNvSpPr>
          <p:nvPr/>
        </p:nvSpPr>
        <p:spPr bwMode="auto">
          <a:xfrm>
            <a:off x="4381500" y="3194050"/>
            <a:ext cx="4216400" cy="3101975"/>
          </a:xfrm>
          <a:custGeom>
            <a:avLst/>
            <a:gdLst>
              <a:gd name="T0" fmla="*/ 4216400 w 2656"/>
              <a:gd name="T1" fmla="*/ 793750 h 1954"/>
              <a:gd name="T2" fmla="*/ 3848100 w 2656"/>
              <a:gd name="T3" fmla="*/ 654050 h 1954"/>
              <a:gd name="T4" fmla="*/ 3314700 w 2656"/>
              <a:gd name="T5" fmla="*/ 69850 h 1954"/>
              <a:gd name="T6" fmla="*/ 2667000 w 2656"/>
              <a:gd name="T7" fmla="*/ 1073150 h 1954"/>
              <a:gd name="T8" fmla="*/ 1485900 w 2656"/>
              <a:gd name="T9" fmla="*/ 3028950 h 1954"/>
              <a:gd name="T10" fmla="*/ 0 w 2656"/>
              <a:gd name="T11" fmla="*/ 1509713 h 195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56"/>
              <a:gd name="T19" fmla="*/ 0 h 1954"/>
              <a:gd name="T20" fmla="*/ 2656 w 2656"/>
              <a:gd name="T21" fmla="*/ 1954 h 195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56" h="1954">
                <a:moveTo>
                  <a:pt x="2656" y="500"/>
                </a:moveTo>
                <a:cubicBezTo>
                  <a:pt x="2617" y="485"/>
                  <a:pt x="2519" y="488"/>
                  <a:pt x="2424" y="412"/>
                </a:cubicBezTo>
                <a:cubicBezTo>
                  <a:pt x="2329" y="336"/>
                  <a:pt x="2212" y="0"/>
                  <a:pt x="2088" y="44"/>
                </a:cubicBezTo>
                <a:cubicBezTo>
                  <a:pt x="1964" y="88"/>
                  <a:pt x="1872" y="365"/>
                  <a:pt x="1680" y="676"/>
                </a:cubicBezTo>
                <a:cubicBezTo>
                  <a:pt x="1488" y="987"/>
                  <a:pt x="1216" y="1862"/>
                  <a:pt x="936" y="1908"/>
                </a:cubicBezTo>
                <a:cubicBezTo>
                  <a:pt x="656" y="1954"/>
                  <a:pt x="195" y="1150"/>
                  <a:pt x="0" y="951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Oval 61"/>
          <p:cNvSpPr>
            <a:spLocks noChangeArrowheads="1"/>
          </p:cNvSpPr>
          <p:nvPr/>
        </p:nvSpPr>
        <p:spPr bwMode="auto">
          <a:xfrm>
            <a:off x="7658100" y="32131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Rectangle 62"/>
          <p:cNvSpPr>
            <a:spLocks noChangeArrowheads="1"/>
          </p:cNvSpPr>
          <p:nvPr/>
        </p:nvSpPr>
        <p:spPr bwMode="auto">
          <a:xfrm>
            <a:off x="5334000" y="5562600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у =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69" name="Rectangle 85"/>
          <p:cNvSpPr>
            <a:spLocks noChangeArrowheads="1"/>
          </p:cNvSpPr>
          <p:nvPr/>
        </p:nvSpPr>
        <p:spPr bwMode="auto">
          <a:xfrm>
            <a:off x="6934200" y="42291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+mn-cs"/>
              </a:rPr>
              <a:t>1</a:t>
            </a:r>
          </a:p>
        </p:txBody>
      </p:sp>
      <p:sp>
        <p:nvSpPr>
          <p:cNvPr id="10256" name="Oval 87"/>
          <p:cNvSpPr>
            <a:spLocks noChangeArrowheads="1"/>
          </p:cNvSpPr>
          <p:nvPr/>
        </p:nvSpPr>
        <p:spPr bwMode="auto">
          <a:xfrm>
            <a:off x="5397500" y="37465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152400" y="1312863"/>
            <a:ext cx="87010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Решение.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Угол, который составляет касательная с положительным направлением оси Ох, 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острый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(хотя он и не помещается в пределах чертежа). Значит, значение производной в точке х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положительно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52400" y="2574925"/>
            <a:ext cx="419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2). Найдем тангенс этого угла. Для этого подберем треугольник с катетами-целыми числами. 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152400" y="35655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Можно найти несколько удобных треугольников, например,….</a:t>
            </a:r>
          </a:p>
        </p:txBody>
      </p:sp>
      <p:sp>
        <p:nvSpPr>
          <p:cNvPr id="16477" name="Freeform 93"/>
          <p:cNvSpPr>
            <a:spLocks/>
          </p:cNvSpPr>
          <p:nvPr/>
        </p:nvSpPr>
        <p:spPr bwMode="auto">
          <a:xfrm>
            <a:off x="5410200" y="3022600"/>
            <a:ext cx="3251200" cy="755650"/>
          </a:xfrm>
          <a:custGeom>
            <a:avLst/>
            <a:gdLst>
              <a:gd name="T0" fmla="*/ 3251200 w 2048"/>
              <a:gd name="T1" fmla="*/ 0 h 476"/>
              <a:gd name="T2" fmla="*/ 3238500 w 2048"/>
              <a:gd name="T3" fmla="*/ 749300 h 476"/>
              <a:gd name="T4" fmla="*/ 0 w 2048"/>
              <a:gd name="T5" fmla="*/ 755650 h 476"/>
              <a:gd name="T6" fmla="*/ 3251200 w 2048"/>
              <a:gd name="T7" fmla="*/ 0 h 476"/>
              <a:gd name="T8" fmla="*/ 0 60000 65536"/>
              <a:gd name="T9" fmla="*/ 0 60000 65536"/>
              <a:gd name="T10" fmla="*/ 0 60000 65536"/>
              <a:gd name="T11" fmla="*/ 0 60000 65536"/>
              <a:gd name="T12" fmla="*/ 0 w 2048"/>
              <a:gd name="T13" fmla="*/ 0 h 476"/>
              <a:gd name="T14" fmla="*/ 2048 w 2048"/>
              <a:gd name="T15" fmla="*/ 476 h 4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48" h="476">
                <a:moveTo>
                  <a:pt x="2048" y="0"/>
                </a:moveTo>
                <a:lnTo>
                  <a:pt x="2040" y="472"/>
                </a:lnTo>
                <a:lnTo>
                  <a:pt x="0" y="476"/>
                </a:lnTo>
                <a:lnTo>
                  <a:pt x="2048" y="0"/>
                </a:lnTo>
                <a:close/>
              </a:path>
            </a:pathLst>
          </a:custGeom>
          <a:solidFill>
            <a:srgbClr val="FF0000">
              <a:alpha val="5411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100"/>
          <p:cNvGrpSpPr>
            <a:grpSpLocks/>
          </p:cNvGrpSpPr>
          <p:nvPr/>
        </p:nvGrpSpPr>
        <p:grpSpPr bwMode="auto">
          <a:xfrm>
            <a:off x="3327400" y="3962400"/>
            <a:ext cx="1104900" cy="365125"/>
            <a:chOff x="2096" y="2496"/>
            <a:chExt cx="696" cy="230"/>
          </a:xfrm>
        </p:grpSpPr>
        <p:sp>
          <p:nvSpPr>
            <p:cNvPr id="16478" name="Rectangle 94"/>
            <p:cNvSpPr>
              <a:spLocks noChangeArrowheads="1"/>
            </p:cNvSpPr>
            <p:nvPr/>
          </p:nvSpPr>
          <p:spPr bwMode="auto">
            <a:xfrm>
              <a:off x="2592" y="2496"/>
              <a:ext cx="169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  <a:cs typeface="+mn-cs"/>
                </a:rPr>
                <a:t>a</a:t>
              </a:r>
              <a:r>
                <a:rPr lang="en-US" sz="24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  <a:cs typeface="+mn-cs"/>
                </a:rPr>
                <a:t> </a:t>
              </a:r>
              <a:endPara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+mn-cs"/>
              </a:endParaRPr>
            </a:p>
          </p:txBody>
        </p:sp>
        <p:sp>
          <p:nvSpPr>
            <p:cNvPr id="10274" name="Freeform 96"/>
            <p:cNvSpPr>
              <a:spLocks/>
            </p:cNvSpPr>
            <p:nvPr/>
          </p:nvSpPr>
          <p:spPr bwMode="auto">
            <a:xfrm>
              <a:off x="2112" y="2704"/>
              <a:ext cx="680" cy="1"/>
            </a:xfrm>
            <a:custGeom>
              <a:avLst/>
              <a:gdLst>
                <a:gd name="T0" fmla="*/ 680 w 680"/>
                <a:gd name="T1" fmla="*/ 0 h 1"/>
                <a:gd name="T2" fmla="*/ 0 w 680"/>
                <a:gd name="T3" fmla="*/ 0 h 1"/>
                <a:gd name="T4" fmla="*/ 0 60000 65536"/>
                <a:gd name="T5" fmla="*/ 0 60000 65536"/>
                <a:gd name="T6" fmla="*/ 0 w 680"/>
                <a:gd name="T7" fmla="*/ 0 h 1"/>
                <a:gd name="T8" fmla="*/ 680 w 68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80" h="1">
                  <a:moveTo>
                    <a:pt x="680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5" name="Freeform 97"/>
            <p:cNvSpPr>
              <a:spLocks/>
            </p:cNvSpPr>
            <p:nvPr/>
          </p:nvSpPr>
          <p:spPr bwMode="auto">
            <a:xfrm>
              <a:off x="2096" y="2544"/>
              <a:ext cx="664" cy="168"/>
            </a:xfrm>
            <a:custGeom>
              <a:avLst/>
              <a:gdLst>
                <a:gd name="T0" fmla="*/ 664 w 664"/>
                <a:gd name="T1" fmla="*/ 0 h 168"/>
                <a:gd name="T2" fmla="*/ 0 w 664"/>
                <a:gd name="T3" fmla="*/ 168 h 168"/>
                <a:gd name="T4" fmla="*/ 0 60000 65536"/>
                <a:gd name="T5" fmla="*/ 0 60000 65536"/>
                <a:gd name="T6" fmla="*/ 0 w 664"/>
                <a:gd name="T7" fmla="*/ 0 h 168"/>
                <a:gd name="T8" fmla="*/ 664 w 664"/>
                <a:gd name="T9" fmla="*/ 168 h 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4" h="168">
                  <a:moveTo>
                    <a:pt x="664" y="0"/>
                  </a:moveTo>
                  <a:lnTo>
                    <a:pt x="0" y="16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82" name="Rectangle 98"/>
          <p:cNvSpPr>
            <a:spLocks noChangeArrowheads="1"/>
          </p:cNvSpPr>
          <p:nvPr/>
        </p:nvSpPr>
        <p:spPr bwMode="auto">
          <a:xfrm>
            <a:off x="4114800" y="3962400"/>
            <a:ext cx="2682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  <a:cs typeface="+mn-cs"/>
              </a:rPr>
              <a:t>a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  <a:cs typeface="+mn-cs"/>
              </a:rPr>
              <a:t>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10263" name="Oval 99"/>
          <p:cNvSpPr>
            <a:spLocks noChangeArrowheads="1"/>
          </p:cNvSpPr>
          <p:nvPr/>
        </p:nvSpPr>
        <p:spPr bwMode="auto">
          <a:xfrm>
            <a:off x="8610600" y="29845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" name="Group 116"/>
          <p:cNvGrpSpPr>
            <a:grpSpLocks/>
          </p:cNvGrpSpPr>
          <p:nvPr/>
        </p:nvGrpSpPr>
        <p:grpSpPr bwMode="auto">
          <a:xfrm>
            <a:off x="7086600" y="3200400"/>
            <a:ext cx="1878013" cy="969963"/>
            <a:chOff x="4464" y="2016"/>
            <a:chExt cx="1183" cy="611"/>
          </a:xfrm>
        </p:grpSpPr>
        <p:sp>
          <p:nvSpPr>
            <p:cNvPr id="16485" name="Rectangle 101"/>
            <p:cNvSpPr>
              <a:spLocks noChangeArrowheads="1"/>
            </p:cNvSpPr>
            <p:nvPr/>
          </p:nvSpPr>
          <p:spPr bwMode="auto">
            <a:xfrm>
              <a:off x="5424" y="20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+mn-cs"/>
                </a:rPr>
                <a:t>3</a:t>
              </a:r>
            </a:p>
          </p:txBody>
        </p:sp>
        <p:sp>
          <p:nvSpPr>
            <p:cNvPr id="16486" name="Rectangle 102"/>
            <p:cNvSpPr>
              <a:spLocks noChangeArrowheads="1"/>
            </p:cNvSpPr>
            <p:nvPr/>
          </p:nvSpPr>
          <p:spPr bwMode="auto">
            <a:xfrm>
              <a:off x="4464" y="2336"/>
              <a:ext cx="3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</p:grpSp>
      <p:sp>
        <p:nvSpPr>
          <p:cNvPr id="8224" name="Text Box 10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52400" y="5761037"/>
            <a:ext cx="4330248" cy="931858"/>
          </a:xfrm>
          <a:prstGeom prst="rect">
            <a:avLst/>
          </a:prstGeom>
          <a:blipFill rotWithShape="1">
            <a:blip r:embed="rId2" cstate="email"/>
            <a:stretch>
              <a:fillRect l="-1408" t="-3922" b="-5882"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87650" y="4754563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152400" y="4343400"/>
            <a:ext cx="4191000" cy="1319213"/>
            <a:chOff x="152400" y="4343400"/>
            <a:chExt cx="4191000" cy="1319487"/>
          </a:xfrm>
        </p:grpSpPr>
        <p:sp>
          <p:nvSpPr>
            <p:cNvPr id="10269" name="Text Box 91"/>
            <p:cNvSpPr txBox="1">
              <a:spLocks noChangeArrowheads="1"/>
            </p:cNvSpPr>
            <p:nvPr/>
          </p:nvSpPr>
          <p:spPr bwMode="auto">
            <a:xfrm>
              <a:off x="152400" y="4343400"/>
              <a:ext cx="4191000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>
                  <a:latin typeface="Times New Roman" pitchFamily="18" charset="0"/>
                  <a:cs typeface="Times New Roman" pitchFamily="18" charset="0"/>
                </a:rPr>
                <a:t>3). Найдем тангенс угла – это отношение 3:12. </a:t>
              </a:r>
            </a:p>
          </p:txBody>
        </p:sp>
        <p:sp>
          <p:nvSpPr>
            <p:cNvPr id="16" name="Прямоугольник 15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547664" y="5038805"/>
              <a:ext cx="1944216" cy="624082"/>
            </a:xfrm>
            <a:prstGeom prst="rect">
              <a:avLst/>
            </a:prstGeom>
            <a:blipFill rotWithShape="1">
              <a:blip r:embed="rId3" cstate="email"/>
              <a:stretch>
                <a:fillRect l="-5016" b="-9804"/>
              </a:stretch>
            </a:blipFill>
          </p:spPr>
          <p:txBody>
            <a:bodyPr/>
            <a:lstStyle/>
            <a:p>
              <a:r>
                <a:rPr lang="ru-RU">
                  <a:noFill/>
                </a:rPr>
                <a:t> </a:t>
              </a:r>
            </a:p>
          </p:txBody>
        </p:sp>
      </p:grp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АНО "Павловская гимназия"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13681 -0.04144 L 0.22292 -0.07477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16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72" grpId="0"/>
      <p:bldP spid="16473" grpId="0"/>
      <p:bldP spid="16474" grpId="0"/>
      <p:bldP spid="16477" grpId="0" animBg="1"/>
      <p:bldP spid="16482" grpId="0"/>
      <p:bldP spid="16482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309</Words>
  <Application>Microsoft Office PowerPoint</Application>
  <PresentationFormat>Экран (4:3)</PresentationFormat>
  <Paragraphs>3614</Paragraphs>
  <Slides>11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Arial</vt:lpstr>
      <vt:lpstr>Times New Roman</vt:lpstr>
      <vt:lpstr>Symbol</vt:lpstr>
      <vt:lpstr>Тема Office</vt:lpstr>
      <vt:lpstr>Диаграмма Microsoft Excel</vt:lpstr>
      <vt:lpstr>Применение производных в математике и физике</vt:lpstr>
      <vt:lpstr>Слайд 2</vt:lpstr>
      <vt:lpstr>Основоположники дифференциального и интегрального исчисления</vt:lpstr>
      <vt:lpstr>  Механическое движение </vt:lpstr>
      <vt:lpstr>Колебания маятника</vt:lpstr>
      <vt:lpstr>Электрический ток</vt:lpstr>
      <vt:lpstr>Графики процессов</vt:lpstr>
      <vt:lpstr>Слайд 8</vt:lpstr>
      <vt:lpstr>Слайд 9</vt:lpstr>
      <vt:lpstr>Слайд 10</vt:lpstr>
      <vt:lpstr>Источники информации</vt:lpstr>
    </vt:vector>
  </TitlesOfParts>
  <Company>АНО Павловская 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BoikovaVS</dc:creator>
  <cp:lastModifiedBy>revaz</cp:lastModifiedBy>
  <cp:revision>65</cp:revision>
  <dcterms:created xsi:type="dcterms:W3CDTF">2012-05-31T04:57:32Z</dcterms:created>
  <dcterms:modified xsi:type="dcterms:W3CDTF">2013-04-02T18:15:27Z</dcterms:modified>
</cp:coreProperties>
</file>