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4" r:id="rId1"/>
  </p:sldMasterIdLst>
  <p:sldIdLst>
    <p:sldId id="283" r:id="rId2"/>
    <p:sldId id="284" r:id="rId3"/>
    <p:sldId id="285" r:id="rId4"/>
    <p:sldId id="286" r:id="rId5"/>
    <p:sldId id="287" r:id="rId6"/>
    <p:sldId id="288" r:id="rId7"/>
    <p:sldId id="289" r:id="rId8"/>
    <p:sldId id="290" r:id="rId9"/>
    <p:sldId id="291" r:id="rId10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FF66"/>
    <a:srgbClr val="5B44BC"/>
    <a:srgbClr val="0000FF"/>
    <a:srgbClr val="FF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7" d="100"/>
          <a:sy n="77" d="100"/>
        </p:scale>
        <p:origin x="-258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8763000" cy="5943600"/>
            <a:chOff x="0" y="0"/>
            <a:chExt cx="5520" cy="3744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auto">
            <a:xfrm>
              <a:off x="0" y="0"/>
              <a:ext cx="1104" cy="3072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lang="ru-RU" sz="2400">
                <a:latin typeface="Times New Roman" pitchFamily="18" charset="0"/>
                <a:cs typeface="+mn-cs"/>
              </a:endParaRPr>
            </a:p>
          </p:txBody>
        </p:sp>
        <p:grpSp>
          <p:nvGrpSpPr>
            <p:cNvPr id="6" name="Group 4"/>
            <p:cNvGrpSpPr>
              <a:grpSpLocks/>
            </p:cNvGrpSpPr>
            <p:nvPr userDrawn="1"/>
          </p:nvGrpSpPr>
          <p:grpSpPr bwMode="auto">
            <a:xfrm>
              <a:off x="0" y="2208"/>
              <a:ext cx="5520" cy="1536"/>
              <a:chOff x="0" y="2208"/>
              <a:chExt cx="5520" cy="1536"/>
            </a:xfrm>
          </p:grpSpPr>
          <p:sp>
            <p:nvSpPr>
              <p:cNvPr id="10" name="Rectangle 5"/>
              <p:cNvSpPr>
                <a:spLocks noChangeArrowheads="1"/>
              </p:cNvSpPr>
              <p:nvPr/>
            </p:nvSpPr>
            <p:spPr bwMode="ltGray">
              <a:xfrm>
                <a:off x="624" y="2208"/>
                <a:ext cx="4896" cy="1536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>
                  <a:defRPr/>
                </a:pPr>
                <a:endParaRPr lang="ru-RU" sz="2400">
                  <a:latin typeface="Times New Roman" pitchFamily="18" charset="0"/>
                  <a:cs typeface="+mn-cs"/>
                </a:endParaRPr>
              </a:p>
            </p:txBody>
          </p:sp>
          <p:sp>
            <p:nvSpPr>
              <p:cNvPr id="11" name="Rectangle 6"/>
              <p:cNvSpPr>
                <a:spLocks noChangeArrowheads="1"/>
              </p:cNvSpPr>
              <p:nvPr/>
            </p:nvSpPr>
            <p:spPr bwMode="white">
              <a:xfrm>
                <a:off x="654" y="2352"/>
                <a:ext cx="4818" cy="1347"/>
              </a:xfrm>
              <a:prstGeom prst="rect">
                <a:avLst/>
              </a:prstGeom>
              <a:solidFill>
                <a:schemeClr val="bg1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>
                  <a:defRPr/>
                </a:pPr>
                <a:endParaRPr lang="ru-RU" sz="2400">
                  <a:latin typeface="Times New Roman" pitchFamily="18" charset="0"/>
                  <a:cs typeface="+mn-cs"/>
                </a:endParaRPr>
              </a:p>
            </p:txBody>
          </p:sp>
          <p:sp>
            <p:nvSpPr>
              <p:cNvPr id="12" name="Line 7"/>
              <p:cNvSpPr>
                <a:spLocks noChangeShapeType="1"/>
              </p:cNvSpPr>
              <p:nvPr/>
            </p:nvSpPr>
            <p:spPr bwMode="auto">
              <a:xfrm>
                <a:off x="0" y="3072"/>
                <a:ext cx="624" cy="0"/>
              </a:xfrm>
              <a:prstGeom prst="line">
                <a:avLst/>
              </a:prstGeom>
              <a:noFill/>
              <a:ln w="508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algn="ctr">
                  <a:defRPr/>
                </a:pPr>
                <a:endParaRPr lang="ru-RU">
                  <a:cs typeface="+mn-cs"/>
                </a:endParaRPr>
              </a:p>
            </p:txBody>
          </p:sp>
        </p:grpSp>
        <p:grpSp>
          <p:nvGrpSpPr>
            <p:cNvPr id="7" name="Group 8"/>
            <p:cNvGrpSpPr>
              <a:grpSpLocks/>
            </p:cNvGrpSpPr>
            <p:nvPr userDrawn="1"/>
          </p:nvGrpSpPr>
          <p:grpSpPr bwMode="auto">
            <a:xfrm>
              <a:off x="400" y="336"/>
              <a:ext cx="5088" cy="192"/>
              <a:chOff x="400" y="336"/>
              <a:chExt cx="5088" cy="192"/>
            </a:xfrm>
          </p:grpSpPr>
          <p:sp>
            <p:nvSpPr>
              <p:cNvPr id="8" name="Rectangle 9"/>
              <p:cNvSpPr>
                <a:spLocks noChangeArrowheads="1"/>
              </p:cNvSpPr>
              <p:nvPr/>
            </p:nvSpPr>
            <p:spPr bwMode="auto">
              <a:xfrm>
                <a:off x="3952" y="336"/>
                <a:ext cx="1536" cy="192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>
                  <a:defRPr/>
                </a:pPr>
                <a:endParaRPr lang="ru-RU" sz="2400">
                  <a:latin typeface="Times New Roman" pitchFamily="18" charset="0"/>
                  <a:cs typeface="+mn-cs"/>
                </a:endParaRPr>
              </a:p>
            </p:txBody>
          </p:sp>
          <p:sp>
            <p:nvSpPr>
              <p:cNvPr id="9" name="Line 10"/>
              <p:cNvSpPr>
                <a:spLocks noChangeShapeType="1"/>
              </p:cNvSpPr>
              <p:nvPr/>
            </p:nvSpPr>
            <p:spPr bwMode="auto">
              <a:xfrm>
                <a:off x="400" y="432"/>
                <a:ext cx="5088" cy="0"/>
              </a:xfrm>
              <a:prstGeom prst="line">
                <a:avLst/>
              </a:prstGeom>
              <a:noFill/>
              <a:ln w="444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algn="ctr">
                  <a:defRPr/>
                </a:pPr>
                <a:endParaRPr lang="ru-RU">
                  <a:cs typeface="+mn-cs"/>
                </a:endParaRPr>
              </a:p>
            </p:txBody>
          </p:sp>
        </p:grpSp>
      </p:grpSp>
      <p:sp>
        <p:nvSpPr>
          <p:cNvPr id="142347" name="Rectangle 11"/>
          <p:cNvSpPr>
            <a:spLocks noGrp="1" noChangeArrowheads="1"/>
          </p:cNvSpPr>
          <p:nvPr>
            <p:ph type="ctrTitle"/>
          </p:nvPr>
        </p:nvSpPr>
        <p:spPr>
          <a:xfrm>
            <a:off x="2057400" y="1143000"/>
            <a:ext cx="6629400" cy="2209800"/>
          </a:xfrm>
        </p:spPr>
        <p:txBody>
          <a:bodyPr/>
          <a:lstStyle>
            <a:lvl1pPr>
              <a:defRPr sz="48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142348" name="Rectangle 1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962400"/>
            <a:ext cx="6858000" cy="1600200"/>
          </a:xfrm>
        </p:spPr>
        <p:txBody>
          <a:bodyPr anchor="ctr"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13" name="Rectangle 13"/>
          <p:cNvSpPr>
            <a:spLocks noGrp="1" noChangeArrowheads="1"/>
          </p:cNvSpPr>
          <p:nvPr>
            <p:ph type="dt" sz="half" idx="10"/>
          </p:nvPr>
        </p:nvSpPr>
        <p:spPr>
          <a:xfrm>
            <a:off x="912813" y="6251575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ftr" sz="quarter" idx="11"/>
          </p:nvPr>
        </p:nvSpPr>
        <p:spPr>
          <a:xfrm>
            <a:off x="3354388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15EB33-F395-41DD-9F7B-5432B22D86F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wheel spokes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FC2849-2619-4271-BC42-64F5735A8A5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wheel spokes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43700" y="277813"/>
            <a:ext cx="1943100" cy="5853112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914400" y="277813"/>
            <a:ext cx="5676900" cy="5853112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E23407-3111-47B8-B49B-057ACC30890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wheel spokes="1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7813"/>
            <a:ext cx="77724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914400" y="1600200"/>
            <a:ext cx="3810000" cy="45307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876800" y="1600200"/>
            <a:ext cx="3810000" cy="45307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67A75D-C4F1-49BA-8D00-4558F0A8A9C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wheel spokes="1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Заголовок, текст и 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7813"/>
            <a:ext cx="77724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914400" y="1600200"/>
            <a:ext cx="3810000" cy="45307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4876800" y="1600200"/>
            <a:ext cx="3810000" cy="21891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3"/>
          </p:nvPr>
        </p:nvSpPr>
        <p:spPr>
          <a:xfrm>
            <a:off x="4876800" y="3941763"/>
            <a:ext cx="3810000" cy="218916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991C8C-9669-4B7F-929B-060FC930AAA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wheel spokes="1"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Заголовок, 2 маленьких объекта и 1 большой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7813"/>
            <a:ext cx="77724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914400" y="1600200"/>
            <a:ext cx="3810000" cy="21891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914400" y="3941763"/>
            <a:ext cx="3810000" cy="218916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Содержимое 4"/>
          <p:cNvSpPr>
            <a:spLocks noGrp="1"/>
          </p:cNvSpPr>
          <p:nvPr>
            <p:ph sz="half" idx="3"/>
          </p:nvPr>
        </p:nvSpPr>
        <p:spPr>
          <a:xfrm>
            <a:off x="4876800" y="1600200"/>
            <a:ext cx="3810000" cy="45307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79240F-30C1-4F15-B58A-C177BF96309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wheel spokes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BC6770-EDFD-48CC-9430-40D1326F428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wheel spokes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CB8FD4-8B05-44FE-A858-114240E90E4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wheel spokes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914400" y="1600200"/>
            <a:ext cx="38100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876800" y="1600200"/>
            <a:ext cx="38100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446852-A8D9-4E91-8C4C-32F5EE2BAAC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wheel spokes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007D42-09F4-42AA-AA3F-F20EC55FC6D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wheel spokes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18FB18-E9C9-47B6-AAB3-DEC106F1C13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wheel spokes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B75372-C90D-4CA6-9844-708C09DC914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wheel spokes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7BB0C7-05FC-4E93-AFA6-938162E3CDC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wheel spokes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7B72C3-A1D1-4AB5-B79C-EFF543593B8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wheel spokes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0"/>
            <a:ext cx="8686800" cy="4876800"/>
            <a:chOff x="0" y="0"/>
            <a:chExt cx="5472" cy="3072"/>
          </a:xfrm>
        </p:grpSpPr>
        <p:sp>
          <p:nvSpPr>
            <p:cNvPr id="141315" name="Rectangle 3"/>
            <p:cNvSpPr>
              <a:spLocks noChangeArrowheads="1"/>
            </p:cNvSpPr>
            <p:nvPr/>
          </p:nvSpPr>
          <p:spPr bwMode="auto">
            <a:xfrm>
              <a:off x="0" y="0"/>
              <a:ext cx="384" cy="3072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lang="ru-RU" sz="2400">
                <a:latin typeface="Times New Roman" pitchFamily="18" charset="0"/>
                <a:cs typeface="+mn-cs"/>
              </a:endParaRPr>
            </a:p>
          </p:txBody>
        </p:sp>
        <p:grpSp>
          <p:nvGrpSpPr>
            <p:cNvPr id="1034" name="Group 4"/>
            <p:cNvGrpSpPr>
              <a:grpSpLocks/>
            </p:cNvGrpSpPr>
            <p:nvPr/>
          </p:nvGrpSpPr>
          <p:grpSpPr bwMode="auto">
            <a:xfrm>
              <a:off x="240" y="893"/>
              <a:ext cx="5232" cy="115"/>
              <a:chOff x="240" y="893"/>
              <a:chExt cx="5232" cy="115"/>
            </a:xfrm>
          </p:grpSpPr>
          <p:sp>
            <p:nvSpPr>
              <p:cNvPr id="141317" name="Rectangle 5"/>
              <p:cNvSpPr>
                <a:spLocks noChangeArrowheads="1"/>
              </p:cNvSpPr>
              <p:nvPr/>
            </p:nvSpPr>
            <p:spPr bwMode="auto">
              <a:xfrm>
                <a:off x="4320" y="893"/>
                <a:ext cx="1152" cy="115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>
                  <a:defRPr/>
                </a:pPr>
                <a:endParaRPr lang="ru-RU" sz="2400">
                  <a:latin typeface="Times New Roman" pitchFamily="18" charset="0"/>
                  <a:cs typeface="+mn-cs"/>
                </a:endParaRPr>
              </a:p>
            </p:txBody>
          </p:sp>
          <p:sp>
            <p:nvSpPr>
              <p:cNvPr id="141318" name="Line 6"/>
              <p:cNvSpPr>
                <a:spLocks noChangeShapeType="1"/>
              </p:cNvSpPr>
              <p:nvPr/>
            </p:nvSpPr>
            <p:spPr bwMode="auto">
              <a:xfrm>
                <a:off x="240" y="941"/>
                <a:ext cx="5232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algn="ctr">
                  <a:defRPr/>
                </a:pPr>
                <a:endParaRPr lang="ru-RU">
                  <a:cs typeface="+mn-cs"/>
                </a:endParaRPr>
              </a:p>
            </p:txBody>
          </p:sp>
        </p:grpSp>
      </p:grpSp>
      <p:sp>
        <p:nvSpPr>
          <p:cNvPr id="1027" name="Rectangle 7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277813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8" name="Rectangle 8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600200"/>
            <a:ext cx="77724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41321" name="Rectangle 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14400" y="6251575"/>
            <a:ext cx="1981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000"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41322" name="Rectangle 1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52800" y="62484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41323" name="Rectangle 1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81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>
                <a:cs typeface="+mn-cs"/>
              </a:defRPr>
            </a:lvl1pPr>
          </a:lstStyle>
          <a:p>
            <a:pPr>
              <a:defRPr/>
            </a:pPr>
            <a:fld id="{E7645051-76EA-422E-8558-8E38E9EF315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141324" name="Line 12"/>
          <p:cNvSpPr>
            <a:spLocks noChangeShapeType="1"/>
          </p:cNvSpPr>
          <p:nvPr/>
        </p:nvSpPr>
        <p:spPr bwMode="auto">
          <a:xfrm>
            <a:off x="0" y="4876800"/>
            <a:ext cx="609600" cy="0"/>
          </a:xfrm>
          <a:prstGeom prst="line">
            <a:avLst/>
          </a:prstGeom>
          <a:noFill/>
          <a:ln w="44450">
            <a:solidFill>
              <a:schemeClr val="bg2"/>
            </a:solidFill>
            <a:round/>
            <a:headEnd/>
            <a:tailEnd/>
          </a:ln>
          <a:effectLst/>
        </p:spPr>
        <p:txBody>
          <a:bodyPr/>
          <a:lstStyle/>
          <a:p>
            <a:pPr algn="ctr">
              <a:defRPr/>
            </a:pPr>
            <a:endParaRPr lang="ru-RU"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  <p:sldLayoutId id="2147483668" r:id="rId2"/>
    <p:sldLayoutId id="2147483667" r:id="rId3"/>
    <p:sldLayoutId id="2147483666" r:id="rId4"/>
    <p:sldLayoutId id="2147483665" r:id="rId5"/>
    <p:sldLayoutId id="2147483664" r:id="rId6"/>
    <p:sldLayoutId id="2147483663" r:id="rId7"/>
    <p:sldLayoutId id="2147483662" r:id="rId8"/>
    <p:sldLayoutId id="2147483661" r:id="rId9"/>
    <p:sldLayoutId id="2147483660" r:id="rId10"/>
    <p:sldLayoutId id="2147483659" r:id="rId11"/>
    <p:sldLayoutId id="2147483658" r:id="rId12"/>
    <p:sldLayoutId id="2147483657" r:id="rId13"/>
    <p:sldLayoutId id="2147483656" r:id="rId14"/>
  </p:sldLayoutIdLst>
  <p:transition spd="slow">
    <p:wheel spokes="1"/>
  </p:transition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n"/>
        <a:defRPr sz="26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3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4.xml"/><Relationship Id="rId4" Type="http://schemas.openxmlformats.org/officeDocument/2006/relationships/image" Target="../media/image6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13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ru-RU" sz="6600" b="1" smtClean="0"/>
              <a:t>Применение спиртов</a:t>
            </a:r>
            <a:r>
              <a:rPr lang="ru-RU" smtClean="0"/>
              <a:t/>
            </a:r>
            <a:br>
              <a:rPr lang="ru-RU" smtClean="0"/>
            </a:br>
            <a:endParaRPr lang="ru-RU" smtClean="0"/>
          </a:p>
        </p:txBody>
      </p:sp>
      <p:sp>
        <p:nvSpPr>
          <p:cNvPr id="130051" name="Text Box 3"/>
          <p:cNvSpPr txBox="1">
            <a:spLocks noChangeArrowheads="1"/>
          </p:cNvSpPr>
          <p:nvPr/>
        </p:nvSpPr>
        <p:spPr bwMode="auto">
          <a:xfrm>
            <a:off x="1331913" y="4076700"/>
            <a:ext cx="6840537" cy="1004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400" b="1"/>
              <a:t>Презентацию подготовил учащийся 10А: </a:t>
            </a:r>
          </a:p>
          <a:p>
            <a:pPr algn="ctr">
              <a:spcBef>
                <a:spcPct val="50000"/>
              </a:spcBef>
            </a:pPr>
            <a:r>
              <a:rPr lang="ru-RU" sz="2400" b="1"/>
              <a:t>Мясин Ярослав</a:t>
            </a:r>
          </a:p>
        </p:txBody>
      </p:sp>
    </p:spTree>
  </p:cSld>
  <p:clrMapOvr>
    <a:masterClrMapping/>
  </p:clrMapOvr>
  <p:transition spd="slow" advTm="10000"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30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0051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b="1" smtClean="0"/>
              <a:t>Применение спиртов</a:t>
            </a:r>
          </a:p>
        </p:txBody>
      </p:sp>
      <p:sp>
        <p:nvSpPr>
          <p:cNvPr id="17410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914400" y="1600200"/>
            <a:ext cx="4371975" cy="4530725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ru-RU" sz="2400" smtClean="0"/>
              <a:t>Используются в качестве органических растворителей, при производстве полимеров, красителей и лекарственных препаратов. </a:t>
            </a:r>
          </a:p>
        </p:txBody>
      </p:sp>
      <p:pic>
        <p:nvPicPr>
          <p:cNvPr id="17411" name="Picture 4" descr="big-lekarstva017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4572000" y="3143250"/>
            <a:ext cx="4097338" cy="3381375"/>
          </a:xfrm>
        </p:spPr>
      </p:pic>
    </p:spTree>
  </p:cSld>
  <p:clrMapOvr>
    <a:masterClrMapping/>
  </p:clrMapOvr>
  <p:transition spd="slow" advTm="10000">
    <p:wheel spokes="1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b="1" smtClean="0"/>
              <a:t>Метанол СН</a:t>
            </a:r>
            <a:r>
              <a:rPr lang="ru-RU" sz="2100" b="1" smtClean="0"/>
              <a:t>3</a:t>
            </a:r>
            <a:r>
              <a:rPr lang="ru-RU" b="1" smtClean="0"/>
              <a:t>ОН</a:t>
            </a:r>
          </a:p>
        </p:txBody>
      </p:sp>
      <p:sp>
        <p:nvSpPr>
          <p:cNvPr id="18434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11188" y="1557338"/>
            <a:ext cx="4532312" cy="4530725"/>
          </a:xfrm>
        </p:spPr>
        <p:txBody>
          <a:bodyPr/>
          <a:lstStyle/>
          <a:p>
            <a:pPr eaLnBrk="1" hangingPunct="1"/>
            <a:r>
              <a:rPr lang="ru-RU" sz="2400" smtClean="0"/>
              <a:t>Используют как растворитель. В последнее время метанол рассматривают как перспективное моторное топливо. </a:t>
            </a:r>
          </a:p>
          <a:p>
            <a:pPr eaLnBrk="1" hangingPunct="1"/>
            <a:r>
              <a:rPr lang="ru-RU" sz="2400" smtClean="0"/>
              <a:t>Большие объемы метанола используют при добыче и транспорте природного газа. </a:t>
            </a:r>
          </a:p>
        </p:txBody>
      </p:sp>
      <p:pic>
        <p:nvPicPr>
          <p:cNvPr id="18435" name="Picture 4" descr="REG833914486"/>
          <p:cNvPicPr>
            <a:picLocks noGrp="1" noChangeAspect="1" noChangeArrowheads="1"/>
          </p:cNvPicPr>
          <p:nvPr>
            <p:ph sz="quarter" idx="3"/>
          </p:nvPr>
        </p:nvPicPr>
        <p:blipFill>
          <a:blip r:embed="rId2"/>
          <a:srcRect/>
          <a:stretch>
            <a:fillRect/>
          </a:stretch>
        </p:blipFill>
        <p:spPr>
          <a:xfrm>
            <a:off x="5072063" y="1773238"/>
            <a:ext cx="3286125" cy="2647950"/>
          </a:xfrm>
        </p:spPr>
      </p:pic>
      <p:pic>
        <p:nvPicPr>
          <p:cNvPr id="18436" name="Picture 5" descr="1748_toplivo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3"/>
          <a:srcRect/>
          <a:stretch>
            <a:fillRect/>
          </a:stretch>
        </p:blipFill>
        <p:spPr>
          <a:xfrm>
            <a:off x="5580063" y="3573463"/>
            <a:ext cx="3313112" cy="2432050"/>
          </a:xfrm>
        </p:spPr>
      </p:pic>
    </p:spTree>
  </p:cSld>
  <p:clrMapOvr>
    <a:masterClrMapping/>
  </p:clrMapOvr>
  <p:transition spd="slow" advTm="10000">
    <p:wheel spokes="1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b="1" smtClean="0"/>
              <a:t>Этанол С</a:t>
            </a:r>
            <a:r>
              <a:rPr lang="ru-RU" sz="2100" b="1" smtClean="0"/>
              <a:t>2</a:t>
            </a:r>
            <a:r>
              <a:rPr lang="ru-RU" b="1" smtClean="0"/>
              <a:t>Н</a:t>
            </a:r>
            <a:r>
              <a:rPr lang="ru-RU" sz="2100" b="1" smtClean="0"/>
              <a:t>5</a:t>
            </a:r>
            <a:r>
              <a:rPr lang="ru-RU" b="1" smtClean="0"/>
              <a:t>ОН</a:t>
            </a:r>
          </a:p>
        </p:txBody>
      </p:sp>
      <p:pic>
        <p:nvPicPr>
          <p:cNvPr id="19458" name="Picture 3" descr="1shaumian_bottle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2"/>
          <a:srcRect/>
          <a:stretch>
            <a:fillRect/>
          </a:stretch>
        </p:blipFill>
        <p:spPr>
          <a:xfrm>
            <a:off x="571500" y="1500188"/>
            <a:ext cx="1905000" cy="3327400"/>
          </a:xfrm>
        </p:spPr>
      </p:pic>
      <p:pic>
        <p:nvPicPr>
          <p:cNvPr id="19459" name="Picture 4" descr="360t"/>
          <p:cNvPicPr>
            <a:picLocks noGrp="1" noChangeAspect="1" noChangeArrowheads="1"/>
          </p:cNvPicPr>
          <p:nvPr>
            <p:ph sz="half" idx="3"/>
          </p:nvPr>
        </p:nvPicPr>
        <p:blipFill>
          <a:blip r:embed="rId3"/>
          <a:srcRect/>
          <a:stretch>
            <a:fillRect/>
          </a:stretch>
        </p:blipFill>
        <p:spPr>
          <a:xfrm>
            <a:off x="7072313" y="4143375"/>
            <a:ext cx="1584325" cy="2401888"/>
          </a:xfrm>
        </p:spPr>
      </p:pic>
      <p:sp>
        <p:nvSpPr>
          <p:cNvPr id="19460" name="Rectangle 5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2700338" y="1844675"/>
            <a:ext cx="4443412" cy="4530725"/>
          </a:xfrm>
        </p:spPr>
        <p:txBody>
          <a:bodyPr/>
          <a:lstStyle/>
          <a:p>
            <a:pPr eaLnBrk="1" hangingPunct="1"/>
            <a:r>
              <a:rPr lang="ru-RU" sz="2400" smtClean="0"/>
              <a:t>Используется в качестве растворителя. </a:t>
            </a:r>
          </a:p>
          <a:p>
            <a:pPr eaLnBrk="1" hangingPunct="1"/>
            <a:r>
              <a:rPr lang="ru-RU" sz="2400" smtClean="0"/>
              <a:t>Этанол – основной компонент всех спиртных напитков, его широко применяют и в медицине как дезинфицирующее средство. </a:t>
            </a:r>
          </a:p>
          <a:p>
            <a:pPr eaLnBrk="1" hangingPunct="1">
              <a:buFont typeface="Wingdings" pitchFamily="2" charset="2"/>
              <a:buNone/>
            </a:pPr>
            <a:endParaRPr lang="ru-RU" sz="2400" smtClean="0"/>
          </a:p>
        </p:txBody>
      </p:sp>
      <p:pic>
        <p:nvPicPr>
          <p:cNvPr id="19461" name="Picture 6" descr="1124849079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4"/>
          <a:srcRect/>
          <a:stretch>
            <a:fillRect/>
          </a:stretch>
        </p:blipFill>
        <p:spPr>
          <a:xfrm>
            <a:off x="7380288" y="1628775"/>
            <a:ext cx="1512887" cy="2663825"/>
          </a:xfrm>
        </p:spPr>
      </p:pic>
    </p:spTree>
  </p:cSld>
  <p:clrMapOvr>
    <a:masterClrMapping/>
  </p:clrMapOvr>
  <p:transition spd="slow" advTm="10000">
    <p:wheel spokes="1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b="1" smtClean="0"/>
              <a:t>Бутанол </a:t>
            </a:r>
            <a:r>
              <a:rPr lang="en-US" b="1" smtClean="0"/>
              <a:t>C</a:t>
            </a:r>
            <a:r>
              <a:rPr lang="en-US" sz="2100" b="1" smtClean="0"/>
              <a:t>4</a:t>
            </a:r>
            <a:r>
              <a:rPr lang="en-US" b="1" smtClean="0"/>
              <a:t>H</a:t>
            </a:r>
            <a:r>
              <a:rPr lang="en-US" sz="2100" b="1" smtClean="0"/>
              <a:t>9</a:t>
            </a:r>
            <a:r>
              <a:rPr lang="en-US" b="1" smtClean="0"/>
              <a:t>OH</a:t>
            </a:r>
            <a:endParaRPr lang="ru-RU" b="1" smtClean="0"/>
          </a:p>
        </p:txBody>
      </p:sp>
      <p:sp>
        <p:nvSpPr>
          <p:cNvPr id="20482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914400" y="1600200"/>
            <a:ext cx="4729163" cy="4530725"/>
          </a:xfrm>
        </p:spPr>
        <p:txBody>
          <a:bodyPr/>
          <a:lstStyle/>
          <a:p>
            <a:pPr eaLnBrk="1" hangingPunct="1"/>
            <a:r>
              <a:rPr lang="ru-RU" sz="2400" smtClean="0"/>
              <a:t>используют как растворитель жиров и смол;</a:t>
            </a:r>
          </a:p>
          <a:p>
            <a:pPr eaLnBrk="1" hangingPunct="1"/>
            <a:r>
              <a:rPr lang="ru-RU" sz="2400" smtClean="0"/>
              <a:t> служит сырьем для получения душистых веществ; </a:t>
            </a:r>
          </a:p>
          <a:p>
            <a:pPr eaLnBrk="1" hangingPunct="1"/>
            <a:r>
              <a:rPr lang="ru-RU" sz="2400" smtClean="0"/>
              <a:t>в шампунях он используется как компонент, повышающий прозрачность растворов. </a:t>
            </a:r>
          </a:p>
        </p:txBody>
      </p:sp>
      <p:pic>
        <p:nvPicPr>
          <p:cNvPr id="20483" name="Picture 4" descr="f52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2"/>
          <a:srcRect/>
          <a:stretch>
            <a:fillRect/>
          </a:stretch>
        </p:blipFill>
        <p:spPr>
          <a:xfrm>
            <a:off x="5429250" y="1628775"/>
            <a:ext cx="2743200" cy="2808288"/>
          </a:xfrm>
        </p:spPr>
      </p:pic>
      <p:pic>
        <p:nvPicPr>
          <p:cNvPr id="20484" name="Picture 5" descr="11438320160"/>
          <p:cNvPicPr>
            <a:picLocks noGrp="1" noChangeAspect="1" noChangeArrowheads="1"/>
          </p:cNvPicPr>
          <p:nvPr>
            <p:ph sz="quarter" idx="3"/>
          </p:nvPr>
        </p:nvPicPr>
        <p:blipFill>
          <a:blip r:embed="rId3"/>
          <a:srcRect/>
          <a:stretch>
            <a:fillRect/>
          </a:stretch>
        </p:blipFill>
        <p:spPr>
          <a:xfrm>
            <a:off x="5580063" y="4000500"/>
            <a:ext cx="3240087" cy="2236788"/>
          </a:xfrm>
        </p:spPr>
      </p:pic>
    </p:spTree>
  </p:cSld>
  <p:clrMapOvr>
    <a:masterClrMapping/>
  </p:clrMapOvr>
  <p:transition spd="slow" advTm="10000">
    <p:wheel spokes="1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z="3800" b="1" smtClean="0"/>
              <a:t>Бензиловый спирт С</a:t>
            </a:r>
            <a:r>
              <a:rPr lang="ru-RU" sz="2100" b="1" smtClean="0"/>
              <a:t>6</a:t>
            </a:r>
            <a:r>
              <a:rPr lang="ru-RU" sz="3800" b="1" smtClean="0"/>
              <a:t>Н</a:t>
            </a:r>
            <a:r>
              <a:rPr lang="ru-RU" sz="2100" b="1" smtClean="0"/>
              <a:t>5</a:t>
            </a:r>
            <a:r>
              <a:rPr lang="ru-RU" sz="3800" b="1" smtClean="0"/>
              <a:t>–CH</a:t>
            </a:r>
            <a:r>
              <a:rPr lang="ru-RU" sz="1900" b="1" smtClean="0"/>
              <a:t>2</a:t>
            </a:r>
            <a:r>
              <a:rPr lang="ru-RU" sz="3800" b="1" smtClean="0"/>
              <a:t>–OH</a:t>
            </a:r>
          </a:p>
        </p:txBody>
      </p:sp>
      <p:pic>
        <p:nvPicPr>
          <p:cNvPr id="21506" name="Picture 3" descr="pageimg_23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6500813" y="1214438"/>
            <a:ext cx="2376487" cy="2649537"/>
          </a:xfrm>
        </p:spPr>
      </p:pic>
      <p:pic>
        <p:nvPicPr>
          <p:cNvPr id="21507" name="Picture 4" descr="pic_445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/>
          <a:srcRect/>
          <a:stretch>
            <a:fillRect/>
          </a:stretch>
        </p:blipFill>
        <p:spPr>
          <a:xfrm>
            <a:off x="500063" y="4000500"/>
            <a:ext cx="2214562" cy="2663825"/>
          </a:xfrm>
        </p:spPr>
      </p:pic>
      <p:sp>
        <p:nvSpPr>
          <p:cNvPr id="21508" name="Rectangle 5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1214438" y="1773238"/>
            <a:ext cx="5511800" cy="4530725"/>
          </a:xfrm>
        </p:spPr>
        <p:txBody>
          <a:bodyPr/>
          <a:lstStyle/>
          <a:p>
            <a:pPr algn="ctr" eaLnBrk="1" hangingPunct="1"/>
            <a:r>
              <a:rPr lang="ru-RU" sz="2400" smtClean="0"/>
              <a:t>обладает антисептическими свойствами;</a:t>
            </a:r>
          </a:p>
          <a:p>
            <a:pPr algn="ctr" eaLnBrk="1" hangingPunct="1"/>
            <a:r>
              <a:rPr lang="ru-RU" sz="2400" smtClean="0"/>
              <a:t> в косметике он используется как консервант кремов, лосьонов, зубных эликсиров; </a:t>
            </a:r>
          </a:p>
          <a:p>
            <a:pPr algn="ctr" eaLnBrk="1" hangingPunct="1"/>
            <a:r>
              <a:rPr lang="ru-RU" sz="2400" smtClean="0"/>
              <a:t>в парфюмерии - как душистое вещество. </a:t>
            </a:r>
          </a:p>
        </p:txBody>
      </p:sp>
    </p:spTree>
  </p:cSld>
  <p:clrMapOvr>
    <a:masterClrMapping/>
  </p:clrMapOvr>
  <p:transition spd="slow" advTm="10000">
    <p:wheel spokes="1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z="3800" b="1" smtClean="0"/>
              <a:t>Глицерин </a:t>
            </a:r>
            <a:br>
              <a:rPr lang="ru-RU" sz="3800" b="1" smtClean="0"/>
            </a:br>
            <a:r>
              <a:rPr lang="ru-RU" sz="3800" b="1" smtClean="0"/>
              <a:t>HOCH</a:t>
            </a:r>
            <a:r>
              <a:rPr lang="ru-RU" sz="2100" b="1" smtClean="0"/>
              <a:t>2</a:t>
            </a:r>
            <a:r>
              <a:rPr lang="ru-RU" sz="3800" b="1" smtClean="0"/>
              <a:t>–CH(OH)–CH</a:t>
            </a:r>
            <a:r>
              <a:rPr lang="ru-RU" sz="1900" b="1" smtClean="0"/>
              <a:t>2</a:t>
            </a:r>
            <a:r>
              <a:rPr lang="ru-RU" sz="3800" b="1" smtClean="0"/>
              <a:t>OH</a:t>
            </a:r>
          </a:p>
        </p:txBody>
      </p:sp>
      <p:sp>
        <p:nvSpPr>
          <p:cNvPr id="22530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571500" y="2214563"/>
            <a:ext cx="5429250" cy="3455987"/>
          </a:xfrm>
        </p:spPr>
        <p:txBody>
          <a:bodyPr/>
          <a:lstStyle/>
          <a:p>
            <a:pPr eaLnBrk="1" hangingPunct="1"/>
            <a:r>
              <a:rPr lang="ru-RU" sz="2400" smtClean="0"/>
              <a:t>Нитроглицерин– основной компонент динамита, применяемого в горном деле и железнодорожном строительстве в качестве взрывчатого вещества. </a:t>
            </a:r>
          </a:p>
        </p:txBody>
      </p:sp>
      <p:pic>
        <p:nvPicPr>
          <p:cNvPr id="22531" name="Picture 4" descr="mt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2"/>
          <a:srcRect/>
          <a:stretch>
            <a:fillRect/>
          </a:stretch>
        </p:blipFill>
        <p:spPr>
          <a:xfrm>
            <a:off x="6011863" y="1557338"/>
            <a:ext cx="2781300" cy="2189162"/>
          </a:xfrm>
        </p:spPr>
      </p:pic>
      <p:pic>
        <p:nvPicPr>
          <p:cNvPr id="22532" name="Picture 5" descr="56884"/>
          <p:cNvPicPr>
            <a:picLocks noGrp="1" noChangeAspect="1" noChangeArrowheads="1"/>
          </p:cNvPicPr>
          <p:nvPr>
            <p:ph sz="quarter" idx="3"/>
          </p:nvPr>
        </p:nvPicPr>
        <p:blipFill>
          <a:blip r:embed="rId3"/>
          <a:srcRect/>
          <a:stretch>
            <a:fillRect/>
          </a:stretch>
        </p:blipFill>
        <p:spPr>
          <a:xfrm>
            <a:off x="1143000" y="4286250"/>
            <a:ext cx="2598738" cy="2278063"/>
          </a:xfrm>
        </p:spPr>
      </p:pic>
      <p:pic>
        <p:nvPicPr>
          <p:cNvPr id="22533" name="Picture 6" descr="5688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071938" y="4286250"/>
            <a:ext cx="2735262" cy="2247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534" name="Text Box 8"/>
          <p:cNvSpPr txBox="1">
            <a:spLocks noChangeArrowheads="1"/>
          </p:cNvSpPr>
          <p:nvPr/>
        </p:nvSpPr>
        <p:spPr bwMode="auto">
          <a:xfrm>
            <a:off x="928688" y="1500188"/>
            <a:ext cx="4895850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90000"/>
              </a:lnSpc>
              <a:spcBef>
                <a:spcPct val="20000"/>
              </a:spcBef>
              <a:buClr>
                <a:schemeClr val="folHlink"/>
              </a:buClr>
              <a:buSzPct val="90000"/>
            </a:pPr>
            <a:r>
              <a:rPr lang="ru-RU" sz="2400"/>
              <a:t>Является компонентом многих                             косметических препаратов.</a:t>
            </a:r>
          </a:p>
          <a:p>
            <a:pPr algn="ctr">
              <a:spcBef>
                <a:spcPct val="50000"/>
              </a:spcBef>
            </a:pPr>
            <a:endParaRPr lang="ru-RU" sz="2400"/>
          </a:p>
        </p:txBody>
      </p:sp>
    </p:spTree>
  </p:cSld>
  <p:clrMapOvr>
    <a:masterClrMapping/>
  </p:clrMapOvr>
  <p:transition spd="slow" advTm="10000">
    <p:wheel spokes="1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z="3800" b="1" smtClean="0"/>
              <a:t>Этиленгликоль HOCH</a:t>
            </a:r>
            <a:r>
              <a:rPr lang="ru-RU" sz="2100" b="1" smtClean="0"/>
              <a:t>2</a:t>
            </a:r>
            <a:r>
              <a:rPr lang="ru-RU" sz="3800" b="1" smtClean="0"/>
              <a:t>–CH</a:t>
            </a:r>
            <a:r>
              <a:rPr lang="ru-RU" sz="2100" b="1" smtClean="0"/>
              <a:t>2</a:t>
            </a:r>
            <a:r>
              <a:rPr lang="ru-RU" sz="3800" b="1" smtClean="0"/>
              <a:t>OH</a:t>
            </a:r>
          </a:p>
        </p:txBody>
      </p:sp>
      <p:sp>
        <p:nvSpPr>
          <p:cNvPr id="23554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914400" y="1600200"/>
            <a:ext cx="4729163" cy="4530725"/>
          </a:xfrm>
        </p:spPr>
        <p:txBody>
          <a:bodyPr/>
          <a:lstStyle/>
          <a:p>
            <a:pPr eaLnBrk="1" hangingPunct="1"/>
            <a:r>
              <a:rPr lang="ru-RU" sz="2400" smtClean="0"/>
              <a:t>используют в производстве пластмасс;</a:t>
            </a:r>
          </a:p>
          <a:p>
            <a:pPr eaLnBrk="1" hangingPunct="1"/>
            <a:r>
              <a:rPr lang="ru-RU" sz="2400" smtClean="0"/>
              <a:t>в антифризах; </a:t>
            </a:r>
          </a:p>
          <a:p>
            <a:pPr eaLnBrk="1" hangingPunct="1"/>
            <a:r>
              <a:rPr lang="ru-RU" sz="2400" smtClean="0"/>
              <a:t>при изготовлении текстильных и типографских красок. </a:t>
            </a:r>
          </a:p>
          <a:p>
            <a:pPr eaLnBrk="1" hangingPunct="1"/>
            <a:r>
              <a:rPr lang="ru-RU" sz="2400" smtClean="0"/>
              <a:t>используют в текстильной промышленности при отделке и крашении тканей.</a:t>
            </a:r>
            <a:r>
              <a:rPr lang="ru-RU" sz="2000" b="1" smtClean="0"/>
              <a:t> </a:t>
            </a:r>
          </a:p>
        </p:txBody>
      </p:sp>
      <p:pic>
        <p:nvPicPr>
          <p:cNvPr id="23555" name="Picture 4" descr="4_4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2"/>
          <a:srcRect/>
          <a:stretch>
            <a:fillRect/>
          </a:stretch>
        </p:blipFill>
        <p:spPr>
          <a:xfrm>
            <a:off x="5929313" y="1571625"/>
            <a:ext cx="2189162" cy="2189163"/>
          </a:xfrm>
        </p:spPr>
      </p:pic>
      <p:pic>
        <p:nvPicPr>
          <p:cNvPr id="23556" name="Picture 5" descr="product"/>
          <p:cNvPicPr>
            <a:picLocks noGrp="1" noChangeAspect="1" noChangeArrowheads="1"/>
          </p:cNvPicPr>
          <p:nvPr>
            <p:ph sz="quarter" idx="3"/>
          </p:nvPr>
        </p:nvPicPr>
        <p:blipFill>
          <a:blip r:embed="rId3"/>
          <a:srcRect/>
          <a:stretch>
            <a:fillRect/>
          </a:stretch>
        </p:blipFill>
        <p:spPr>
          <a:xfrm>
            <a:off x="5857875" y="3941763"/>
            <a:ext cx="2674938" cy="2189162"/>
          </a:xfrm>
        </p:spPr>
      </p:pic>
    </p:spTree>
  </p:cSld>
  <p:clrMapOvr>
    <a:masterClrMapping/>
  </p:clrMapOvr>
  <p:transition spd="slow" advTm="10000">
    <p:wheel spokes="1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b="1" smtClean="0"/>
              <a:t>Многоатомные спирты</a:t>
            </a:r>
          </a:p>
        </p:txBody>
      </p:sp>
      <p:sp>
        <p:nvSpPr>
          <p:cNvPr id="24578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714375" y="1700213"/>
            <a:ext cx="5643563" cy="4530725"/>
          </a:xfrm>
        </p:spPr>
        <p:txBody>
          <a:bodyPr/>
          <a:lstStyle/>
          <a:p>
            <a:pPr eaLnBrk="1" hangingPunct="1"/>
            <a:r>
              <a:rPr lang="ru-RU" sz="2400" smtClean="0"/>
              <a:t>Ксилит НОСН</a:t>
            </a:r>
            <a:r>
              <a:rPr lang="ru-RU" sz="1400" smtClean="0"/>
              <a:t>2</a:t>
            </a:r>
            <a:r>
              <a:rPr lang="ru-RU" sz="2400" smtClean="0"/>
              <a:t>–(СНОH)</a:t>
            </a:r>
            <a:r>
              <a:rPr lang="ru-RU" sz="1400" smtClean="0"/>
              <a:t>3</a:t>
            </a:r>
            <a:r>
              <a:rPr lang="ru-RU" sz="2400" smtClean="0"/>
              <a:t>–CН</a:t>
            </a:r>
            <a:r>
              <a:rPr lang="ru-RU" sz="1400" smtClean="0"/>
              <a:t>2</a:t>
            </a:r>
            <a:r>
              <a:rPr lang="ru-RU" sz="2400" smtClean="0"/>
              <a:t>ОН и сорбит НОСН</a:t>
            </a:r>
            <a:r>
              <a:rPr lang="ru-RU" sz="1400" smtClean="0"/>
              <a:t>2</a:t>
            </a:r>
            <a:r>
              <a:rPr lang="ru-RU" sz="2400" smtClean="0"/>
              <a:t>–(СНОН)</a:t>
            </a:r>
            <a:r>
              <a:rPr lang="ru-RU" sz="1400" smtClean="0"/>
              <a:t>4</a:t>
            </a:r>
            <a:r>
              <a:rPr lang="ru-RU" sz="2400" smtClean="0"/>
              <a:t>–СН</a:t>
            </a:r>
            <a:r>
              <a:rPr lang="ru-RU" sz="1400" smtClean="0"/>
              <a:t>2</a:t>
            </a:r>
            <a:r>
              <a:rPr lang="ru-RU" sz="2400" smtClean="0"/>
              <a:t>OН</a:t>
            </a:r>
          </a:p>
        </p:txBody>
      </p:sp>
      <p:pic>
        <p:nvPicPr>
          <p:cNvPr id="24579" name="Picture 4" descr="13737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2"/>
          <a:srcRect/>
          <a:stretch>
            <a:fillRect/>
          </a:stretch>
        </p:blipFill>
        <p:spPr>
          <a:xfrm>
            <a:off x="6858000" y="4143375"/>
            <a:ext cx="1935163" cy="2105025"/>
          </a:xfrm>
        </p:spPr>
      </p:pic>
      <p:pic>
        <p:nvPicPr>
          <p:cNvPr id="24580" name="Picture 5" descr="grinlite1_250"/>
          <p:cNvPicPr>
            <a:picLocks noGrp="1" noChangeAspect="1" noChangeArrowheads="1"/>
          </p:cNvPicPr>
          <p:nvPr>
            <p:ph sz="quarter" idx="3"/>
          </p:nvPr>
        </p:nvPicPr>
        <p:blipFill>
          <a:blip r:embed="rId3"/>
          <a:srcRect/>
          <a:stretch>
            <a:fillRect/>
          </a:stretch>
        </p:blipFill>
        <p:spPr>
          <a:xfrm>
            <a:off x="6500813" y="1714500"/>
            <a:ext cx="2447925" cy="2389188"/>
          </a:xfrm>
        </p:spPr>
      </p:pic>
      <p:sp>
        <p:nvSpPr>
          <p:cNvPr id="24581" name="Text Box 6"/>
          <p:cNvSpPr txBox="1">
            <a:spLocks noChangeArrowheads="1"/>
          </p:cNvSpPr>
          <p:nvPr/>
        </p:nvSpPr>
        <p:spPr bwMode="auto">
          <a:xfrm>
            <a:off x="1000125" y="2566988"/>
            <a:ext cx="5500688" cy="2678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/>
              <a:t>Имеют сладкий вкус. </a:t>
            </a:r>
          </a:p>
          <a:p>
            <a:pPr>
              <a:spcBef>
                <a:spcPct val="50000"/>
              </a:spcBef>
            </a:pPr>
            <a:r>
              <a:rPr lang="ru-RU" sz="2400"/>
              <a:t>Используют вместо сахара в производстве кондитерских изделий для больных диабетом. </a:t>
            </a:r>
          </a:p>
          <a:p>
            <a:pPr>
              <a:spcBef>
                <a:spcPct val="50000"/>
              </a:spcBef>
            </a:pPr>
            <a:r>
              <a:rPr lang="ru-RU" sz="2400"/>
              <a:t>Сорбит содержится в ягодах рябины и вишни. </a:t>
            </a:r>
          </a:p>
        </p:txBody>
      </p:sp>
    </p:spTree>
  </p:cSld>
  <p:clrMapOvr>
    <a:masterClrMapping/>
  </p:clrMapOvr>
  <p:transition spd="slow" advTm="10000">
    <p:wheel spokes="1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Слои">
  <a:themeElements>
    <a:clrScheme name="Слои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Слои">
      <a:majorFont>
        <a:latin typeface="Times New Roman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Слои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лои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лои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лои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лои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лои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лои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лои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лои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лои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Echo</Template>
  <TotalTime>753</TotalTime>
  <Words>220</Words>
  <Application>Microsoft Office PowerPoint</Application>
  <PresentationFormat>Экран (4:3)</PresentationFormat>
  <Paragraphs>32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Слои</vt:lpstr>
      <vt:lpstr>Применение спиртов </vt:lpstr>
      <vt:lpstr>Применение спиртов</vt:lpstr>
      <vt:lpstr>Метанол СН3ОН</vt:lpstr>
      <vt:lpstr>Этанол С2Н5ОН</vt:lpstr>
      <vt:lpstr>Бутанол C4H9OH</vt:lpstr>
      <vt:lpstr>Бензиловый спирт С6Н5–CH2–OH</vt:lpstr>
      <vt:lpstr>Глицерин  HOCH2–CH(OH)–CH2OH</vt:lpstr>
      <vt:lpstr>Этиленгликоль HOCH2–CH2OH</vt:lpstr>
      <vt:lpstr>Многоатомные спирты</vt:lpstr>
    </vt:vector>
  </TitlesOfParts>
  <Company>домик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Состав, свойства и применение органических соединений</dc:title>
  <dc:creator>Ленуся</dc:creator>
  <cp:lastModifiedBy>Tata</cp:lastModifiedBy>
  <cp:revision>36</cp:revision>
  <dcterms:created xsi:type="dcterms:W3CDTF">2007-02-18T17:29:18Z</dcterms:created>
  <dcterms:modified xsi:type="dcterms:W3CDTF">2013-03-26T19:09:36Z</dcterms:modified>
</cp:coreProperties>
</file>