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0"/>
  </p:notesMasterIdLst>
  <p:sldIdLst>
    <p:sldId id="256" r:id="rId2"/>
    <p:sldId id="258" r:id="rId3"/>
    <p:sldId id="268" r:id="rId4"/>
    <p:sldId id="263" r:id="rId5"/>
    <p:sldId id="260" r:id="rId6"/>
    <p:sldId id="261" r:id="rId7"/>
    <p:sldId id="270" r:id="rId8"/>
    <p:sldId id="271" r:id="rId9"/>
    <p:sldId id="272" r:id="rId10"/>
    <p:sldId id="262" r:id="rId11"/>
    <p:sldId id="266" r:id="rId12"/>
    <p:sldId id="257" r:id="rId13"/>
    <p:sldId id="274" r:id="rId14"/>
    <p:sldId id="276" r:id="rId15"/>
    <p:sldId id="275" r:id="rId16"/>
    <p:sldId id="279" r:id="rId17"/>
    <p:sldId id="277" r:id="rId18"/>
    <p:sldId id="265" r:id="rId19"/>
  </p:sldIdLst>
  <p:sldSz cx="9144000" cy="6858000" type="screen4x3"/>
  <p:notesSz cx="6815138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33CC"/>
    <a:srgbClr val="0000FF"/>
    <a:srgbClr val="5DD8FF"/>
    <a:srgbClr val="79DFFF"/>
    <a:srgbClr val="056F5D"/>
    <a:srgbClr val="52F8DC"/>
    <a:srgbClr val="FFC3F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598" autoAdjust="0"/>
  </p:normalViewPr>
  <p:slideViewPr>
    <p:cSldViewPr>
      <p:cViewPr>
        <p:scale>
          <a:sx n="71" d="100"/>
          <a:sy n="71" d="100"/>
        </p:scale>
        <p:origin x="-642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613A428-D6AB-4DFC-9426-4AA9D3306702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53062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8C10575-04C2-48B4-AB49-A36CDEF0A3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52F4F6-99A7-4325-94D9-DF68095E930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0B8E5D-8E28-485B-AC95-2582BC30DE9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50E76-1B9A-46B7-8923-4A3A4976DC6E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00281-4863-45FD-BD72-7BF9DDB3D1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857A4-A684-44FA-8A8E-029A0688E7A3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F1701-97BE-4CC9-B4C3-5C91DC7C2D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0F6AE-DC90-433E-87EB-1C29BAA4E5A7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561A-D202-460B-9F6F-9F0A057D9E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5502-3A21-4283-82AB-35DBFA031BD8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7E5BD-B21F-402C-B60F-DEF791177D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33673-51E6-445D-B5F1-CB64E2F3997D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784E2-0C97-4FF7-B6A1-34C2CD9565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ACF1B-CBC8-49B8-AA45-A11A63C768C5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74236-505D-4D38-8E45-1D1B2CB1D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25CDA-EF0A-4ECC-9654-D6BD240A7B31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F4958-C7D4-4BB3-B385-1727CF5424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55736-57B8-4D10-A2FB-615F297C3B74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C94FB-0BC3-4DA4-A409-51D5A3623A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048C7-68A5-43D2-BDA1-14D2E09C947C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BC488-371E-45E2-B60A-610A753C58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0968E-C981-472B-A15F-B6D261E96D79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BEB95-1AFE-42D6-BE1B-1F6A181BA5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C964B-7476-41CA-8E70-C0B2E3D1849D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6A585-D4DC-4EC5-A0CC-F380F95F4B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405B76-23B3-4452-857C-C365940DB83E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48D54F8-DF1F-4733-A44E-BBA6BF328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5" r:id="rId9"/>
    <p:sldLayoutId id="2147484053" r:id="rId10"/>
    <p:sldLayoutId id="2147484054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4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6.jpe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dirty="0" smtClean="0">
                <a:solidFill>
                  <a:srgbClr val="0070C0"/>
                </a:solidFill>
              </a:rPr>
              <a:t>Урок  математики</a:t>
            </a:r>
            <a:br>
              <a:rPr lang="ru-RU" sz="6600" dirty="0" smtClean="0">
                <a:solidFill>
                  <a:srgbClr val="0070C0"/>
                </a:solidFill>
              </a:rPr>
            </a:br>
            <a:r>
              <a:rPr lang="ru-RU" sz="6600" dirty="0" smtClean="0">
                <a:solidFill>
                  <a:srgbClr val="0070C0"/>
                </a:solidFill>
              </a:rPr>
              <a:t>в 6 классе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3" y="4214813"/>
            <a:ext cx="8143875" cy="2500312"/>
          </a:xfrm>
        </p:spPr>
        <p:txBody>
          <a:bodyPr/>
          <a:lstStyle/>
          <a:p>
            <a:pPr marR="0" algn="l" eaLnBrk="1" hangingPunct="1"/>
            <a:r>
              <a:rPr lang="ru-RU" sz="3600" smtClean="0">
                <a:solidFill>
                  <a:srgbClr val="0B5395"/>
                </a:solidFill>
              </a:rPr>
              <a:t>Выполнила:</a:t>
            </a:r>
          </a:p>
          <a:p>
            <a:pPr marR="0" algn="l" eaLnBrk="1" hangingPunct="1"/>
            <a:r>
              <a:rPr lang="ru-RU" sz="3200" b="1" u="sng" smtClean="0">
                <a:solidFill>
                  <a:srgbClr val="0066CC"/>
                </a:solidFill>
              </a:rPr>
              <a:t>Шаталова Елена Севостьяновна</a:t>
            </a:r>
            <a:r>
              <a:rPr lang="ru-RU" sz="3200" b="1" smtClean="0">
                <a:solidFill>
                  <a:srgbClr val="0066CC"/>
                </a:solidFill>
              </a:rPr>
              <a:t>, </a:t>
            </a:r>
            <a:r>
              <a:rPr lang="ru-RU" sz="2800" smtClean="0">
                <a:solidFill>
                  <a:srgbClr val="0066CC"/>
                </a:solidFill>
              </a:rPr>
              <a:t>учитель математики МБОУ «СОШ №35 им. К.Д.Воробьёва» г. Курска</a:t>
            </a:r>
          </a:p>
          <a:p>
            <a:pPr marR="0" algn="l" eaLnBrk="1" hangingPunct="1"/>
            <a:endParaRPr lang="ru-RU" sz="3600" smtClean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4843 -0.5259 L 0.02813 0.07216 " pathEditMode="fixed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8" y="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143000" y="704850"/>
            <a:ext cx="6715125" cy="1581150"/>
          </a:xfrm>
        </p:spPr>
        <p:txBody>
          <a:bodyPr/>
          <a:lstStyle/>
          <a:p>
            <a:pPr algn="ctr" eaLnBrk="1" hangingPunct="1"/>
            <a:r>
              <a:rPr lang="ru-RU" sz="2000" smtClean="0">
                <a:solidFill>
                  <a:schemeClr val="bg1"/>
                </a:solidFill>
              </a:rPr>
              <a:t>       </a:t>
            </a:r>
            <a:r>
              <a:rPr lang="ru-RU" sz="2000" smtClean="0">
                <a:solidFill>
                  <a:srgbClr val="002060"/>
                </a:solidFill>
              </a:rPr>
              <a:t>На координатной плоскости постройте точки по заданным координатам и последовательно соедините их отрезками. </a:t>
            </a:r>
            <a:br>
              <a:rPr lang="ru-RU" sz="2000" smtClean="0">
                <a:solidFill>
                  <a:srgbClr val="002060"/>
                </a:solidFill>
              </a:rPr>
            </a:br>
            <a:r>
              <a:rPr lang="ru-RU" sz="2000" smtClean="0">
                <a:solidFill>
                  <a:srgbClr val="002060"/>
                </a:solidFill>
              </a:rPr>
              <a:t>        Какая фигура при этом получится? 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857250" y="2928938"/>
          <a:ext cx="7429554" cy="11582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57322"/>
                <a:gridCol w="714380"/>
                <a:gridCol w="785818"/>
                <a:gridCol w="714380"/>
                <a:gridCol w="714380"/>
                <a:gridCol w="797099"/>
                <a:gridCol w="782058"/>
                <a:gridCol w="847230"/>
                <a:gridCol w="71688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Номер</a:t>
                      </a:r>
                    </a:p>
                    <a:p>
                      <a:r>
                        <a:rPr lang="ru-RU" sz="1600" b="0" dirty="0" smtClean="0"/>
                        <a:t>точки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/>
                        <a:t>2</a:t>
                      </a:r>
                      <a:endParaRPr lang="ru-RU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6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7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8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Координата</a:t>
                      </a:r>
                    </a:p>
                    <a:p>
                      <a:r>
                        <a:rPr lang="ru-RU" sz="1600" dirty="0" smtClean="0"/>
                        <a:t>точки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(6;5)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(5;4)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(5;2)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(6;1)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(7;2)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(7;4)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(6;5)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(6;6)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71500" y="4572000"/>
          <a:ext cx="8143932" cy="128588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21272"/>
                <a:gridCol w="790901"/>
                <a:gridCol w="869992"/>
                <a:gridCol w="790901"/>
                <a:gridCol w="790901"/>
                <a:gridCol w="882480"/>
                <a:gridCol w="865828"/>
                <a:gridCol w="937981"/>
                <a:gridCol w="793676"/>
              </a:tblGrid>
              <a:tr h="642942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Номер</a:t>
                      </a:r>
                    </a:p>
                    <a:p>
                      <a:r>
                        <a:rPr lang="ru-RU" sz="1600" b="0" dirty="0" smtClean="0"/>
                        <a:t>точки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9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/>
                        <a:t>10</a:t>
                      </a:r>
                      <a:endParaRPr lang="ru-RU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14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16</a:t>
                      </a:r>
                      <a:endParaRPr lang="ru-RU" sz="2000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Координата</a:t>
                      </a:r>
                    </a:p>
                    <a:p>
                      <a:r>
                        <a:rPr lang="ru-RU" sz="1600" b="0" dirty="0" smtClean="0"/>
                        <a:t>точки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(3;6)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/>
                        <a:t>(4;7)</a:t>
                      </a:r>
                      <a:endParaRPr lang="ru-RU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(4;-2)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(3;-2)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(3;-7)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(5;-7)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(5;-2)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(4;-2)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12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2857500"/>
            <a:ext cx="4038600" cy="2357438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Постройте фигуру, симметричную данной  относительно оси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оу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Содержимое 5" descr="46259337"/>
          <p:cNvPicPr>
            <a:picLocks noGrp="1"/>
          </p:cNvPicPr>
          <p:nvPr>
            <p:ph sz="half" idx="1"/>
          </p:nvPr>
        </p:nvPicPr>
        <p:blipFill>
          <a:blip r:embed="rId2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714348" y="2094225"/>
            <a:ext cx="3247241" cy="4406609"/>
          </a:xfrm>
        </p:spPr>
      </p:pic>
      <p:sp>
        <p:nvSpPr>
          <p:cNvPr id="7" name="Прямоугольник 6"/>
          <p:cNvSpPr/>
          <p:nvPr/>
        </p:nvSpPr>
        <p:spPr>
          <a:xfrm>
            <a:off x="714375" y="857250"/>
            <a:ext cx="778668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002060"/>
                </a:solidFill>
              </a:rPr>
              <a:t>Проверьте  изображение построенной фигуры.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1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642938"/>
            <a:ext cx="8229600" cy="7143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bg2">
                    <a:lumMod val="75000"/>
                  </a:schemeClr>
                </a:solidFill>
              </a:rPr>
              <a:t>Проверьте полученное изображение</a:t>
            </a:r>
            <a:endParaRPr lang="ru-RU" sz="4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4339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1027" name="Picture 3" descr="C:\Documents and Settings\Мама\Мои документы\Мои рисунки\Организатор клипов (Microsoft)\46259337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214546" y="1643050"/>
            <a:ext cx="5243574" cy="499388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СРАВНИТЕ КООРДИНАТЫ  СИММЕТРИЧНЫХ ФИГУР.  </a:t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СДЕЛАЙТЕ ВЫВОД.</a:t>
            </a:r>
            <a:endParaRPr lang="ru-RU" sz="2800" dirty="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625" y="2357438"/>
          <a:ext cx="825820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640"/>
                <a:gridCol w="829690"/>
                <a:gridCol w="857256"/>
                <a:gridCol w="785818"/>
                <a:gridCol w="774247"/>
                <a:gridCol w="860235"/>
                <a:gridCol w="860235"/>
                <a:gridCol w="791431"/>
                <a:gridCol w="828651"/>
              </a:tblGrid>
              <a:tr h="842962"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Заданная</a:t>
                      </a:r>
                      <a:endParaRPr lang="ru-RU" dirty="0" smtClean="0"/>
                    </a:p>
                    <a:p>
                      <a:pPr rtl="0" eaLnBrk="1" latinLnBrk="0" hangingPunct="1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фигура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(6;5)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(5;4)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(5;2)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(6;2)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(7;2)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(7;4)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(6;5)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(6;6)</a:t>
                      </a:r>
                      <a:endParaRPr lang="ru-RU" dirty="0"/>
                    </a:p>
                  </a:txBody>
                  <a:tcPr/>
                </a:tc>
              </a:tr>
              <a:tr h="842962"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Построенная</a:t>
                      </a:r>
                      <a:endParaRPr lang="ru-RU" dirty="0" smtClean="0"/>
                    </a:p>
                    <a:p>
                      <a:pPr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фигура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(-6;5)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(-5;4)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(-5;2)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(-6;2)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(-7;2)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(-7;4)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(-6;5)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(-6;6)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50" y="4572000"/>
          <a:ext cx="8572561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3634"/>
                <a:gridCol w="812915"/>
                <a:gridCol w="812915"/>
                <a:gridCol w="886816"/>
                <a:gridCol w="886816"/>
                <a:gridCol w="812915"/>
                <a:gridCol w="886816"/>
                <a:gridCol w="886816"/>
                <a:gridCol w="812918"/>
              </a:tblGrid>
              <a:tr h="842962"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Заданная</a:t>
                      </a:r>
                      <a:endParaRPr lang="ru-RU" dirty="0" smtClean="0"/>
                    </a:p>
                    <a:p>
                      <a:pPr rtl="0" eaLnBrk="1" latinLnBrk="0" hangingPunct="1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фигура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(3;6)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(4;7)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(4;-2)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(3;-2)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(3;-7)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(5;-7)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(5;-2)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(4;-2)</a:t>
                      </a:r>
                      <a:endParaRPr lang="ru-RU" dirty="0"/>
                    </a:p>
                  </a:txBody>
                  <a:tcPr/>
                </a:tc>
              </a:tr>
              <a:tr h="842962"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Построенная</a:t>
                      </a:r>
                      <a:endParaRPr lang="ru-RU" dirty="0" smtClean="0"/>
                    </a:p>
                    <a:p>
                      <a:pPr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фигура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(-3;6)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(-4;7)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(-4;-2)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(-3;-2)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(-3;-7)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(-5;-7)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(-5;-2)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(4;-2)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001000" cy="1357313"/>
          </a:xfrm>
        </p:spPr>
        <p:txBody>
          <a:bodyPr/>
          <a:lstStyle/>
          <a:p>
            <a:r>
              <a:rPr lang="ru-RU" sz="1800" smtClean="0">
                <a:solidFill>
                  <a:srgbClr val="0000FF"/>
                </a:solidFill>
              </a:rPr>
              <a:t>Сравните координаты соответствующих точек верхней и нижней фигуры.</a:t>
            </a:r>
            <a:br>
              <a:rPr lang="ru-RU" sz="1800" smtClean="0">
                <a:solidFill>
                  <a:srgbClr val="0000FF"/>
                </a:solidFill>
              </a:rPr>
            </a:br>
            <a:r>
              <a:rPr lang="ru-RU" sz="1800" smtClean="0">
                <a:solidFill>
                  <a:srgbClr val="0000FF"/>
                </a:solidFill>
              </a:rPr>
              <a:t>Сделайте предположение о взаимном расположении фигур на координатной плоскости.</a:t>
            </a:r>
            <a:br>
              <a:rPr lang="ru-RU" sz="1800" smtClean="0">
                <a:solidFill>
                  <a:srgbClr val="0000FF"/>
                </a:solidFill>
              </a:rPr>
            </a:br>
            <a:r>
              <a:rPr lang="ru-RU" sz="1800" smtClean="0">
                <a:solidFill>
                  <a:srgbClr val="0000FF"/>
                </a:solidFill>
              </a:rPr>
              <a:t>Построй фигуры и проверь  своё предположение.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00188" y="2643188"/>
          <a:ext cx="6429420" cy="120015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642610"/>
                <a:gridCol w="642610"/>
                <a:gridCol w="642610"/>
                <a:gridCol w="642610"/>
                <a:gridCol w="642610"/>
                <a:gridCol w="643274"/>
                <a:gridCol w="643274"/>
                <a:gridCol w="643274"/>
                <a:gridCol w="643274"/>
                <a:gridCol w="643274"/>
              </a:tblGrid>
              <a:tr h="400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 dirty="0"/>
                        <a:t>Номер </a:t>
                      </a:r>
                      <a:endParaRPr lang="ru-RU" sz="1200" dirty="0"/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 dirty="0"/>
                        <a:t>точки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6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8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9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/>
                        <a:t>Верхняя</a:t>
                      </a:r>
                      <a:endParaRPr lang="ru-RU" sz="1200"/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/>
                        <a:t>фигура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(2:3)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 dirty="0"/>
                        <a:t>(3:4)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(7:5)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(-1:7)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(-4:4)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(-1:2)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(2:3)!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 dirty="0"/>
                        <a:t>(3:7)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(-5:7)!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/>
                        <a:t>Нижняя</a:t>
                      </a:r>
                      <a:endParaRPr lang="ru-RU" sz="1200"/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/>
                        <a:t>фигура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(2:-5)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(3:-4)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(7:-3)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(-1:-1)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(-4:-4)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(-1:-6)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(2:-1)!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(3:-1)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 dirty="0"/>
                        <a:t>(-5:-1)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00188" y="4143375"/>
          <a:ext cx="6897280" cy="120015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708152"/>
                <a:gridCol w="708152"/>
                <a:gridCol w="708152"/>
                <a:gridCol w="708152"/>
                <a:gridCol w="708152"/>
                <a:gridCol w="708885"/>
                <a:gridCol w="708885"/>
                <a:gridCol w="613612"/>
                <a:gridCol w="610758"/>
                <a:gridCol w="714380"/>
              </a:tblGrid>
              <a:tr h="400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 dirty="0"/>
                        <a:t>Номер </a:t>
                      </a:r>
                      <a:endParaRPr lang="ru-RU" sz="1200" dirty="0"/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 dirty="0"/>
                        <a:t>точки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10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11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12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13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14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15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16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17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18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</a:tr>
              <a:tr h="400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/>
                        <a:t>Верхняя</a:t>
                      </a:r>
                      <a:endParaRPr lang="ru-RU" sz="1200"/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/>
                        <a:t>фигура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(-1:4)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(-1:6)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(-2:5)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 dirty="0"/>
                        <a:t>(-2:4)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(-1:4)!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(8:4)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(6:6)!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(6:4)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(8:6)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</a:tr>
              <a:tr h="400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/>
                        <a:t>Нижняя</a:t>
                      </a:r>
                      <a:endParaRPr lang="ru-RU" sz="1200"/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000"/>
                        <a:t>фигура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(-1:-4)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(-1:-2)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 dirty="0"/>
                        <a:t>(-2:-3)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(-2:-4)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(-1:-4)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(8:-4)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(6:-2)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/>
                        <a:t>(6:-4)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029200" algn="l"/>
                        </a:tabLst>
                      </a:pPr>
                      <a:r>
                        <a:rPr lang="ru-RU" sz="1400" dirty="0"/>
                        <a:t>(8:-2)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/>
                </a:tc>
              </a:tr>
            </a:tbl>
          </a:graphicData>
        </a:graphic>
      </p:graphicFrame>
      <p:sp>
        <p:nvSpPr>
          <p:cNvPr id="1647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tabLst>
                <a:tab pos="5029200" algn="l"/>
              </a:tabLst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28625" y="714375"/>
            <a:ext cx="8229600" cy="509588"/>
          </a:xfrm>
        </p:spPr>
        <p:txBody>
          <a:bodyPr/>
          <a:lstStyle/>
          <a:p>
            <a:pPr algn="ctr"/>
            <a:r>
              <a:rPr lang="ru-RU" sz="2800" smtClean="0">
                <a:solidFill>
                  <a:srgbClr val="0000FF"/>
                </a:solidFill>
              </a:rPr>
              <a:t>Проверь правильность построения заданных фигур.</a:t>
            </a:r>
          </a:p>
        </p:txBody>
      </p:sp>
      <p:pic>
        <p:nvPicPr>
          <p:cNvPr id="4" name="Рисунок 25" descr="2F4F9B6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571472" y="1500174"/>
            <a:ext cx="3929090" cy="4433151"/>
          </a:xfr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714875" y="2428875"/>
            <a:ext cx="4071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0000FF"/>
                </a:solidFill>
              </a:rPr>
              <a:t>Верхняя фигура сдвинута  вверх</a:t>
            </a:r>
          </a:p>
          <a:p>
            <a:r>
              <a:rPr lang="ru-RU" sz="2000">
                <a:solidFill>
                  <a:srgbClr val="0000FF"/>
                </a:solidFill>
              </a:rPr>
              <a:t>  вдоль оси оу  на 9 единиц.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solidFill>
                  <a:srgbClr val="0000FF"/>
                </a:solidFill>
              </a:rPr>
              <a:t>- Какую цель вы ставили перед собой на уроке?</a:t>
            </a:r>
          </a:p>
          <a:p>
            <a:r>
              <a:rPr lang="ru-RU" smtClean="0">
                <a:solidFill>
                  <a:srgbClr val="0000FF"/>
                </a:solidFill>
              </a:rPr>
              <a:t>- Вы достигли поставленной цели?</a:t>
            </a:r>
          </a:p>
          <a:p>
            <a:r>
              <a:rPr lang="ru-RU" smtClean="0">
                <a:solidFill>
                  <a:srgbClr val="0000FF"/>
                </a:solidFill>
              </a:rPr>
              <a:t>- Что помогало выполнять задание?</a:t>
            </a:r>
          </a:p>
          <a:p>
            <a:r>
              <a:rPr lang="ru-RU" smtClean="0">
                <a:solidFill>
                  <a:srgbClr val="0000FF"/>
                </a:solidFill>
              </a:rPr>
              <a:t>- Проанализируйте свою работу на уроке.</a:t>
            </a:r>
          </a:p>
          <a:p>
            <a:r>
              <a:rPr lang="ru-RU" smtClean="0">
                <a:solidFill>
                  <a:srgbClr val="0000FF"/>
                </a:solidFill>
              </a:rPr>
              <a:t> </a:t>
            </a:r>
          </a:p>
          <a:p>
            <a:endParaRPr lang="ru-RU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smtClean="0">
                <a:solidFill>
                  <a:srgbClr val="0000FF"/>
                </a:solidFill>
              </a:rPr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2214563"/>
            <a:ext cx="8229600" cy="2928937"/>
          </a:xfrm>
        </p:spPr>
        <p:txBody>
          <a:bodyPr/>
          <a:lstStyle/>
          <a:p>
            <a:r>
              <a:rPr lang="ru-RU" sz="2000" smtClean="0">
                <a:solidFill>
                  <a:srgbClr val="0000FF"/>
                </a:solidFill>
              </a:rPr>
              <a:t>Построить любую фигуру на координатной плоскости. Записать координаты её узловых точек.</a:t>
            </a:r>
          </a:p>
          <a:p>
            <a:r>
              <a:rPr lang="ru-RU" sz="2000" smtClean="0">
                <a:solidFill>
                  <a:srgbClr val="0000FF"/>
                </a:solidFill>
              </a:rPr>
              <a:t>Построить фигуры, симметричные данной относительно начала отсчёта и оси оу.</a:t>
            </a:r>
          </a:p>
          <a:p>
            <a:r>
              <a:rPr lang="ru-RU" sz="2000" smtClean="0">
                <a:solidFill>
                  <a:srgbClr val="0000FF"/>
                </a:solidFill>
              </a:rPr>
              <a:t>Записать координаты узловых точек построенных фигур.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71472" y="2571744"/>
            <a:ext cx="8305800" cy="969496"/>
          </a:xfrm>
        </p:spPr>
        <p:txBody>
          <a:bodyPr>
            <a:spAutoFit/>
            <a:scene3d>
              <a:camera prst="orthographicFront"/>
              <a:lightRig rig="freezing" dir="t"/>
            </a:scene3d>
            <a:sp3d extrusionH="6350" contourW="12700" prstMaterial="translucentPowder">
              <a:bevelB w="38100" h="38100"/>
              <a:extrusionClr>
                <a:schemeClr val="accent1">
                  <a:lumMod val="60000"/>
                  <a:lumOff val="40000"/>
                </a:schemeClr>
              </a:extrusionClr>
              <a:contourClr>
                <a:srgbClr val="002060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dirty="0" smtClean="0">
                <a:solidFill>
                  <a:srgbClr val="0070C0"/>
                </a:solidFill>
              </a:rPr>
              <a:t>Спасибо за урок.</a:t>
            </a:r>
            <a:endParaRPr lang="ru-RU" sz="6000" dirty="0">
              <a:solidFill>
                <a:srgbClr val="0070C0"/>
              </a:solidFill>
            </a:endParaRP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tabLst>
                <a:tab pos="5029200" algn="l"/>
              </a:tabLst>
            </a:pPr>
            <a:endParaRPr lang="ru-RU"/>
          </a:p>
        </p:txBody>
      </p:sp>
      <p:pic>
        <p:nvPicPr>
          <p:cNvPr id="7" name="Picture 2" descr="C:\Documents and Settings\Мама\Мои документы\Мои рисунки\Организатор клипов (Microsoft)\A19260A7.jpg"/>
          <p:cNvPicPr>
            <a:picLocks noChangeAspect="1" noChangeArrowheads="1"/>
          </p:cNvPicPr>
          <p:nvPr/>
        </p:nvPicPr>
        <p:blipFill>
          <a:blip r:embed="rId3" cstate="email">
            <a:lum bright="-40000" contrast="40000"/>
          </a:blip>
          <a:srcRect/>
          <a:stretch>
            <a:fillRect/>
          </a:stretch>
        </p:blipFill>
        <p:spPr>
          <a:xfrm rot="16200000">
            <a:off x="5840025" y="-53604"/>
            <a:ext cx="2250297" cy="27860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isometricOffAxis1Right"/>
            <a:lightRig rig="threePt" dir="t"/>
          </a:scene3d>
        </p:spPr>
      </p:pic>
      <p:pic>
        <p:nvPicPr>
          <p:cNvPr id="9" name="Picture 3" descr="C699BCA9"/>
          <p:cNvPicPr>
            <a:picLocks noChangeAspect="1" noChangeArrowheads="1"/>
          </p:cNvPicPr>
          <p:nvPr/>
        </p:nvPicPr>
        <p:blipFill>
          <a:blip r:embed="rId4" cstate="email">
            <a:lum bright="-40000" contrast="20000"/>
          </a:blip>
          <a:srcRect/>
          <a:stretch>
            <a:fillRect/>
          </a:stretch>
        </p:blipFill>
        <p:spPr bwMode="auto">
          <a:xfrm>
            <a:off x="214282" y="214290"/>
            <a:ext cx="2225323" cy="2643206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ContrastingRightFacing"/>
            <a:lightRig rig="threePt" dir="t"/>
          </a:scene3d>
        </p:spPr>
      </p:pic>
      <p:pic>
        <p:nvPicPr>
          <p:cNvPr id="10" name="Picture 5" descr="C:\Documents and Settings\Мама\Мои документы\Мои рисунки\Организатор клипов (Microsoft)\A1EAFE43.jpg"/>
          <p:cNvPicPr>
            <a:picLocks noChangeAspect="1" noChangeArrowheads="1"/>
          </p:cNvPicPr>
          <p:nvPr/>
        </p:nvPicPr>
        <p:blipFill>
          <a:blip r:embed="rId5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571736" y="142852"/>
            <a:ext cx="2620828" cy="2500330"/>
          </a:xfrm>
          <a:prstGeom prst="rect">
            <a:avLst/>
          </a:prstGeom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reflection blurRad="6350" stA="50000" endA="300" endPos="55500" dist="50800" dir="5400000" sy="-100000" algn="bl" rotWithShape="0"/>
          </a:effectLst>
          <a:scene3d>
            <a:camera prst="perspectiveHeroicExtremeLeftFacing"/>
            <a:lightRig rig="threePt" dir="t"/>
          </a:scene3d>
        </p:spPr>
      </p:pic>
      <p:pic>
        <p:nvPicPr>
          <p:cNvPr id="11" name="Picture 12" descr="4659AC9C"/>
          <p:cNvPicPr>
            <a:picLocks noChangeAspect="1" noChangeArrowheads="1"/>
          </p:cNvPicPr>
          <p:nvPr/>
        </p:nvPicPr>
        <p:blipFill>
          <a:blip r:embed="rId6" cstate="email">
            <a:duotone>
              <a:prstClr val="black"/>
              <a:srgbClr val="FFC3FD">
                <a:alpha val="50196"/>
                <a:tint val="45000"/>
                <a:satMod val="400000"/>
              </a:srgbClr>
            </a:duotone>
            <a:lum bright="-10000"/>
          </a:blip>
          <a:srcRect/>
          <a:stretch>
            <a:fillRect/>
          </a:stretch>
        </p:blipFill>
        <p:spPr bwMode="auto">
          <a:xfrm>
            <a:off x="500034" y="3786190"/>
            <a:ext cx="3000396" cy="2841290"/>
          </a:xfrm>
          <a:prstGeom prst="roundRect">
            <a:avLst>
              <a:gd name="adj" fmla="val 15091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  <a:reflection blurRad="12700" stA="38000" endPos="28000" dist="5000" dir="5400000" sy="-100000" algn="bl" rotWithShape="0"/>
          </a:effectLst>
          <a:scene3d>
            <a:camera prst="isometricTopUp"/>
            <a:lightRig rig="threePt" dir="t"/>
          </a:scene3d>
        </p:spPr>
      </p:pic>
      <p:pic>
        <p:nvPicPr>
          <p:cNvPr id="12" name="Picture 9" descr="C:\Documents and Settings\Мама\Мои документы\Мои рисунки\Организатор клипов (Microsoft)\46259337.jpg"/>
          <p:cNvPicPr>
            <a:picLocks noChangeAspect="1" noChangeArrowheads="1"/>
          </p:cNvPicPr>
          <p:nvPr/>
        </p:nvPicPr>
        <p:blipFill>
          <a:blip r:embed="rId7" cstate="email">
            <a:duotone>
              <a:schemeClr val="accent5">
                <a:shade val="45000"/>
                <a:satMod val="135000"/>
              </a:schemeClr>
              <a:prstClr val="white"/>
            </a:duotone>
            <a:lum bright="-30000" contrast="40000"/>
          </a:blip>
          <a:srcRect/>
          <a:stretch>
            <a:fillRect/>
          </a:stretch>
        </p:blipFill>
        <p:spPr bwMode="auto">
          <a:xfrm>
            <a:off x="3786182" y="3643314"/>
            <a:ext cx="2857520" cy="278608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st="50800" dir="5400000" sy="-100000" algn="bl" rotWithShape="0"/>
          </a:effectLst>
          <a:scene3d>
            <a:camera prst="perspectiveContrastingRightFacing"/>
            <a:lightRig rig="threePt" dir="t"/>
          </a:scene3d>
        </p:spPr>
      </p:pic>
      <p:pic>
        <p:nvPicPr>
          <p:cNvPr id="13" name="Picture 7" descr="C:\Documents and Settings\Мама\Мои документы\Мои рисунки\Организатор клипов (Microsoft)\2CC97F62.jpg"/>
          <p:cNvPicPr>
            <a:picLocks noChangeAspect="1" noChangeArrowheads="1"/>
          </p:cNvPicPr>
          <p:nvPr/>
        </p:nvPicPr>
        <p:blipFill>
          <a:blip r:embed="rId8" cstate="email">
            <a:duotone>
              <a:prstClr val="black"/>
              <a:schemeClr val="accent1">
                <a:tint val="45000"/>
                <a:satMod val="400000"/>
              </a:schemeClr>
            </a:duotone>
            <a:lum bright="-10000" contrast="30000"/>
          </a:blip>
          <a:srcRect/>
          <a:stretch>
            <a:fillRect/>
          </a:stretch>
        </p:blipFill>
        <p:spPr bwMode="auto">
          <a:xfrm>
            <a:off x="6786578" y="3500438"/>
            <a:ext cx="2000264" cy="2740904"/>
          </a:xfrm>
          <a:prstGeom prst="rect">
            <a:avLst/>
          </a:prstGeom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scene3d>
            <a:camera prst="isometricOffAxis2Left"/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57250"/>
            <a:ext cx="9144000" cy="1857375"/>
          </a:xfrm>
        </p:spPr>
        <p:txBody>
          <a:bodyPr/>
          <a:lstStyle/>
          <a:p>
            <a:pPr algn="ctr" eaLnBrk="1" hangingPunct="1"/>
            <a:r>
              <a:rPr lang="ru-RU" sz="7200" smtClean="0"/>
              <a:t>Координатная плоскость.</a:t>
            </a:r>
          </a:p>
        </p:txBody>
      </p:sp>
      <p:pic>
        <p:nvPicPr>
          <p:cNvPr id="1026" name="Picture 2" descr="C:\Documents and Settings\Мама\Мои документы\Мои рисунки\Организатор клипов (Microsoft)\A19260A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lum bright="-40000" contrast="40000"/>
          </a:blip>
          <a:srcRect/>
          <a:stretch>
            <a:fillRect/>
          </a:stretch>
        </p:blipFill>
        <p:spPr>
          <a:xfrm rot="16200000">
            <a:off x="5536413" y="1964521"/>
            <a:ext cx="1500198" cy="1857388"/>
          </a:xfrm>
          <a:effectLst>
            <a:glow rad="228600">
              <a:schemeClr val="accent1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isometricOffAxis1Right"/>
            <a:lightRig rig="threePt" dir="t"/>
          </a:scene3d>
        </p:spPr>
      </p:pic>
      <p:pic>
        <p:nvPicPr>
          <p:cNvPr id="1036" name="Picture 12" descr="4659AC9C"/>
          <p:cNvPicPr>
            <a:picLocks noChangeAspect="1" noChangeArrowheads="1"/>
          </p:cNvPicPr>
          <p:nvPr/>
        </p:nvPicPr>
        <p:blipFill>
          <a:blip r:embed="rId3" cstate="email">
            <a:duotone>
              <a:prstClr val="black"/>
              <a:srgbClr val="FFC3FD">
                <a:alpha val="50196"/>
                <a:tint val="45000"/>
                <a:satMod val="400000"/>
              </a:srgbClr>
            </a:duotone>
            <a:lum bright="-10000"/>
          </a:blip>
          <a:srcRect/>
          <a:stretch>
            <a:fillRect/>
          </a:stretch>
        </p:blipFill>
        <p:spPr bwMode="auto">
          <a:xfrm>
            <a:off x="857224" y="4143380"/>
            <a:ext cx="2631991" cy="24924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  <a:reflection blurRad="12700" stA="38000" endPos="28000" dist="5000" dir="5400000" sy="-100000" algn="bl" rotWithShape="0"/>
          </a:effectLst>
          <a:scene3d>
            <a:camera prst="isometricTopUp"/>
            <a:lightRig rig="threePt" dir="t"/>
          </a:scene3d>
        </p:spPr>
      </p:pic>
      <p:pic>
        <p:nvPicPr>
          <p:cNvPr id="1033" name="Picture 9" descr="C:\Documents and Settings\Мама\Мои документы\Мои рисунки\Организатор клипов (Microsoft)\46259337.jpg"/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5">
                <a:shade val="45000"/>
                <a:satMod val="135000"/>
              </a:schemeClr>
              <a:prstClr val="white"/>
            </a:duotone>
            <a:lum bright="-30000" contrast="40000"/>
          </a:blip>
          <a:srcRect/>
          <a:stretch>
            <a:fillRect/>
          </a:stretch>
        </p:blipFill>
        <p:spPr bwMode="auto">
          <a:xfrm>
            <a:off x="4572000" y="3714752"/>
            <a:ext cx="2857520" cy="2786082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reflection blurRad="6350" stA="50000" endA="300" endPos="90000" dist="50800" dir="5400000" sy="-100000" algn="bl" rotWithShape="0"/>
          </a:effectLst>
          <a:scene3d>
            <a:camera prst="perspectiveContrastingRightFacing"/>
            <a:lightRig rig="threePt" dir="t"/>
          </a:scene3d>
        </p:spPr>
      </p:pic>
      <p:pic>
        <p:nvPicPr>
          <p:cNvPr id="1031" name="Picture 7" descr="C:\Documents and Settings\Мама\Мои документы\Мои рисунки\Организатор клипов (Microsoft)\2CC97F62.jpg"/>
          <p:cNvPicPr>
            <a:picLocks noChangeAspect="1" noChangeArrowheads="1"/>
          </p:cNvPicPr>
          <p:nvPr/>
        </p:nvPicPr>
        <p:blipFill>
          <a:blip r:embed="rId5" cstate="email">
            <a:duotone>
              <a:prstClr val="black"/>
              <a:schemeClr val="accent1">
                <a:tint val="45000"/>
                <a:satMod val="400000"/>
              </a:schemeClr>
            </a:duotone>
            <a:lum bright="-10000" contrast="30000"/>
          </a:blip>
          <a:srcRect/>
          <a:stretch>
            <a:fillRect/>
          </a:stretch>
        </p:blipFill>
        <p:spPr bwMode="auto">
          <a:xfrm>
            <a:off x="6858016" y="3214686"/>
            <a:ext cx="1511874" cy="2071677"/>
          </a:xfrm>
          <a:prstGeom prst="rect">
            <a:avLst/>
          </a:prstGeom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029" name="Picture 5" descr="C:\Documents and Settings\Мама\Мои документы\Мои рисунки\Организатор клипов (Microsoft)\A1EAFE43.jpg"/>
          <p:cNvPicPr>
            <a:picLocks noChangeAspect="1" noChangeArrowheads="1"/>
          </p:cNvPicPr>
          <p:nvPr/>
        </p:nvPicPr>
        <p:blipFill>
          <a:blip r:embed="rId6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428860" y="2285992"/>
            <a:ext cx="2620828" cy="2500330"/>
          </a:xfrm>
          <a:prstGeom prst="rect">
            <a:avLst/>
          </a:prstGeom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reflection blurRad="6350" stA="50000" endA="300" endPos="55500" dist="50800" dir="5400000" sy="-100000" algn="bl" rotWithShape="0"/>
          </a:effectLst>
          <a:scene3d>
            <a:camera prst="perspectiveHeroicExtremeLeftFacing"/>
            <a:lightRig rig="threePt" dir="t"/>
          </a:scene3d>
        </p:spPr>
      </p:pic>
      <p:pic>
        <p:nvPicPr>
          <p:cNvPr id="1027" name="Picture 3" descr="C699BCA9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85786" y="2000240"/>
            <a:ext cx="1864460" cy="2214577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ContrastingRightFacing"/>
            <a:lightRig rig="threePt" dir="t"/>
          </a:scene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52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4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4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4" presetClass="exit" presetSubtype="0" decel="10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0.11306 L -0.00538 0.4460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35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500"/>
                            </p:stCondLst>
                            <p:childTnLst>
                              <p:par>
                                <p:cTn id="76" presetID="14" presetClass="emph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8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83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2"/>
          <p:cNvSpPr>
            <a:spLocks noGrp="1"/>
          </p:cNvSpPr>
          <p:nvPr>
            <p:ph type="title"/>
          </p:nvPr>
        </p:nvSpPr>
        <p:spPr>
          <a:xfrm>
            <a:off x="500063" y="285750"/>
            <a:ext cx="2214562" cy="1000125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428750"/>
            <a:ext cx="2185988" cy="4926013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   </a:t>
            </a:r>
          </a:p>
          <a:p>
            <a:pPr>
              <a:buFont typeface="Wingdings 2" pitchFamily="18" charset="2"/>
              <a:buNone/>
              <a:defRPr/>
            </a:pPr>
            <a:endParaRPr lang="ru-R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Как построить точку А(4;5)</a:t>
            </a: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2857500" y="571500"/>
          <a:ext cx="5643594" cy="59293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  <a:gridCol w="313533"/>
              </a:tblGrid>
              <a:tr h="36866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9938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  <a:tr h="3686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>
                        <a:alpha val="67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6" name="Горизонтальный свиток 5"/>
          <p:cNvSpPr/>
          <p:nvPr/>
        </p:nvSpPr>
        <p:spPr>
          <a:xfrm>
            <a:off x="500034" y="214290"/>
            <a:ext cx="2000264" cy="1428760"/>
          </a:xfrm>
          <a:prstGeom prst="horizontalScroll">
            <a:avLst>
              <a:gd name="adj" fmla="val 24043"/>
            </a:avLst>
          </a:prstGeom>
          <a:solidFill>
            <a:srgbClr val="79DFFF"/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устно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000375" y="3500438"/>
            <a:ext cx="5500688" cy="1587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3000375" y="3500438"/>
            <a:ext cx="5430837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5357813" y="3429000"/>
            <a:ext cx="285750" cy="500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0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786438" y="3500438"/>
            <a:ext cx="500062" cy="3571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1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7858125" y="3500438"/>
            <a:ext cx="571500" cy="500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														Х    														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286375" y="2857500"/>
            <a:ext cx="428625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1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143500" y="714375"/>
            <a:ext cx="628650" cy="500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У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6643688" y="3643313"/>
            <a:ext cx="571500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rgbClr val="C00000"/>
                </a:solidFill>
              </a:rPr>
              <a:t>4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6143625" y="2643188"/>
            <a:ext cx="1573213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5214938" y="1428750"/>
            <a:ext cx="428625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rgbClr val="C00000"/>
                </a:solidFill>
              </a:rPr>
              <a:t>5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5715000" y="1714500"/>
            <a:ext cx="11430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Блок-схема: узел 40"/>
          <p:cNvSpPr/>
          <p:nvPr/>
        </p:nvSpPr>
        <p:spPr>
          <a:xfrm>
            <a:off x="6786563" y="1571625"/>
            <a:ext cx="285750" cy="28575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 build="allAtOnce"/>
      <p:bldP spid="34" grpId="0" build="allAtOnce"/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Овал 65"/>
          <p:cNvSpPr/>
          <p:nvPr/>
        </p:nvSpPr>
        <p:spPr>
          <a:xfrm>
            <a:off x="0" y="3643313"/>
            <a:ext cx="3429000" cy="157162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А(    ;       )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28625" y="1643063"/>
            <a:ext cx="3143250" cy="1214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Как прочитать и записать координаты точки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>
          <a:xfrm>
            <a:off x="685800" y="5357813"/>
            <a:ext cx="2743200" cy="1143000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solidFill>
                  <a:schemeClr val="tx2">
                    <a:lumMod val="25000"/>
                  </a:schemeClr>
                </a:solidFill>
              </a:rPr>
              <a:t>Прочитайте координаты заданных точек.</a:t>
            </a:r>
            <a:endParaRPr lang="ru-RU" sz="2800" dirty="0">
              <a:solidFill>
                <a:schemeClr val="tx2">
                  <a:lumMod val="25000"/>
                </a:schemeClr>
              </a:solidFill>
            </a:endParaRP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half" idx="1"/>
          </p:nvPr>
        </p:nvGraphicFramePr>
        <p:xfrm>
          <a:off x="3714750" y="1676400"/>
          <a:ext cx="4972056" cy="5186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431"/>
                <a:gridCol w="365125"/>
                <a:gridCol w="365125"/>
                <a:gridCol w="365125"/>
                <a:gridCol w="365125"/>
                <a:gridCol w="365125"/>
                <a:gridCol w="365125"/>
                <a:gridCol w="365125"/>
                <a:gridCol w="365125"/>
                <a:gridCol w="365125"/>
                <a:gridCol w="346096"/>
                <a:gridCol w="384154"/>
                <a:gridCol w="365125"/>
                <a:gridCol w="365125"/>
              </a:tblGrid>
              <a:tr h="370840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2" name="Прямая со стрелкой 11"/>
          <p:cNvCxnSpPr/>
          <p:nvPr/>
        </p:nvCxnSpPr>
        <p:spPr>
          <a:xfrm rot="5400000" flipH="1" flipV="1">
            <a:off x="3464719" y="4179094"/>
            <a:ext cx="5359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5857875" y="4286250"/>
            <a:ext cx="285750" cy="28575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0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357938" y="4286250"/>
            <a:ext cx="214312" cy="3571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1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857875" y="3786188"/>
            <a:ext cx="271463" cy="2857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1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3571875" y="4286250"/>
            <a:ext cx="5286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8286750" y="4357688"/>
            <a:ext cx="342900" cy="3571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Х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5786438" y="1714500"/>
            <a:ext cx="214312" cy="2857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У</a:t>
            </a:r>
          </a:p>
        </p:txBody>
      </p:sp>
      <p:sp>
        <p:nvSpPr>
          <p:cNvPr id="19" name="Блок-схема: узел 18"/>
          <p:cNvSpPr/>
          <p:nvPr/>
        </p:nvSpPr>
        <p:spPr>
          <a:xfrm>
            <a:off x="4214813" y="2714625"/>
            <a:ext cx="214312" cy="214313"/>
          </a:xfrm>
          <a:prstGeom prst="flowChartConnecto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Блок-схема: узел 19"/>
          <p:cNvSpPr/>
          <p:nvPr/>
        </p:nvSpPr>
        <p:spPr>
          <a:xfrm>
            <a:off x="7858125" y="5286375"/>
            <a:ext cx="171450" cy="214313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Блок-схема: узел 20"/>
          <p:cNvSpPr/>
          <p:nvPr/>
        </p:nvSpPr>
        <p:spPr>
          <a:xfrm>
            <a:off x="4929188" y="4143375"/>
            <a:ext cx="171450" cy="214313"/>
          </a:xfrm>
          <a:prstGeom prst="flowChartConnector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4214813" y="6000750"/>
            <a:ext cx="171450" cy="214313"/>
          </a:xfrm>
          <a:prstGeom prst="flowChartConnector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Блок-схема: узел 22"/>
          <p:cNvSpPr/>
          <p:nvPr/>
        </p:nvSpPr>
        <p:spPr>
          <a:xfrm>
            <a:off x="6072188" y="1928813"/>
            <a:ext cx="171450" cy="214312"/>
          </a:xfrm>
          <a:prstGeom prst="flowChartConnector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Блок-схема: узел 23"/>
          <p:cNvSpPr/>
          <p:nvPr/>
        </p:nvSpPr>
        <p:spPr>
          <a:xfrm>
            <a:off x="6786563" y="3071813"/>
            <a:ext cx="171450" cy="142875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7" name="Прямая со стрелкой 26"/>
          <p:cNvCxnSpPr>
            <a:endCxn id="30" idx="0"/>
          </p:cNvCxnSpPr>
          <p:nvPr/>
        </p:nvCxnSpPr>
        <p:spPr>
          <a:xfrm rot="5400000" flipH="1" flipV="1">
            <a:off x="7643813" y="4357688"/>
            <a:ext cx="15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Горизонтальный свиток 36"/>
          <p:cNvSpPr/>
          <p:nvPr/>
        </p:nvSpPr>
        <p:spPr>
          <a:xfrm>
            <a:off x="1357290" y="357166"/>
            <a:ext cx="1857388" cy="1000132"/>
          </a:xfrm>
          <a:prstGeom prst="horizontalScroll">
            <a:avLst>
              <a:gd name="adj" fmla="val 22618"/>
            </a:avLst>
          </a:prstGeom>
          <a:effectLst/>
          <a:scene3d>
            <a:camera prst="perspectiveLeft"/>
            <a:lightRig rig="glow" dir="tl">
              <a:rot lat="0" lon="0" rev="900000"/>
            </a:lightRig>
          </a:scene3d>
          <a:sp3d prstMaterial="powder">
            <a:bevelT w="254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устно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357686" y="4429132"/>
            <a:ext cx="928694" cy="42862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(-</a:t>
            </a:r>
            <a:r>
              <a:rPr lang="ru-RU" dirty="0">
                <a:ln>
                  <a:solidFill>
                    <a:schemeClr val="tx1"/>
                  </a:solidFill>
                </a:ln>
              </a:rPr>
              <a:t>3;0</a:t>
            </a:r>
            <a:r>
              <a:rPr lang="ru-RU" dirty="0"/>
              <a:t>)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4500563" y="6000750"/>
            <a:ext cx="914400" cy="50006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(-5;-5)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286500" y="1857375"/>
            <a:ext cx="785813" cy="500063"/>
          </a:xfrm>
          <a:prstGeom prst="roundRect">
            <a:avLst>
              <a:gd name="adj" fmla="val 34058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(0;6)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358063" y="5643563"/>
            <a:ext cx="857250" cy="428625"/>
          </a:xfrm>
          <a:prstGeom prst="roundRect">
            <a:avLst>
              <a:gd name="adj" fmla="val 24914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(-5;3)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6643688" y="3286125"/>
            <a:ext cx="785812" cy="4286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(2;3)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929063" y="3000375"/>
            <a:ext cx="857250" cy="50006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(</a:t>
            </a:r>
            <a:r>
              <a:rPr lang="ru-RU" b="1" dirty="0"/>
              <a:t>-5;4</a:t>
            </a:r>
            <a:r>
              <a:rPr lang="ru-RU" dirty="0"/>
              <a:t>)</a:t>
            </a:r>
          </a:p>
        </p:txBody>
      </p:sp>
      <p:sp>
        <p:nvSpPr>
          <p:cNvPr id="35" name="Блок-схема: узел 34"/>
          <p:cNvSpPr/>
          <p:nvPr/>
        </p:nvSpPr>
        <p:spPr>
          <a:xfrm>
            <a:off x="6786563" y="5643563"/>
            <a:ext cx="214312" cy="2143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 flipH="1" flipV="1">
            <a:off x="6251575" y="4965700"/>
            <a:ext cx="121443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6715125" y="4000500"/>
            <a:ext cx="357188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rgbClr val="C00000"/>
                </a:solidFill>
              </a:rPr>
              <a:t>2</a:t>
            </a:r>
            <a:endParaRPr lang="ru-RU" sz="2800" dirty="0">
              <a:solidFill>
                <a:srgbClr val="C00000"/>
              </a:solidFill>
            </a:endParaRPr>
          </a:p>
        </p:txBody>
      </p:sp>
      <p:cxnSp>
        <p:nvCxnSpPr>
          <p:cNvPr id="48" name="Прямая соединительная линия 47"/>
          <p:cNvCxnSpPr>
            <a:stCxn id="35" idx="2"/>
          </p:cNvCxnSpPr>
          <p:nvPr/>
        </p:nvCxnSpPr>
        <p:spPr>
          <a:xfrm rot="10800000">
            <a:off x="6143625" y="5715000"/>
            <a:ext cx="642938" cy="36513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5572125" y="5500688"/>
            <a:ext cx="500063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2">
                    <a:lumMod val="25000"/>
                  </a:schemeClr>
                </a:solidFill>
              </a:rPr>
              <a:t>-4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357313" y="4214813"/>
            <a:ext cx="214312" cy="500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1785938" y="4214813"/>
            <a:ext cx="500062" cy="500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rgbClr val="056F5D"/>
                </a:solidFill>
              </a:rPr>
              <a:t>-4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857625" y="3143250"/>
            <a:ext cx="857250" cy="369888"/>
          </a:xfrm>
          <a:prstGeom prst="rect">
            <a:avLst/>
          </a:prstGeom>
          <a:solidFill>
            <a:srgbClr val="5DD8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(4;-5)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9" presetClass="exit" presetSubtype="0" accel="10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6" grpId="1"/>
      <p:bldP spid="7" grpId="0"/>
      <p:bldP spid="7" grpId="1"/>
      <p:bldP spid="9" grpId="0" build="p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35" grpId="0" animBg="1"/>
      <p:bldP spid="35" grpId="1" animBg="1"/>
      <p:bldP spid="35" grpId="2" animBg="1"/>
      <p:bldP spid="46" grpId="0"/>
      <p:bldP spid="46" grpId="1"/>
      <p:bldP spid="46" grpId="2"/>
      <p:bldP spid="46" grpId="3"/>
      <p:bldP spid="54" grpId="0"/>
      <p:bldP spid="54" grpId="1"/>
      <p:bldP spid="54" grpId="2"/>
      <p:bldP spid="54" grpId="3"/>
      <p:bldP spid="64" grpId="0"/>
      <p:bldP spid="64" grpId="1"/>
      <p:bldP spid="64" grpId="2"/>
      <p:bldP spid="65" grpId="0"/>
      <p:bldP spid="65" grpId="1"/>
      <p:bldP spid="65" grpId="2"/>
      <p:bldP spid="34" grpId="0" animBg="1"/>
      <p:bldP spid="3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5813" y="642938"/>
            <a:ext cx="2743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u="sng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Задание </a:t>
            </a:r>
            <a:r>
              <a:rPr lang="ru-RU" sz="3200" u="sng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</a:t>
            </a:r>
            <a:r>
              <a:rPr lang="ru-RU" sz="2400" u="sng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Расшифруйте крылатую фразу.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71" name="Текст 5"/>
          <p:cNvSpPr>
            <a:spLocks noGrp="1"/>
          </p:cNvSpPr>
          <p:nvPr>
            <p:ph type="body" idx="2"/>
          </p:nvPr>
        </p:nvSpPr>
        <p:spPr>
          <a:xfrm>
            <a:off x="571500" y="3071813"/>
            <a:ext cx="3357563" cy="3252787"/>
          </a:xfrm>
        </p:spPr>
        <p:txBody>
          <a:bodyPr/>
          <a:lstStyle/>
          <a:p>
            <a:pPr algn="ctr" eaLnBrk="1" hangingPunct="1"/>
            <a:r>
              <a:rPr lang="ru-RU" smtClean="0"/>
              <a:t>      </a:t>
            </a:r>
          </a:p>
          <a:p>
            <a:pPr algn="just" eaLnBrk="1" hangingPunct="1"/>
            <a:endParaRPr lang="ru-RU" smtClean="0"/>
          </a:p>
          <a:p>
            <a:pPr eaLnBrk="1" hangingPunct="1"/>
            <a:r>
              <a:rPr lang="ru-RU" smtClean="0">
                <a:solidFill>
                  <a:srgbClr val="0070C0"/>
                </a:solidFill>
              </a:rPr>
              <a:t>       </a:t>
            </a:r>
            <a:r>
              <a:rPr lang="ru-RU" sz="1800" smtClean="0">
                <a:solidFill>
                  <a:srgbClr val="0070C0"/>
                </a:solidFill>
              </a:rPr>
              <a:t>Жук ползёт по шляпке гриба в направлениях, указанных стрелкой, начиная  движение с точки, выделенной кружком.</a:t>
            </a:r>
          </a:p>
          <a:p>
            <a:pPr eaLnBrk="1" hangingPunct="1"/>
            <a:r>
              <a:rPr lang="ru-RU" sz="1800" smtClean="0">
                <a:solidFill>
                  <a:srgbClr val="0070C0"/>
                </a:solidFill>
              </a:rPr>
              <a:t>     Найдите  координаты отмеченных точек и выпишите их по ходу  движения  жука.</a:t>
            </a:r>
          </a:p>
        </p:txBody>
      </p:sp>
      <p:pic>
        <p:nvPicPr>
          <p:cNvPr id="2050" name="Picture 2" descr="C:\Documents and Settings\Мама\Мои документы\Мои рисунки\Организатор клипов (Microsoft)\2CC97F6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duotone>
              <a:prstClr val="black"/>
              <a:schemeClr val="accent2">
                <a:lumMod val="60000"/>
                <a:lumOff val="4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>
          <a:xfrm>
            <a:off x="4572000" y="1142984"/>
            <a:ext cx="3680054" cy="500066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63" y="642938"/>
            <a:ext cx="8286750" cy="1214437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В таблице указан код шифровки букв по координатам. Расставив буквы в нужном порядке, прочтите крылатую фразу.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195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/>
            <a:endParaRPr lang="ru-RU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50" y="2428875"/>
          <a:ext cx="7572425" cy="4143404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514485"/>
                <a:gridCol w="1514485"/>
                <a:gridCol w="1328722"/>
                <a:gridCol w="1700248"/>
                <a:gridCol w="1514485"/>
              </a:tblGrid>
              <a:tr h="103585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Д</a:t>
                      </a:r>
                    </a:p>
                    <a:p>
                      <a:pPr algn="ctr"/>
                      <a:r>
                        <a:rPr lang="ru-RU" sz="2800" dirty="0" smtClean="0"/>
                        <a:t>(5;12)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Р</a:t>
                      </a:r>
                    </a:p>
                    <a:p>
                      <a:pPr algn="ctr"/>
                      <a:r>
                        <a:rPr lang="ru-RU" sz="2800" dirty="0" smtClean="0"/>
                        <a:t>(7;9)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О</a:t>
                      </a:r>
                    </a:p>
                    <a:p>
                      <a:pPr algn="ctr"/>
                      <a:r>
                        <a:rPr lang="ru-RU" sz="2800" dirty="0" smtClean="0"/>
                        <a:t>(0;12)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М</a:t>
                      </a:r>
                    </a:p>
                    <a:p>
                      <a:pPr algn="ctr"/>
                      <a:r>
                        <a:rPr lang="ru-RU" sz="2800" dirty="0" smtClean="0"/>
                        <a:t>(-2;13)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У</a:t>
                      </a:r>
                    </a:p>
                    <a:p>
                      <a:pPr algn="ctr"/>
                      <a:r>
                        <a:rPr lang="ru-RU" sz="2800" dirty="0" smtClean="0"/>
                        <a:t>(6;1)</a:t>
                      </a:r>
                      <a:endParaRPr lang="ru-RU" sz="2800" dirty="0"/>
                    </a:p>
                  </a:txBody>
                  <a:tcPr/>
                </a:tc>
              </a:tr>
              <a:tr h="103585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У</a:t>
                      </a:r>
                    </a:p>
                    <a:p>
                      <a:pPr algn="ctr"/>
                      <a:r>
                        <a:rPr lang="ru-RU" sz="2800" dirty="0" smtClean="0"/>
                        <a:t>(2;16)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И</a:t>
                      </a:r>
                    </a:p>
                    <a:p>
                      <a:pPr algn="ctr"/>
                      <a:r>
                        <a:rPr lang="ru-RU" sz="2800" dirty="0" smtClean="0"/>
                        <a:t>(-3;6)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Х</a:t>
                      </a:r>
                    </a:p>
                    <a:p>
                      <a:pPr algn="ctr"/>
                      <a:r>
                        <a:rPr lang="ru-RU" sz="2800" dirty="0" smtClean="0"/>
                        <a:t>(-8;6)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Д</a:t>
                      </a:r>
                    </a:p>
                    <a:p>
                      <a:pPr algn="ctr"/>
                      <a:r>
                        <a:rPr lang="ru-RU" sz="2800" dirty="0" smtClean="0"/>
                        <a:t>(-4;10)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Т</a:t>
                      </a:r>
                    </a:p>
                    <a:p>
                      <a:pPr algn="ctr"/>
                      <a:r>
                        <a:rPr lang="ru-RU" sz="2800" dirty="0" smtClean="0"/>
                        <a:t>(3;5)</a:t>
                      </a:r>
                      <a:endParaRPr lang="ru-RU" sz="2800" dirty="0"/>
                    </a:p>
                  </a:txBody>
                  <a:tcPr/>
                </a:tc>
              </a:tr>
              <a:tr h="103585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И</a:t>
                      </a:r>
                    </a:p>
                    <a:p>
                      <a:pPr algn="ctr"/>
                      <a:r>
                        <a:rPr lang="ru-RU" sz="2800" dirty="0" smtClean="0"/>
                        <a:t>(4;13)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Е</a:t>
                      </a:r>
                    </a:p>
                    <a:p>
                      <a:pPr algn="ctr"/>
                      <a:r>
                        <a:rPr lang="ru-RU" sz="2800" dirty="0" smtClean="0"/>
                        <a:t>(-6;4)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У</a:t>
                      </a:r>
                    </a:p>
                    <a:p>
                      <a:pPr algn="ctr"/>
                      <a:r>
                        <a:rPr lang="ru-RU" sz="2800" dirty="0" smtClean="0"/>
                        <a:t>(3;9)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Я</a:t>
                      </a:r>
                    </a:p>
                    <a:p>
                      <a:pPr algn="ctr"/>
                      <a:r>
                        <a:rPr lang="ru-RU" sz="2800" dirty="0" smtClean="0"/>
                        <a:t>(4;11)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С</a:t>
                      </a:r>
                    </a:p>
                    <a:p>
                      <a:pPr algn="ctr"/>
                      <a:r>
                        <a:rPr lang="ru-RU" sz="2800" dirty="0" smtClean="0"/>
                        <a:t>(8;3)</a:t>
                      </a:r>
                      <a:endParaRPr lang="ru-RU" sz="2800" dirty="0"/>
                    </a:p>
                  </a:txBody>
                  <a:tcPr/>
                </a:tc>
              </a:tr>
              <a:tr h="103585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Д</a:t>
                      </a:r>
                    </a:p>
                    <a:p>
                      <a:pPr algn="ctr"/>
                      <a:r>
                        <a:rPr lang="ru-RU" sz="2800" dirty="0" smtClean="0"/>
                        <a:t>(-2;15)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Р</a:t>
                      </a:r>
                    </a:p>
                    <a:p>
                      <a:pPr algn="ctr"/>
                      <a:r>
                        <a:rPr lang="ru-RU" sz="2800" dirty="0" smtClean="0"/>
                        <a:t>(0;11)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Т</a:t>
                      </a:r>
                    </a:p>
                    <a:p>
                      <a:pPr algn="ctr"/>
                      <a:r>
                        <a:rPr lang="ru-RU" sz="2800" dirty="0" smtClean="0"/>
                        <a:t>(-1;16)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</a:t>
                      </a:r>
                    </a:p>
                    <a:p>
                      <a:pPr algn="ctr"/>
                      <a:r>
                        <a:rPr lang="ru-RU" sz="2800" dirty="0" smtClean="0"/>
                        <a:t>(0;3)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143108" y="1571612"/>
            <a:ext cx="4643470" cy="7143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Успех и труд рядом идут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9" presetClass="entr" presetSubtype="0" de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714375" y="704850"/>
            <a:ext cx="2643188" cy="795338"/>
          </a:xfrm>
        </p:spPr>
        <p:txBody>
          <a:bodyPr/>
          <a:lstStyle/>
          <a:p>
            <a:pPr>
              <a:defRPr/>
            </a:pPr>
            <a:r>
              <a:rPr lang="ru-RU" sz="3200" dirty="0" smtClean="0">
                <a:solidFill>
                  <a:schemeClr val="bg2">
                    <a:lumMod val="75000"/>
                  </a:schemeClr>
                </a:solidFill>
              </a:rPr>
              <a:t>Задание № 2</a:t>
            </a:r>
            <a:endParaRPr lang="ru-RU" sz="3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pPr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На координатной плоскости изобразите  заданную фигуру и постройте фигуру, симметричную данной относительно начала отсчёта.</a:t>
            </a:r>
            <a:endParaRPr lang="ru-RU" dirty="0"/>
          </a:p>
        </p:txBody>
      </p:sp>
      <p:sp>
        <p:nvSpPr>
          <p:cNvPr id="9220" name="Содержимое 9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31748" name="Picture 4" descr="C:\Documents and Settings\мама\Мои документы\Мои рисунки\Организатор клипов (Microsoft)\C3B2EAAE.jpg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tx2">
                <a:lumMod val="75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184406" y="1785926"/>
            <a:ext cx="4554812" cy="471490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Проверьте построенное изображение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243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2772" name="Picture 4" descr="C:\Documents and Settings\мама\Мои документы\Мои рисунки\Организатор клипов (Microsoft)\B1F94F93.jpg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121631" y="1981580"/>
            <a:ext cx="4736386" cy="43049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 smtClean="0"/>
              <a:t>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СРАВНИТЕ КООРДИНАТЫ ЦЕНТРАЛЬНО СИММЕТРИЧНЫХ ФИГУР.  </a:t>
            </a:r>
            <a:b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СДЕЛАЙТЕ ВЫВОД.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714375" y="2357438"/>
          <a:ext cx="7786745" cy="1643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9987"/>
                <a:gridCol w="1135594"/>
                <a:gridCol w="1297791"/>
                <a:gridCol w="1297791"/>
                <a:gridCol w="1297791"/>
                <a:gridCol w="1297791"/>
              </a:tblGrid>
              <a:tr h="82153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Заданная</a:t>
                      </a:r>
                    </a:p>
                    <a:p>
                      <a:r>
                        <a:rPr lang="ru-RU" sz="1600" dirty="0" smtClean="0"/>
                        <a:t>Фигура</a:t>
                      </a:r>
                      <a:endParaRPr lang="ru-RU" sz="1600" dirty="0"/>
                    </a:p>
                  </a:txBody>
                  <a:tcPr marL="87782" marR="87782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(4;3)</a:t>
                      </a:r>
                      <a:endParaRPr lang="ru-RU" sz="2400" dirty="0"/>
                    </a:p>
                  </a:txBody>
                  <a:tcPr marL="87782" marR="87782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(5;2)</a:t>
                      </a:r>
                      <a:endParaRPr lang="ru-RU" sz="2400" dirty="0"/>
                    </a:p>
                  </a:txBody>
                  <a:tcPr marL="87782" marR="87782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(5;5)</a:t>
                      </a:r>
                      <a:endParaRPr lang="ru-RU" sz="2400" dirty="0"/>
                    </a:p>
                  </a:txBody>
                  <a:tcPr marL="87782" marR="87782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(8;4)</a:t>
                      </a:r>
                      <a:endParaRPr lang="ru-RU" sz="2400" dirty="0"/>
                    </a:p>
                  </a:txBody>
                  <a:tcPr marL="87782" marR="87782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(7;7)</a:t>
                      </a:r>
                      <a:endParaRPr lang="ru-RU" sz="2400" dirty="0"/>
                    </a:p>
                  </a:txBody>
                  <a:tcPr marL="87782" marR="87782"/>
                </a:tc>
              </a:tr>
              <a:tr h="82153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Построенная</a:t>
                      </a:r>
                    </a:p>
                    <a:p>
                      <a:r>
                        <a:rPr lang="ru-RU" sz="1600" dirty="0" smtClean="0"/>
                        <a:t>фигура</a:t>
                      </a:r>
                      <a:endParaRPr lang="ru-RU" sz="1600" dirty="0"/>
                    </a:p>
                  </a:txBody>
                  <a:tcPr marL="87782" marR="87782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(-4;-3)</a:t>
                      </a:r>
                      <a:endParaRPr lang="ru-RU" sz="2400" dirty="0"/>
                    </a:p>
                  </a:txBody>
                  <a:tcPr marL="87782" marR="87782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(-5;-2)</a:t>
                      </a:r>
                      <a:endParaRPr lang="ru-RU" sz="2400" dirty="0"/>
                    </a:p>
                  </a:txBody>
                  <a:tcPr marL="87782" marR="87782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(-5;-5)</a:t>
                      </a:r>
                      <a:endParaRPr lang="ru-RU" sz="2400" dirty="0"/>
                    </a:p>
                  </a:txBody>
                  <a:tcPr marL="87782" marR="87782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(-8;-4)</a:t>
                      </a:r>
                      <a:endParaRPr lang="ru-RU" sz="2400" dirty="0"/>
                    </a:p>
                  </a:txBody>
                  <a:tcPr marL="87782" marR="87782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(-7;-7)</a:t>
                      </a:r>
                      <a:endParaRPr lang="ru-RU" sz="2400" dirty="0"/>
                    </a:p>
                  </a:txBody>
                  <a:tcPr marL="87782" marR="87782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14375" y="4286250"/>
          <a:ext cx="7786740" cy="1370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  <a:gridCol w="1500198"/>
                <a:gridCol w="1571636"/>
                <a:gridCol w="1500198"/>
                <a:gridCol w="1428758"/>
              </a:tblGrid>
              <a:tr h="555929"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Заданная</a:t>
                      </a:r>
                      <a:endParaRPr lang="ru-RU" dirty="0" smtClean="0"/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Фигура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(5;8)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(3;7)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(2;4)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(5;5)</a:t>
                      </a:r>
                      <a:endParaRPr lang="ru-RU" sz="2400" dirty="0"/>
                    </a:p>
                  </a:txBody>
                  <a:tcPr/>
                </a:tc>
              </a:tr>
              <a:tr h="729955"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Построенная</a:t>
                      </a:r>
                      <a:endParaRPr lang="ru-RU" dirty="0" smtClean="0"/>
                    </a:p>
                    <a:p>
                      <a:pPr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Фигура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(-5;-8)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(-3;-7)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(-2;-4)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(-5;-5)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Урок по математике</Template>
  <TotalTime>2199</TotalTime>
  <Words>859</Words>
  <Application>Microsoft Office PowerPoint</Application>
  <PresentationFormat>Экран (4:3)</PresentationFormat>
  <Paragraphs>278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Constantia</vt:lpstr>
      <vt:lpstr>Wingdings 2</vt:lpstr>
      <vt:lpstr>Times New Roman</vt:lpstr>
      <vt:lpstr>Поток</vt:lpstr>
      <vt:lpstr>Урок  математики в 6 классе</vt:lpstr>
      <vt:lpstr>Координатная плоскость.</vt:lpstr>
      <vt:lpstr>Слайд 3</vt:lpstr>
      <vt:lpstr>Как прочитать и записать координаты точки</vt:lpstr>
      <vt:lpstr>Задание 1 Расшифруйте крылатую фразу.</vt:lpstr>
      <vt:lpstr> В таблице указан код шифровки букв по координатам. Расставив буквы в нужном порядке, прочтите крылатую фразу.                        </vt:lpstr>
      <vt:lpstr>Задание № 2</vt:lpstr>
      <vt:lpstr>Проверьте построенное изображение</vt:lpstr>
      <vt:lpstr> СРАВНИТЕ КООРДИНАТЫ ЦЕНТРАЛЬНО СИММЕТРИЧНЫХ ФИГУР.   СДЕЛАЙТЕ ВЫВОД.</vt:lpstr>
      <vt:lpstr>       На координатной плоскости постройте точки по заданным координатам и последовательно соедините их отрезками.          Какая фигура при этом получится? </vt:lpstr>
      <vt:lpstr>Слайд 11</vt:lpstr>
      <vt:lpstr>Проверьте полученное изображение</vt:lpstr>
      <vt:lpstr>СРАВНИТЕ КООРДИНАТЫ  СИММЕТРИЧНЫХ ФИГУР.   СДЕЛАЙТЕ ВЫВОД.</vt:lpstr>
      <vt:lpstr>Сравните координаты соответствующих точек верхней и нижней фигуры. Сделайте предположение о взаимном расположении фигур на координатной плоскости. Построй фигуры и проверь  своё предположение. </vt:lpstr>
      <vt:lpstr>Проверь правильность построения заданных фигур.</vt:lpstr>
      <vt:lpstr>Слайд 16</vt:lpstr>
      <vt:lpstr>Домашнее задание</vt:lpstr>
      <vt:lpstr>Спасибо за урок.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по математике</dc:title>
  <dc:creator>Мама</dc:creator>
  <cp:lastModifiedBy>revaz</cp:lastModifiedBy>
  <cp:revision>238</cp:revision>
  <dcterms:created xsi:type="dcterms:W3CDTF">2008-11-30T20:00:14Z</dcterms:created>
  <dcterms:modified xsi:type="dcterms:W3CDTF">2013-04-02T15:53:29Z</dcterms:modified>
</cp:coreProperties>
</file>