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ECBCC-33D0-4045-A979-8C08845473AE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A9F99-1F24-4A6B-A616-BF2EBD5D9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8D63DB-CAF4-43DE-AAE5-AABDBBD2BB76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B3C2-C406-44CA-BE3D-278A64A859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C1955C-9CD7-4A4F-B168-D9414313CFE2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FB629E-B248-4AFC-8FBC-4435806603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FDDC4-600B-4E6F-8A20-711B9340F5F8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D3328-4CC3-44F3-A164-18ABAB6B2F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43804F-2C3E-47BC-B543-F74C1112E3C5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C83441-B9B5-40B4-8C08-016B4286CE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E8E25-A637-4D07-854B-A4CB637C7201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40C37-5F89-4FD0-B232-1D24BCB2C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60A1D-C315-479E-B6B8-0667E8E637DF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452C6-D0AF-41C0-A25D-F89616A32E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DD651-E7CE-432D-8FDD-1374E78F6AB3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EF526-A0EB-491C-B95B-36CF8C3FE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94C99-4521-44F0-85FB-29110CB3CEAB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1E1964-A0DE-4CD6-8CF5-8F4CA1EBAA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8CCB2-BA13-4C64-8DE3-39E0A834683B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FE40-DD75-4E1A-A1B5-357AF03ACE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AD926-56B7-4F28-BE39-18CFF004FDCF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9A56DC-94E3-4C5B-8002-A95E47E2CD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F5ABE13-1C02-4F4D-B8BF-C21C6F5A325F}" type="datetimeFigureOut">
              <a:rPr lang="ru-RU"/>
              <a:pPr>
                <a:defRPr/>
              </a:pPr>
              <a:t>02.04.2013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B1B066-5194-49F1-9568-807F482346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1" name="Заголовок 3"/>
          <p:cNvSpPr>
            <a:spLocks noGrp="1"/>
          </p:cNvSpPr>
          <p:nvPr>
            <p:ph type="ctrTitle"/>
          </p:nvPr>
        </p:nvSpPr>
        <p:spPr>
          <a:xfrm>
            <a:off x="685800" y="908050"/>
            <a:ext cx="6623050" cy="26924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  <a:latin typeface="Bookman Old Style" pitchFamily="18" charset="0"/>
              </a:rPr>
              <a:t>"Умножение разности двух выражений </a:t>
            </a:r>
            <a:br>
              <a:rPr lang="ru-RU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mtClean="0">
                <a:solidFill>
                  <a:srgbClr val="002060"/>
                </a:solidFill>
                <a:latin typeface="Bookman Old Style" pitchFamily="18" charset="0"/>
              </a:rPr>
              <a:t>на их сумму"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850" y="4724400"/>
            <a:ext cx="3632200" cy="17526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Выполнила: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учитель математики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МОУ СОШ № 43 г. Твери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Никифорова Л.Ю.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0825" y="-357188"/>
            <a:ext cx="8066088" cy="1641476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700" dirty="0" smtClean="0"/>
              <a:t>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1.Найдите площадь квадрата (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S</a:t>
            </a:r>
            <a:r>
              <a:rPr lang="ru-RU" sz="1800" b="1" baseline="-25000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1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) и прямоугольника (</a:t>
            </a:r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S</a:t>
            </a:r>
            <a:r>
              <a:rPr lang="ru-RU" sz="1800" b="1" baseline="-25000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2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).</a:t>
            </a:r>
            <a:b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 2.Сравните значение площадей.</a:t>
            </a:r>
            <a:b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 3.Сравните стороны прямоугольника и квадрата.</a:t>
            </a:r>
            <a:endParaRPr lang="ru-RU" sz="3200" b="1" dirty="0">
              <a:solidFill>
                <a:schemeClr val="bg2">
                  <a:lumMod val="25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140200" y="1071563"/>
            <a:ext cx="2232025" cy="79216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476375" y="1071563"/>
            <a:ext cx="1150938" cy="1079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1692275" y="1428750"/>
            <a:ext cx="7921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Bookman Old Style" pitchFamily="18" charset="0"/>
              </a:rPr>
              <a:t>S1</a:t>
            </a:r>
            <a:endParaRPr lang="ru-RU" b="1">
              <a:latin typeface="Bookman Old Style" pitchFamily="18" charset="0"/>
            </a:endParaRPr>
          </a:p>
        </p:txBody>
      </p:sp>
      <p:sp>
        <p:nvSpPr>
          <p:cNvPr id="3079" name="TextBox 9"/>
          <p:cNvSpPr txBox="1">
            <a:spLocks noChangeArrowheads="1"/>
          </p:cNvSpPr>
          <p:nvPr/>
        </p:nvSpPr>
        <p:spPr bwMode="auto">
          <a:xfrm>
            <a:off x="5003800" y="1285875"/>
            <a:ext cx="5048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latin typeface="Bookman Old Style" pitchFamily="18" charset="0"/>
              </a:rPr>
              <a:t>S2</a:t>
            </a:r>
            <a:endParaRPr lang="ru-RU" b="1">
              <a:latin typeface="Bookman Old Style" pitchFamily="18" charset="0"/>
            </a:endParaRPr>
          </a:p>
        </p:txBody>
      </p:sp>
      <p:sp>
        <p:nvSpPr>
          <p:cNvPr id="3080" name="TextBox 10"/>
          <p:cNvSpPr txBox="1">
            <a:spLocks noChangeArrowheads="1"/>
          </p:cNvSpPr>
          <p:nvPr/>
        </p:nvSpPr>
        <p:spPr bwMode="auto">
          <a:xfrm>
            <a:off x="1187450" y="1428750"/>
            <a:ext cx="21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latin typeface="Calibri" pitchFamily="34" charset="0"/>
              </a:rPr>
              <a:t>5</a:t>
            </a:r>
            <a:endParaRPr lang="ru-RU" b="1">
              <a:latin typeface="Calibri" pitchFamily="34" charset="0"/>
            </a:endParaRPr>
          </a:p>
        </p:txBody>
      </p:sp>
      <p:sp>
        <p:nvSpPr>
          <p:cNvPr id="3081" name="TextBox 11"/>
          <p:cNvSpPr txBox="1">
            <a:spLocks noChangeArrowheads="1"/>
          </p:cNvSpPr>
          <p:nvPr/>
        </p:nvSpPr>
        <p:spPr bwMode="auto">
          <a:xfrm>
            <a:off x="1908175" y="2214563"/>
            <a:ext cx="4318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5</a:t>
            </a:r>
            <a:endParaRPr lang="ru-RU">
              <a:latin typeface="Calibri" pitchFamily="34" charset="0"/>
            </a:endParaRPr>
          </a:p>
        </p:txBody>
      </p:sp>
      <p:sp>
        <p:nvSpPr>
          <p:cNvPr id="3082" name="TextBox 12"/>
          <p:cNvSpPr txBox="1">
            <a:spLocks noChangeArrowheads="1"/>
          </p:cNvSpPr>
          <p:nvPr/>
        </p:nvSpPr>
        <p:spPr bwMode="auto">
          <a:xfrm>
            <a:off x="3851275" y="1285875"/>
            <a:ext cx="215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latin typeface="Calibri" pitchFamily="34" charset="0"/>
              </a:rPr>
              <a:t>2</a:t>
            </a:r>
            <a:endParaRPr lang="ru-RU">
              <a:latin typeface="Calibri" pitchFamily="34" charset="0"/>
            </a:endParaRPr>
          </a:p>
        </p:txBody>
      </p:sp>
      <p:sp>
        <p:nvSpPr>
          <p:cNvPr id="3083" name="TextBox 13"/>
          <p:cNvSpPr txBox="1">
            <a:spLocks noChangeArrowheads="1"/>
          </p:cNvSpPr>
          <p:nvPr/>
        </p:nvSpPr>
        <p:spPr bwMode="auto">
          <a:xfrm>
            <a:off x="4932363" y="1857375"/>
            <a:ext cx="6477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8</a:t>
            </a:r>
            <a:endParaRPr lang="ru-RU">
              <a:latin typeface="Calibri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28688" y="4500563"/>
            <a:ext cx="57594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>
                <a:solidFill>
                  <a:srgbClr val="00206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(5-3) * (5+3)=25-9=5</a:t>
            </a:r>
            <a:r>
              <a:rPr lang="en-US" sz="2400" b="1" baseline="30000">
                <a:solidFill>
                  <a:srgbClr val="00206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2400" b="1">
                <a:solidFill>
                  <a:srgbClr val="00206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-3</a:t>
            </a:r>
            <a:r>
              <a:rPr lang="en-US" sz="2400" b="1" baseline="30000">
                <a:solidFill>
                  <a:srgbClr val="00206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endParaRPr lang="en-US" sz="4000" b="1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000250" y="4929188"/>
            <a:ext cx="338455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    </a:t>
            </a:r>
            <a:r>
              <a:rPr lang="en-US" sz="2800" b="1">
                <a:solidFill>
                  <a:srgbClr val="FF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(a-b) (a+b)=a</a:t>
            </a:r>
            <a:r>
              <a:rPr lang="en-US" sz="2800" b="1" baseline="30000">
                <a:solidFill>
                  <a:srgbClr val="FF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sz="2800" b="1">
                <a:solidFill>
                  <a:srgbClr val="FF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-b</a:t>
            </a:r>
            <a:r>
              <a:rPr lang="en-US" sz="2800" b="1" baseline="30000">
                <a:solidFill>
                  <a:srgbClr val="FF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endParaRPr lang="en-US" sz="2400" b="1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0" y="4000500"/>
            <a:ext cx="2786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002060"/>
                </a:solidFill>
                <a:latin typeface="Bookman Old Style" pitchFamily="18" charset="0"/>
              </a:rPr>
              <a:t>Вывод 1:</a:t>
            </a:r>
            <a:endParaRPr lang="en-US" sz="4000" b="1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2875" y="5429250"/>
            <a:ext cx="2786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002060"/>
                </a:solidFill>
                <a:latin typeface="Bookman Old Style" pitchFamily="18" charset="0"/>
              </a:rPr>
              <a:t>Вывод 2:</a:t>
            </a:r>
            <a:endParaRPr lang="en-US" sz="4000" b="1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571500" y="5857875"/>
            <a:ext cx="70008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Площадь прямоугольника меньше площади квадрата на 3</a:t>
            </a:r>
            <a:r>
              <a:rPr lang="en-US" sz="2400" b="1" baseline="30000">
                <a:solidFill>
                  <a:srgbClr val="FF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 </a:t>
            </a:r>
            <a:endParaRPr lang="en-US" sz="4000" b="1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7" name="Rectangle 1"/>
          <p:cNvSpPr>
            <a:spLocks noChangeArrowheads="1"/>
          </p:cNvSpPr>
          <p:nvPr/>
        </p:nvSpPr>
        <p:spPr bwMode="auto">
          <a:xfrm>
            <a:off x="2286000" y="2286000"/>
            <a:ext cx="2786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FF0000"/>
                </a:solidFill>
                <a:latin typeface="Bookman Old Style" pitchFamily="18" charset="0"/>
              </a:rPr>
              <a:t>Решение:</a:t>
            </a:r>
            <a:endParaRPr lang="en-US" sz="4000" b="1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18" name="Rectangle 1"/>
          <p:cNvSpPr>
            <a:spLocks noChangeArrowheads="1"/>
          </p:cNvSpPr>
          <p:nvPr/>
        </p:nvSpPr>
        <p:spPr bwMode="auto">
          <a:xfrm>
            <a:off x="428625" y="2714625"/>
            <a:ext cx="3143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 b="1">
                <a:solidFill>
                  <a:srgbClr val="00206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S1=5 * 5=25</a:t>
            </a:r>
          </a:p>
          <a:p>
            <a:pPr algn="ctr"/>
            <a:r>
              <a:rPr lang="en-US" sz="2400" b="1">
                <a:solidFill>
                  <a:srgbClr val="002060"/>
                </a:solidFill>
                <a:latin typeface="Bookman Old Style" pitchFamily="18" charset="0"/>
              </a:rPr>
              <a:t>S2=</a:t>
            </a:r>
            <a:r>
              <a:rPr lang="ru-RU" sz="2400" b="1">
                <a:solidFill>
                  <a:srgbClr val="002060"/>
                </a:solidFill>
                <a:latin typeface="Bookman Old Style" pitchFamily="18" charset="0"/>
              </a:rPr>
              <a:t>2*8=16</a:t>
            </a:r>
          </a:p>
          <a:p>
            <a:pPr algn="ctr"/>
            <a:r>
              <a:rPr lang="en-US" sz="2400" b="1">
                <a:solidFill>
                  <a:srgbClr val="002060"/>
                </a:solidFill>
                <a:latin typeface="Bookman Old Style" pitchFamily="18" charset="0"/>
              </a:rPr>
              <a:t>S1</a:t>
            </a:r>
            <a:r>
              <a:rPr lang="ru-RU" sz="2400" b="1">
                <a:solidFill>
                  <a:srgbClr val="002060"/>
                </a:solidFill>
                <a:latin typeface="Bookman Old Style" pitchFamily="18" charset="0"/>
              </a:rPr>
              <a:t>&gt;</a:t>
            </a:r>
            <a:r>
              <a:rPr lang="en-US" sz="2400" b="1">
                <a:solidFill>
                  <a:srgbClr val="002060"/>
                </a:solidFill>
                <a:latin typeface="Bookman Old Style" pitchFamily="18" charset="0"/>
              </a:rPr>
              <a:t>S2</a:t>
            </a:r>
            <a:endParaRPr lang="en-US" sz="4000" b="1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714750" y="2571750"/>
            <a:ext cx="31432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ru-RU" sz="2400" b="1">
              <a:solidFill>
                <a:srgbClr val="002060"/>
              </a:solidFill>
              <a:latin typeface="Bookman Old Style" pitchFamily="18" charset="0"/>
            </a:endParaRPr>
          </a:p>
          <a:p>
            <a:pPr algn="ctr"/>
            <a:r>
              <a:rPr lang="en-US" sz="2400" b="1">
                <a:solidFill>
                  <a:srgbClr val="002060"/>
                </a:solidFill>
                <a:latin typeface="Bookman Old Style" pitchFamily="18" charset="0"/>
              </a:rPr>
              <a:t>S1-S2=9</a:t>
            </a:r>
          </a:p>
          <a:p>
            <a:pPr algn="ctr"/>
            <a:r>
              <a:rPr lang="en-US" sz="2400" b="1">
                <a:solidFill>
                  <a:srgbClr val="002060"/>
                </a:solidFill>
                <a:latin typeface="Bookman Old Style" pitchFamily="18" charset="0"/>
              </a:rPr>
              <a:t>S2=S1-9</a:t>
            </a:r>
          </a:p>
          <a:p>
            <a:pPr algn="ctr"/>
            <a:endParaRPr lang="en-US" sz="4000" b="1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0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913" cy="8509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C00000"/>
                </a:solidFill>
                <a:latin typeface="Arial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b="1" smtClean="0"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(a-b) (a+b)=a</a:t>
            </a:r>
            <a:r>
              <a:rPr lang="en-US" b="1" baseline="30000" smtClean="0"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r>
              <a:rPr lang="en-US" b="1" smtClean="0"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-b</a:t>
            </a:r>
            <a:r>
              <a:rPr lang="en-US" b="1" baseline="30000" smtClean="0">
                <a:solidFill>
                  <a:srgbClr val="C00000"/>
                </a:solidFill>
                <a:latin typeface="Bookman Old Style" pitchFamily="18" charset="0"/>
                <a:ea typeface="Calibri" pitchFamily="34" charset="0"/>
                <a:cs typeface="Calibri" pitchFamily="34" charset="0"/>
              </a:rPr>
              <a:t>2</a:t>
            </a:r>
            <a:endParaRPr lang="ru-RU" smtClean="0"/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0" y="1196975"/>
            <a:ext cx="4040188" cy="639763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rgbClr val="002060"/>
                </a:solidFill>
                <a:latin typeface="Bookman Old Style" pitchFamily="18" charset="0"/>
              </a:rPr>
              <a:t>Алгебраический смысл</a:t>
            </a:r>
            <a:r>
              <a:rPr lang="en-US" dirty="0" smtClean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>
          <a:xfrm>
            <a:off x="179388" y="2349500"/>
            <a:ext cx="3744912" cy="38068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rgbClr val="002060"/>
                </a:solidFill>
                <a:latin typeface="Bookman Old Style" pitchFamily="18" charset="0"/>
              </a:rPr>
              <a:t>(a-b)(a+b)=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rgbClr val="002060"/>
                </a:solidFill>
                <a:latin typeface="Bookman Old Style" pitchFamily="18" charset="0"/>
              </a:rPr>
              <a:t>=a</a:t>
            </a:r>
            <a:r>
              <a:rPr lang="en-US" baseline="30000" smtClean="0">
                <a:solidFill>
                  <a:srgbClr val="002060"/>
                </a:solidFill>
                <a:latin typeface="Bookman Old Style" pitchFamily="18" charset="0"/>
              </a:rPr>
              <a:t>2</a:t>
            </a:r>
            <a:r>
              <a:rPr lang="en-US" smtClean="0">
                <a:solidFill>
                  <a:srgbClr val="002060"/>
                </a:solidFill>
                <a:latin typeface="Bookman Old Style" pitchFamily="18" charset="0"/>
              </a:rPr>
              <a:t>-ab+ab-b</a:t>
            </a:r>
            <a:r>
              <a:rPr lang="en-US" baseline="30000" smtClean="0">
                <a:solidFill>
                  <a:srgbClr val="002060"/>
                </a:solidFill>
                <a:latin typeface="Bookman Old Style" pitchFamily="18" charset="0"/>
              </a:rPr>
              <a:t>2</a:t>
            </a:r>
            <a:r>
              <a:rPr lang="en-US" smtClean="0">
                <a:solidFill>
                  <a:srgbClr val="002060"/>
                </a:solidFill>
                <a:latin typeface="Bookman Old Style" pitchFamily="18" charset="0"/>
              </a:rPr>
              <a:t>=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>
                <a:solidFill>
                  <a:srgbClr val="002060"/>
                </a:solidFill>
                <a:latin typeface="Bookman Old Style" pitchFamily="18" charset="0"/>
              </a:rPr>
              <a:t>=a</a:t>
            </a:r>
            <a:r>
              <a:rPr lang="en-US" baseline="30000" smtClean="0">
                <a:solidFill>
                  <a:srgbClr val="002060"/>
                </a:solidFill>
                <a:latin typeface="Bookman Old Style" pitchFamily="18" charset="0"/>
              </a:rPr>
              <a:t>2</a:t>
            </a:r>
            <a:r>
              <a:rPr lang="en-US" smtClean="0">
                <a:solidFill>
                  <a:srgbClr val="002060"/>
                </a:solidFill>
                <a:latin typeface="Bookman Old Style" pitchFamily="18" charset="0"/>
              </a:rPr>
              <a:t>-b</a:t>
            </a:r>
            <a:r>
              <a:rPr lang="en-US" baseline="30000" smtClean="0">
                <a:solidFill>
                  <a:srgbClr val="002060"/>
                </a:solidFill>
                <a:latin typeface="Bookman Old Style" pitchFamily="18" charset="0"/>
              </a:rPr>
              <a:t>2</a:t>
            </a:r>
            <a:endParaRPr lang="ru-RU" baseline="30000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 eaLnBrk="1" hangingPunct="1">
              <a:buFont typeface="Arial" charset="0"/>
              <a:buNone/>
            </a:pPr>
            <a:endParaRPr lang="ru-RU" smtClean="0">
              <a:solidFill>
                <a:srgbClr val="002060"/>
              </a:solidFill>
              <a:latin typeface="Bookman Old Style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z="2000" smtClean="0">
                <a:solidFill>
                  <a:srgbClr val="002060"/>
                </a:solidFill>
                <a:latin typeface="Bookman Old Style" pitchFamily="18" charset="0"/>
              </a:rPr>
              <a:t>Произведение разности двух выражений и их</a:t>
            </a:r>
            <a:br>
              <a:rPr lang="ru-RU" sz="2000" smtClean="0">
                <a:solidFill>
                  <a:srgbClr val="002060"/>
                </a:solidFill>
                <a:latin typeface="Bookman Old Style" pitchFamily="18" charset="0"/>
              </a:rPr>
            </a:br>
            <a:r>
              <a:rPr lang="ru-RU" sz="2000" smtClean="0">
                <a:solidFill>
                  <a:srgbClr val="002060"/>
                </a:solidFill>
                <a:latin typeface="Bookman Old Style" pitchFamily="18" charset="0"/>
              </a:rPr>
              <a:t> суммы равно разности квадратов этих выражений.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3"/>
          </p:nvPr>
        </p:nvSpPr>
        <p:spPr>
          <a:xfrm>
            <a:off x="4284663" y="1196975"/>
            <a:ext cx="4041775" cy="639763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Геометрический смысл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3563938" y="4149725"/>
            <a:ext cx="4257675" cy="2303463"/>
          </a:xfrm>
        </p:spPr>
        <p:txBody>
          <a:bodyPr rtlCol="0">
            <a:normAutofit fontScale="62500" lnSpcReduction="20000"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        </a:t>
            </a:r>
            <a:r>
              <a:rPr lang="ru-RU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Если одну сторону квадрата уменьшить на несколько единиц (на </a:t>
            </a:r>
            <a:r>
              <a:rPr lang="en-US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b</a:t>
            </a:r>
            <a:r>
              <a:rPr lang="ru-RU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) и одновременно другую увеличить на столько же единиц (на </a:t>
            </a:r>
            <a:r>
              <a:rPr lang="en-US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b</a:t>
            </a:r>
            <a:r>
              <a:rPr lang="ru-RU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), то площадь полученного прямоугольника меньше площади квадрата на </a:t>
            </a:r>
            <a:r>
              <a:rPr lang="en-US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b</a:t>
            </a:r>
            <a:r>
              <a:rPr lang="ru-RU" sz="2900" baseline="300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2</a:t>
            </a:r>
            <a:r>
              <a:rPr lang="ru-RU" sz="2900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единиц. </a:t>
            </a:r>
            <a:endParaRPr lang="ru-RU" sz="2900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716463" y="2349500"/>
            <a:ext cx="2232025" cy="9350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716463" y="2349500"/>
            <a:ext cx="1584325" cy="15113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4716463" y="3284538"/>
            <a:ext cx="17272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Левая фигурная скобка 14"/>
          <p:cNvSpPr/>
          <p:nvPr/>
        </p:nvSpPr>
        <p:spPr>
          <a:xfrm>
            <a:off x="4427538" y="2349500"/>
            <a:ext cx="46037" cy="151130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4067175" y="2852738"/>
            <a:ext cx="2889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Bookman Old Style" pitchFamily="18" charset="0"/>
              </a:rPr>
              <a:t>а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27538" y="3284538"/>
            <a:ext cx="3841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Bookman Old Style" pitchFamily="18" charset="0"/>
              </a:rPr>
              <a:t>в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35600" y="3789363"/>
            <a:ext cx="360363" cy="522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4">
                    <a:lumMod val="75000"/>
                  </a:schemeClr>
                </a:solidFill>
                <a:latin typeface="Bookman Old Style" pitchFamily="18" charset="0"/>
              </a:rPr>
              <a:t>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3663" y="3141663"/>
            <a:ext cx="384175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4">
                    <a:lumMod val="75000"/>
                  </a:schemeClr>
                </a:solidFill>
                <a:latin typeface="Bookman Old Style" pitchFamily="18" charset="0"/>
              </a:rPr>
              <a:t>в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2240" y="2276872"/>
            <a:ext cx="553998" cy="108012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а - в</a:t>
            </a:r>
          </a:p>
        </p:txBody>
      </p:sp>
      <p:sp>
        <p:nvSpPr>
          <p:cNvPr id="24" name="Левая фигурная скобка 23"/>
          <p:cNvSpPr/>
          <p:nvPr/>
        </p:nvSpPr>
        <p:spPr>
          <a:xfrm rot="5400000">
            <a:off x="5724526" y="1052512"/>
            <a:ext cx="215900" cy="2232025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vert="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5364163" y="1700213"/>
            <a:ext cx="100806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а + 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  <a:latin typeface="Bookman Old Style" pitchFamily="18" charset="0"/>
              </a:rPr>
              <a:t>Задача 1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3322638" cy="762000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Вычислить: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43*37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79388" y="2420938"/>
            <a:ext cx="3816350" cy="37052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Решение:</a:t>
            </a:r>
          </a:p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43*37=</a:t>
            </a:r>
          </a:p>
          <a:p>
            <a:pPr algn="ctr" eaLnBrk="1" hangingPunct="1">
              <a:buFont typeface="Arial" charset="0"/>
              <a:buNone/>
            </a:pPr>
            <a:endParaRPr lang="ru-RU" smtClean="0">
              <a:latin typeface="Bookman Old Style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=(40+3)(40-3)=</a:t>
            </a:r>
          </a:p>
          <a:p>
            <a:pPr algn="ctr" eaLnBrk="1" hangingPunct="1">
              <a:buFont typeface="Arial" charset="0"/>
              <a:buNone/>
            </a:pPr>
            <a:endParaRPr lang="ru-RU" smtClean="0">
              <a:latin typeface="Bookman Old Style" pitchFamily="18" charset="0"/>
            </a:endParaRPr>
          </a:p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=40</a:t>
            </a:r>
            <a:r>
              <a:rPr lang="ru-RU" baseline="30000" smtClean="0">
                <a:latin typeface="Bookman Old Style" pitchFamily="18" charset="0"/>
              </a:rPr>
              <a:t>2</a:t>
            </a:r>
            <a:r>
              <a:rPr lang="ru-RU" smtClean="0">
                <a:latin typeface="Bookman Old Style" pitchFamily="18" charset="0"/>
              </a:rPr>
              <a:t>-3</a:t>
            </a:r>
            <a:r>
              <a:rPr lang="ru-RU" baseline="30000" smtClean="0">
                <a:latin typeface="Bookman Old Style" pitchFamily="18" charset="0"/>
              </a:rPr>
              <a:t>2</a:t>
            </a:r>
            <a:r>
              <a:rPr lang="ru-RU" smtClean="0">
                <a:latin typeface="Bookman Old Style" pitchFamily="18" charset="0"/>
              </a:rPr>
              <a:t>=1600-9=1591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284663" y="1341438"/>
            <a:ext cx="3238500" cy="904875"/>
          </a:xfrm>
        </p:spPr>
        <p:txBody>
          <a:bodyPr rtlCol="0"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Найти площадь прямоугольника со сторонами 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43 и 37</a:t>
            </a:r>
            <a:r>
              <a:rPr lang="ru-RU" dirty="0" smtClean="0">
                <a:solidFill>
                  <a:srgbClr val="002060"/>
                </a:solidFill>
                <a:latin typeface="Bookman Old Style" pitchFamily="18" charset="0"/>
              </a:rPr>
              <a:t>.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4284663" y="2420938"/>
            <a:ext cx="3600450" cy="381635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Решение:</a:t>
            </a:r>
          </a:p>
          <a:p>
            <a:pPr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Вычислить площадь квадрата со стороной 40 и вычесть площадь квадрата со стороной 3</a:t>
            </a:r>
          </a:p>
          <a:p>
            <a:pPr eaLnBrk="1" hangingPunct="1">
              <a:buFont typeface="Arial" charset="0"/>
              <a:buNone/>
            </a:pPr>
            <a:endParaRPr lang="ru-RU" sz="1000" smtClean="0"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mtClean="0">
                <a:latin typeface="Bookman Old Style" pitchFamily="18" charset="0"/>
              </a:rPr>
              <a:t>S</a:t>
            </a:r>
            <a:r>
              <a:rPr lang="ru-RU" baseline="-25000" smtClean="0">
                <a:latin typeface="Bookman Old Style" pitchFamily="18" charset="0"/>
              </a:rPr>
              <a:t>прям.</a:t>
            </a:r>
            <a:r>
              <a:rPr lang="ru-RU" smtClean="0">
                <a:latin typeface="Bookman Old Style" pitchFamily="18" charset="0"/>
              </a:rPr>
              <a:t>=40</a:t>
            </a:r>
            <a:r>
              <a:rPr lang="ru-RU" baseline="30000" smtClean="0">
                <a:latin typeface="Bookman Old Style" pitchFamily="18" charset="0"/>
              </a:rPr>
              <a:t>2</a:t>
            </a:r>
            <a:r>
              <a:rPr lang="ru-RU" smtClean="0">
                <a:latin typeface="Bookman Old Style" pitchFamily="18" charset="0"/>
              </a:rPr>
              <a:t>-3</a:t>
            </a:r>
            <a:r>
              <a:rPr lang="ru-RU" baseline="30000" smtClean="0">
                <a:latin typeface="Bookman Old Style" pitchFamily="18" charset="0"/>
              </a:rPr>
              <a:t>2</a:t>
            </a:r>
            <a:r>
              <a:rPr lang="ru-RU" smtClean="0">
                <a:latin typeface="Bookman Old Style" pitchFamily="18" charset="0"/>
              </a:rPr>
              <a:t>=1591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147" name="Заголовок 1"/>
          <p:cNvSpPr>
            <a:spLocks noGrp="1"/>
          </p:cNvSpPr>
          <p:nvPr>
            <p:ph type="title"/>
          </p:nvPr>
        </p:nvSpPr>
        <p:spPr>
          <a:xfrm>
            <a:off x="468313" y="188913"/>
            <a:ext cx="7426325" cy="849312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rgbClr val="002060"/>
                </a:solidFill>
                <a:latin typeface="Bookman Old Style" pitchFamily="18" charset="0"/>
              </a:rPr>
              <a:t>Задача 2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50825" y="1268413"/>
            <a:ext cx="3889375" cy="906462"/>
          </a:xfrm>
        </p:spPr>
        <p:txBody>
          <a:bodyPr rtlCol="0">
            <a:normAutofit fontScale="850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Что больше и на сколько?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37</a:t>
            </a:r>
            <a:r>
              <a:rPr lang="ru-RU" baseline="300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2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 или 36*38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179388" y="2852738"/>
            <a:ext cx="3816350" cy="3633787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Решение: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>
                <a:latin typeface="Bookman Old Style" pitchFamily="18" charset="0"/>
              </a:rPr>
              <a:t>36=37-1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>
                <a:latin typeface="Bookman Old Style" pitchFamily="18" charset="0"/>
              </a:rPr>
              <a:t>38=37+1</a:t>
            </a:r>
          </a:p>
          <a:p>
            <a:pPr eaLnBrk="1" hangingPunct="1">
              <a:buFont typeface="Arial" charset="0"/>
              <a:buNone/>
            </a:pPr>
            <a:endParaRPr lang="ru-RU" sz="2000" smtClean="0"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000" smtClean="0">
                <a:latin typeface="Bookman Old Style" pitchFamily="18" charset="0"/>
              </a:rPr>
              <a:t>36*38=(37-1)(37+1)=37</a:t>
            </a:r>
            <a:r>
              <a:rPr lang="ru-RU" sz="2000" baseline="30000" smtClean="0">
                <a:latin typeface="Bookman Old Style" pitchFamily="18" charset="0"/>
              </a:rPr>
              <a:t>2</a:t>
            </a:r>
            <a:r>
              <a:rPr lang="ru-RU" sz="2000" smtClean="0">
                <a:latin typeface="Bookman Old Style" pitchFamily="18" charset="0"/>
              </a:rPr>
              <a:t>-1</a:t>
            </a:r>
          </a:p>
          <a:p>
            <a:pPr eaLnBrk="1" hangingPunct="1">
              <a:buFont typeface="Arial" charset="0"/>
              <a:buNone/>
            </a:pPr>
            <a:endParaRPr lang="ru-RU" sz="2000" smtClean="0"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000" smtClean="0">
                <a:latin typeface="Bookman Old Style" pitchFamily="18" charset="0"/>
              </a:rPr>
              <a:t>Значит,     37</a:t>
            </a:r>
            <a:r>
              <a:rPr lang="ru-RU" sz="2000" baseline="30000" smtClean="0">
                <a:latin typeface="Bookman Old Style" pitchFamily="18" charset="0"/>
              </a:rPr>
              <a:t>2</a:t>
            </a:r>
            <a:r>
              <a:rPr lang="en-US" sz="2000" smtClean="0">
                <a:latin typeface="Bookman Old Style" pitchFamily="18" charset="0"/>
              </a:rPr>
              <a:t>&gt;</a:t>
            </a:r>
            <a:r>
              <a:rPr lang="ru-RU" sz="2000" smtClean="0">
                <a:latin typeface="Bookman Old Style" pitchFamily="18" charset="0"/>
              </a:rPr>
              <a:t>37</a:t>
            </a:r>
            <a:r>
              <a:rPr lang="ru-RU" sz="2000" baseline="30000" smtClean="0">
                <a:latin typeface="Bookman Old Style" pitchFamily="18" charset="0"/>
              </a:rPr>
              <a:t>2</a:t>
            </a:r>
            <a:r>
              <a:rPr lang="ru-RU" sz="2000" smtClean="0">
                <a:latin typeface="Bookman Old Style" pitchFamily="18" charset="0"/>
              </a:rPr>
              <a:t>-1</a:t>
            </a:r>
          </a:p>
          <a:p>
            <a:pPr eaLnBrk="1" hangingPunct="1">
              <a:buFont typeface="Arial" charset="0"/>
              <a:buNone/>
            </a:pPr>
            <a:r>
              <a:rPr lang="ru-RU" sz="2000" smtClean="0">
                <a:latin typeface="Bookman Old Style" pitchFamily="18" charset="0"/>
              </a:rPr>
              <a:t>                   37</a:t>
            </a:r>
            <a:r>
              <a:rPr lang="ru-RU" sz="2000" baseline="30000" smtClean="0">
                <a:latin typeface="Bookman Old Style" pitchFamily="18" charset="0"/>
              </a:rPr>
              <a:t>2</a:t>
            </a:r>
            <a:r>
              <a:rPr lang="en-US" sz="2000" smtClean="0">
                <a:latin typeface="Bookman Old Style" pitchFamily="18" charset="0"/>
              </a:rPr>
              <a:t>&gt;</a:t>
            </a:r>
            <a:r>
              <a:rPr lang="ru-RU" sz="2000" smtClean="0">
                <a:latin typeface="Bookman Old Style" pitchFamily="18" charset="0"/>
              </a:rPr>
              <a:t>36*38</a:t>
            </a:r>
            <a:endParaRPr lang="ru-RU" smtClean="0">
              <a:latin typeface="Bookman Old Style" pitchFamily="18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3995738" y="1125538"/>
            <a:ext cx="3889375" cy="1582737"/>
          </a:xfrm>
        </p:spPr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>
                <a:solidFill>
                  <a:schemeClr val="bg2">
                    <a:lumMod val="25000"/>
                  </a:schemeClr>
                </a:solidFill>
                <a:latin typeface="Bookman Old Style" pitchFamily="18" charset="0"/>
              </a:rPr>
              <a:t>Не производя вычислений, определить, площадь какого земельного участка больше и на сколько: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Bookman Old Style" pitchFamily="18" charset="0"/>
              </a:rPr>
              <a:t>Квадрата со стороной 37 или прямоугольника со сторонами 36 и 38.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3779838" y="2852738"/>
            <a:ext cx="4041775" cy="3705225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ru-RU" smtClean="0">
                <a:latin typeface="Bookman Old Style" pitchFamily="18" charset="0"/>
              </a:rPr>
              <a:t>Решение: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latin typeface="Bookman Old Style" pitchFamily="18" charset="0"/>
              </a:rPr>
              <a:t>S</a:t>
            </a:r>
            <a:r>
              <a:rPr lang="ru-RU" sz="2000" baseline="-25000" smtClean="0">
                <a:latin typeface="Bookman Old Style" pitchFamily="18" charset="0"/>
              </a:rPr>
              <a:t>кв.</a:t>
            </a:r>
            <a:r>
              <a:rPr lang="ru-RU" sz="2000" smtClean="0">
                <a:latin typeface="Bookman Old Style" pitchFamily="18" charset="0"/>
              </a:rPr>
              <a:t>=37</a:t>
            </a:r>
            <a:r>
              <a:rPr lang="ru-RU" sz="2000" baseline="30000" smtClean="0">
                <a:latin typeface="Bookman Old Style" pitchFamily="18" charset="0"/>
              </a:rPr>
              <a:t>2                        </a:t>
            </a:r>
            <a:r>
              <a:rPr lang="ru-RU" sz="2000" smtClean="0">
                <a:latin typeface="Bookman Old Style" pitchFamily="18" charset="0"/>
              </a:rPr>
              <a:t>36=37-1    </a:t>
            </a: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latin typeface="Bookman Old Style" pitchFamily="18" charset="0"/>
              </a:rPr>
              <a:t>S</a:t>
            </a:r>
            <a:r>
              <a:rPr lang="ru-RU" sz="2000" baseline="-25000" smtClean="0">
                <a:latin typeface="Bookman Old Style" pitchFamily="18" charset="0"/>
              </a:rPr>
              <a:t>пр-ка</a:t>
            </a:r>
            <a:r>
              <a:rPr lang="ru-RU" sz="2000" smtClean="0">
                <a:latin typeface="Bookman Old Style" pitchFamily="18" charset="0"/>
              </a:rPr>
              <a:t>=36*38         38=37+1</a:t>
            </a:r>
          </a:p>
          <a:p>
            <a:pPr eaLnBrk="1" hangingPunct="1">
              <a:buFont typeface="Arial" charset="0"/>
              <a:buNone/>
            </a:pPr>
            <a:endParaRPr lang="ru-RU" sz="2000" smtClean="0"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sz="2000" smtClean="0">
                <a:latin typeface="Bookman Old Style" pitchFamily="18" charset="0"/>
              </a:rPr>
              <a:t>S</a:t>
            </a:r>
            <a:r>
              <a:rPr lang="ru-RU" sz="2000" baseline="-25000" smtClean="0">
                <a:latin typeface="Bookman Old Style" pitchFamily="18" charset="0"/>
              </a:rPr>
              <a:t>пр-ка </a:t>
            </a:r>
            <a:r>
              <a:rPr lang="ru-RU" sz="2000" smtClean="0">
                <a:latin typeface="Bookman Old Style" pitchFamily="18" charset="0"/>
              </a:rPr>
              <a:t>= </a:t>
            </a:r>
            <a:r>
              <a:rPr lang="en-US" sz="2000" smtClean="0">
                <a:latin typeface="Bookman Old Style" pitchFamily="18" charset="0"/>
              </a:rPr>
              <a:t>S</a:t>
            </a:r>
            <a:r>
              <a:rPr lang="ru-RU" sz="2000" baseline="-25000" smtClean="0">
                <a:latin typeface="Bookman Old Style" pitchFamily="18" charset="0"/>
              </a:rPr>
              <a:t>кв</a:t>
            </a:r>
            <a:r>
              <a:rPr lang="ru-RU" sz="2000" smtClean="0">
                <a:latin typeface="Bookman Old Style" pitchFamily="18" charset="0"/>
              </a:rPr>
              <a:t>-1</a:t>
            </a:r>
            <a:r>
              <a:rPr lang="ru-RU" sz="2000" baseline="30000" smtClean="0">
                <a:latin typeface="Bookman Old Style" pitchFamily="18" charset="0"/>
              </a:rPr>
              <a:t>2</a:t>
            </a:r>
            <a:endParaRPr lang="ru-RU" sz="2000" smtClean="0"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endParaRPr lang="ru-RU" sz="2000" smtClean="0">
              <a:latin typeface="Bookman Old Style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ru-RU" sz="2000" smtClean="0">
                <a:latin typeface="Bookman Old Style" pitchFamily="18" charset="0"/>
              </a:rPr>
              <a:t>Значит,</a:t>
            </a:r>
            <a:r>
              <a:rPr lang="en-US" sz="2000" smtClean="0">
                <a:latin typeface="Bookman Old Style" pitchFamily="18" charset="0"/>
              </a:rPr>
              <a:t>   S</a:t>
            </a:r>
            <a:r>
              <a:rPr lang="ru-RU" sz="2000" baseline="-25000" smtClean="0">
                <a:latin typeface="Bookman Old Style" pitchFamily="18" charset="0"/>
              </a:rPr>
              <a:t>пр-ка </a:t>
            </a:r>
            <a:r>
              <a:rPr lang="en-US" sz="2000" smtClean="0">
                <a:latin typeface="Bookman Old Style" pitchFamily="18" charset="0"/>
              </a:rPr>
              <a:t>&lt; S</a:t>
            </a:r>
            <a:r>
              <a:rPr lang="ru-RU" sz="2000" baseline="-25000" smtClean="0">
                <a:latin typeface="Bookman Old Style" pitchFamily="18" charset="0"/>
              </a:rPr>
              <a:t>кв.</a:t>
            </a:r>
            <a:r>
              <a:rPr lang="en-US" sz="2000" smtClean="0">
                <a:latin typeface="Bookman Old Style" pitchFamily="18" charset="0"/>
              </a:rPr>
              <a:t>-1</a:t>
            </a:r>
            <a:endParaRPr lang="ru-RU" sz="2000" smtClean="0">
              <a:latin typeface="Bookman Old Style" pitchFamily="18" charset="0"/>
            </a:endParaRPr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1619250" y="3357563"/>
            <a:ext cx="215900" cy="6477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2124075" y="3644900"/>
            <a:ext cx="719138" cy="4603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Правая фигурная скобка 10"/>
          <p:cNvSpPr/>
          <p:nvPr/>
        </p:nvSpPr>
        <p:spPr>
          <a:xfrm>
            <a:off x="5508625" y="3357563"/>
            <a:ext cx="44450" cy="57626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право с вырезом 11"/>
          <p:cNvSpPr/>
          <p:nvPr/>
        </p:nvSpPr>
        <p:spPr>
          <a:xfrm>
            <a:off x="5651500" y="3644900"/>
            <a:ext cx="215900" cy="46038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Правая фигурная скобка 12"/>
          <p:cNvSpPr/>
          <p:nvPr/>
        </p:nvSpPr>
        <p:spPr>
          <a:xfrm>
            <a:off x="7235825" y="3357563"/>
            <a:ext cx="46038" cy="576262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Стрелка вправо с вырезом 13"/>
          <p:cNvSpPr/>
          <p:nvPr/>
        </p:nvSpPr>
        <p:spPr>
          <a:xfrm>
            <a:off x="7451725" y="3644900"/>
            <a:ext cx="288925" cy="46038"/>
          </a:xfrm>
          <a:prstGeom prst="notched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3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3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3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3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283</Words>
  <Application>Microsoft Office PowerPoint</Application>
  <PresentationFormat>Экран (4:3)</PresentationFormat>
  <Paragraphs>73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Bookman Old Style</vt:lpstr>
      <vt:lpstr>Тема Office</vt:lpstr>
      <vt:lpstr>"Умножение разности двух выражений  на их сумму"</vt:lpstr>
      <vt:lpstr> 1.Найдите площадь квадрата (S1) и прямоугольника (S2).  2.Сравните значение площадей.  3.Сравните стороны прямоугольника и квадрата.</vt:lpstr>
      <vt:lpstr> (a-b) (a+b)=a2-b2</vt:lpstr>
      <vt:lpstr>Задача 1</vt:lpstr>
      <vt:lpstr>Задача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"Умножение разности двух выражений  на их сумму".</dc:title>
  <cp:lastModifiedBy>revaz</cp:lastModifiedBy>
  <cp:revision>13</cp:revision>
  <dcterms:modified xsi:type="dcterms:W3CDTF">2013-04-02T12:44:43Z</dcterms:modified>
</cp:coreProperties>
</file>