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</p:sldMasterIdLst>
  <p:sldIdLst>
    <p:sldId id="266" r:id="rId4"/>
    <p:sldId id="28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9E64C-6995-4E4A-96C6-35F55BA897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5425F35-FC23-48B5-A4AA-7100CFBC96F6}">
      <dgm:prSet phldrT="[Текст]"/>
      <dgm:spPr/>
      <dgm:t>
        <a:bodyPr/>
        <a:lstStyle/>
        <a:p>
          <a:r>
            <a:rPr lang="ru-RU" dirty="0" smtClean="0"/>
            <a:t>Овощи, фрукты 7%</a:t>
          </a:r>
          <a:endParaRPr lang="ru-RU" dirty="0"/>
        </a:p>
      </dgm:t>
    </dgm:pt>
    <dgm:pt modelId="{A1C7E60C-32C5-4C94-8DC8-D2BA7E0C0434}" type="parTrans" cxnId="{FEDDA343-AD33-4472-BC3A-7B7EC6A1F423}">
      <dgm:prSet/>
      <dgm:spPr/>
      <dgm:t>
        <a:bodyPr/>
        <a:lstStyle/>
        <a:p>
          <a:endParaRPr lang="ru-RU"/>
        </a:p>
      </dgm:t>
    </dgm:pt>
    <dgm:pt modelId="{3A4B48E2-8437-4C55-A597-91F6EC5CE27F}" type="sibTrans" cxnId="{FEDDA343-AD33-4472-BC3A-7B7EC6A1F423}">
      <dgm:prSet/>
      <dgm:spPr/>
      <dgm:t>
        <a:bodyPr/>
        <a:lstStyle/>
        <a:p>
          <a:endParaRPr lang="ru-RU"/>
        </a:p>
      </dgm:t>
    </dgm:pt>
    <dgm:pt modelId="{E26ED018-17FA-4570-A81B-1233908441A3}">
      <dgm:prSet phldrT="[Текст]"/>
      <dgm:spPr/>
      <dgm:t>
        <a:bodyPr/>
        <a:lstStyle/>
        <a:p>
          <a:r>
            <a:rPr lang="ru-RU" dirty="0" smtClean="0"/>
            <a:t>Разное – 9 %</a:t>
          </a:r>
        </a:p>
        <a:p>
          <a:r>
            <a:rPr lang="ru-RU" dirty="0" smtClean="0"/>
            <a:t>Молоко – 14%</a:t>
          </a:r>
          <a:endParaRPr lang="ru-RU" dirty="0"/>
        </a:p>
      </dgm:t>
    </dgm:pt>
    <dgm:pt modelId="{5203DE31-BB1C-4DFE-AB72-F915F838971C}" type="parTrans" cxnId="{4B4A8DF2-6428-41C2-931C-6054F2CD14BE}">
      <dgm:prSet/>
      <dgm:spPr/>
      <dgm:t>
        <a:bodyPr/>
        <a:lstStyle/>
        <a:p>
          <a:endParaRPr lang="ru-RU"/>
        </a:p>
      </dgm:t>
    </dgm:pt>
    <dgm:pt modelId="{219A87E5-D891-4929-B08E-FA962F0410A1}" type="sibTrans" cxnId="{4B4A8DF2-6428-41C2-931C-6054F2CD14BE}">
      <dgm:prSet/>
      <dgm:spPr/>
      <dgm:t>
        <a:bodyPr/>
        <a:lstStyle/>
        <a:p>
          <a:endParaRPr lang="ru-RU"/>
        </a:p>
      </dgm:t>
    </dgm:pt>
    <dgm:pt modelId="{D4A9034B-277E-45EC-A49E-4759163C162C}">
      <dgm:prSet phldrT="[Текст]"/>
      <dgm:spPr/>
      <dgm:t>
        <a:bodyPr/>
        <a:lstStyle/>
        <a:p>
          <a:r>
            <a:rPr lang="ru-RU" dirty="0" smtClean="0"/>
            <a:t>Мясо – 18%</a:t>
          </a:r>
        </a:p>
        <a:p>
          <a:r>
            <a:rPr lang="ru-RU" dirty="0" smtClean="0"/>
            <a:t>Хлеб + зерновые – 55%</a:t>
          </a:r>
          <a:endParaRPr lang="ru-RU" dirty="0"/>
        </a:p>
      </dgm:t>
    </dgm:pt>
    <dgm:pt modelId="{3C79A820-7996-4EE1-B347-68CCAC5B68AB}" type="parTrans" cxnId="{B1E20DE9-1E3E-48A9-9C71-7F1CC317749D}">
      <dgm:prSet/>
      <dgm:spPr/>
      <dgm:t>
        <a:bodyPr/>
        <a:lstStyle/>
        <a:p>
          <a:endParaRPr lang="ru-RU"/>
        </a:p>
      </dgm:t>
    </dgm:pt>
    <dgm:pt modelId="{C2326E52-F57B-408E-B22D-BBA6526702B7}" type="sibTrans" cxnId="{B1E20DE9-1E3E-48A9-9C71-7F1CC317749D}">
      <dgm:prSet/>
      <dgm:spPr/>
      <dgm:t>
        <a:bodyPr/>
        <a:lstStyle/>
        <a:p>
          <a:endParaRPr lang="ru-RU"/>
        </a:p>
      </dgm:t>
    </dgm:pt>
    <dgm:pt modelId="{627DEB8D-A182-4CDD-9FB7-FE6D857C6C4D}" type="pres">
      <dgm:prSet presAssocID="{66B9E64C-6995-4E4A-96C6-35F55BA8971D}" presName="Name0" presStyleCnt="0">
        <dgm:presLayoutVars>
          <dgm:dir/>
          <dgm:animLvl val="lvl"/>
          <dgm:resizeHandles val="exact"/>
        </dgm:presLayoutVars>
      </dgm:prSet>
      <dgm:spPr/>
    </dgm:pt>
    <dgm:pt modelId="{D665695D-0590-49A9-A155-BAAD69F2C828}" type="pres">
      <dgm:prSet presAssocID="{25425F35-FC23-48B5-A4AA-7100CFBC96F6}" presName="Name8" presStyleCnt="0"/>
      <dgm:spPr/>
    </dgm:pt>
    <dgm:pt modelId="{603FFF67-01ED-41FE-9BC4-B5363476EE92}" type="pres">
      <dgm:prSet presAssocID="{25425F35-FC23-48B5-A4AA-7100CFBC96F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2368-DEAF-4EBE-94E0-AE13359EFC01}" type="pres">
      <dgm:prSet presAssocID="{25425F35-FC23-48B5-A4AA-7100CFBC96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0B490-241E-49C2-BF8A-49A0F313F169}" type="pres">
      <dgm:prSet presAssocID="{E26ED018-17FA-4570-A81B-1233908441A3}" presName="Name8" presStyleCnt="0"/>
      <dgm:spPr/>
    </dgm:pt>
    <dgm:pt modelId="{A0A2440B-0286-47B4-BE4F-0E5514139963}" type="pres">
      <dgm:prSet presAssocID="{E26ED018-17FA-4570-A81B-1233908441A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D6BED-73B0-4A9D-97AB-F16E4A2E5732}" type="pres">
      <dgm:prSet presAssocID="{E26ED018-17FA-4570-A81B-1233908441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A667D-B495-4319-83AA-F4167FD78587}" type="pres">
      <dgm:prSet presAssocID="{D4A9034B-277E-45EC-A49E-4759163C162C}" presName="Name8" presStyleCnt="0"/>
      <dgm:spPr/>
    </dgm:pt>
    <dgm:pt modelId="{ED72330E-1B1E-4AC4-88AA-60432340B78B}" type="pres">
      <dgm:prSet presAssocID="{D4A9034B-277E-45EC-A49E-4759163C162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3DC3B-672E-4F38-8CCE-D579DC37C4A7}" type="pres">
      <dgm:prSet presAssocID="{D4A9034B-277E-45EC-A49E-4759163C16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093A6-5383-4D32-A0B5-32922CD92B7A}" type="presOf" srcId="{E26ED018-17FA-4570-A81B-1233908441A3}" destId="{F67D6BED-73B0-4A9D-97AB-F16E4A2E5732}" srcOrd="1" destOrd="0" presId="urn:microsoft.com/office/officeart/2005/8/layout/pyramid1"/>
    <dgm:cxn modelId="{B1E20DE9-1E3E-48A9-9C71-7F1CC317749D}" srcId="{66B9E64C-6995-4E4A-96C6-35F55BA8971D}" destId="{D4A9034B-277E-45EC-A49E-4759163C162C}" srcOrd="2" destOrd="0" parTransId="{3C79A820-7996-4EE1-B347-68CCAC5B68AB}" sibTransId="{C2326E52-F57B-408E-B22D-BBA6526702B7}"/>
    <dgm:cxn modelId="{10E803BA-A1E7-40D5-8DF0-4820EEFE1934}" type="presOf" srcId="{D4A9034B-277E-45EC-A49E-4759163C162C}" destId="{0633DC3B-672E-4F38-8CCE-D579DC37C4A7}" srcOrd="1" destOrd="0" presId="urn:microsoft.com/office/officeart/2005/8/layout/pyramid1"/>
    <dgm:cxn modelId="{DBF92ABB-91E1-417F-8A3C-8A9FDF363FB2}" type="presOf" srcId="{66B9E64C-6995-4E4A-96C6-35F55BA8971D}" destId="{627DEB8D-A182-4CDD-9FB7-FE6D857C6C4D}" srcOrd="0" destOrd="0" presId="urn:microsoft.com/office/officeart/2005/8/layout/pyramid1"/>
    <dgm:cxn modelId="{26E19041-544A-41F3-919B-84F07916DA84}" type="presOf" srcId="{D4A9034B-277E-45EC-A49E-4759163C162C}" destId="{ED72330E-1B1E-4AC4-88AA-60432340B78B}" srcOrd="0" destOrd="0" presId="urn:microsoft.com/office/officeart/2005/8/layout/pyramid1"/>
    <dgm:cxn modelId="{889A1542-B478-4CB1-BBC2-1F41442E85F1}" type="presOf" srcId="{25425F35-FC23-48B5-A4AA-7100CFBC96F6}" destId="{9B992368-DEAF-4EBE-94E0-AE13359EFC01}" srcOrd="1" destOrd="0" presId="urn:microsoft.com/office/officeart/2005/8/layout/pyramid1"/>
    <dgm:cxn modelId="{E05812CC-C289-415C-907C-7F9ED19AFAA6}" type="presOf" srcId="{E26ED018-17FA-4570-A81B-1233908441A3}" destId="{A0A2440B-0286-47B4-BE4F-0E5514139963}" srcOrd="0" destOrd="0" presId="urn:microsoft.com/office/officeart/2005/8/layout/pyramid1"/>
    <dgm:cxn modelId="{FEDDA343-AD33-4472-BC3A-7B7EC6A1F423}" srcId="{66B9E64C-6995-4E4A-96C6-35F55BA8971D}" destId="{25425F35-FC23-48B5-A4AA-7100CFBC96F6}" srcOrd="0" destOrd="0" parTransId="{A1C7E60C-32C5-4C94-8DC8-D2BA7E0C0434}" sibTransId="{3A4B48E2-8437-4C55-A597-91F6EC5CE27F}"/>
    <dgm:cxn modelId="{31CB0BDA-236F-4850-BCE9-12699E07540D}" type="presOf" srcId="{25425F35-FC23-48B5-A4AA-7100CFBC96F6}" destId="{603FFF67-01ED-41FE-9BC4-B5363476EE92}" srcOrd="0" destOrd="0" presId="urn:microsoft.com/office/officeart/2005/8/layout/pyramid1"/>
    <dgm:cxn modelId="{4B4A8DF2-6428-41C2-931C-6054F2CD14BE}" srcId="{66B9E64C-6995-4E4A-96C6-35F55BA8971D}" destId="{E26ED018-17FA-4570-A81B-1233908441A3}" srcOrd="1" destOrd="0" parTransId="{5203DE31-BB1C-4DFE-AB72-F915F838971C}" sibTransId="{219A87E5-D891-4929-B08E-FA962F0410A1}"/>
    <dgm:cxn modelId="{4DE0A380-67BF-45BE-BEB9-B37D69AA0A6D}" type="presParOf" srcId="{627DEB8D-A182-4CDD-9FB7-FE6D857C6C4D}" destId="{D665695D-0590-49A9-A155-BAAD69F2C828}" srcOrd="0" destOrd="0" presId="urn:microsoft.com/office/officeart/2005/8/layout/pyramid1"/>
    <dgm:cxn modelId="{06DBD6EE-A8B6-4C34-B3A5-37A92713BD39}" type="presParOf" srcId="{D665695D-0590-49A9-A155-BAAD69F2C828}" destId="{603FFF67-01ED-41FE-9BC4-B5363476EE92}" srcOrd="0" destOrd="0" presId="urn:microsoft.com/office/officeart/2005/8/layout/pyramid1"/>
    <dgm:cxn modelId="{C15E54EE-CF23-4552-A16A-30DAD1F07F47}" type="presParOf" srcId="{D665695D-0590-49A9-A155-BAAD69F2C828}" destId="{9B992368-DEAF-4EBE-94E0-AE13359EFC01}" srcOrd="1" destOrd="0" presId="urn:microsoft.com/office/officeart/2005/8/layout/pyramid1"/>
    <dgm:cxn modelId="{487861B4-327E-4050-9583-36F802847686}" type="presParOf" srcId="{627DEB8D-A182-4CDD-9FB7-FE6D857C6C4D}" destId="{CE10B490-241E-49C2-BF8A-49A0F313F169}" srcOrd="1" destOrd="0" presId="urn:microsoft.com/office/officeart/2005/8/layout/pyramid1"/>
    <dgm:cxn modelId="{B2427858-11AF-4769-A61B-7B0090A804DA}" type="presParOf" srcId="{CE10B490-241E-49C2-BF8A-49A0F313F169}" destId="{A0A2440B-0286-47B4-BE4F-0E5514139963}" srcOrd="0" destOrd="0" presId="urn:microsoft.com/office/officeart/2005/8/layout/pyramid1"/>
    <dgm:cxn modelId="{2CD80830-2D52-4A9C-B8BE-78FC7D36EBB0}" type="presParOf" srcId="{CE10B490-241E-49C2-BF8A-49A0F313F169}" destId="{F67D6BED-73B0-4A9D-97AB-F16E4A2E5732}" srcOrd="1" destOrd="0" presId="urn:microsoft.com/office/officeart/2005/8/layout/pyramid1"/>
    <dgm:cxn modelId="{FFAD2187-078A-4A02-B9BE-7E436FA45E2C}" type="presParOf" srcId="{627DEB8D-A182-4CDD-9FB7-FE6D857C6C4D}" destId="{677A667D-B495-4319-83AA-F4167FD78587}" srcOrd="2" destOrd="0" presId="urn:microsoft.com/office/officeart/2005/8/layout/pyramid1"/>
    <dgm:cxn modelId="{8E98BD50-282D-441C-9DB5-B922915CA294}" type="presParOf" srcId="{677A667D-B495-4319-83AA-F4167FD78587}" destId="{ED72330E-1B1E-4AC4-88AA-60432340B78B}" srcOrd="0" destOrd="0" presId="urn:microsoft.com/office/officeart/2005/8/layout/pyramid1"/>
    <dgm:cxn modelId="{5ADF28F6-6952-43B5-9D82-656E51698743}" type="presParOf" srcId="{677A667D-B495-4319-83AA-F4167FD78587}" destId="{0633DC3B-672E-4F38-8CCE-D579DC37C4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FFF67-01ED-41FE-9BC4-B5363476EE92}">
      <dsp:nvSpPr>
        <dsp:cNvPr id="0" name=""/>
        <dsp:cNvSpPr/>
      </dsp:nvSpPr>
      <dsp:spPr>
        <a:xfrm>
          <a:off x="2640293" y="0"/>
          <a:ext cx="2640293" cy="1968218"/>
        </a:xfrm>
        <a:prstGeom prst="trapezoid">
          <a:avLst>
            <a:gd name="adj" fmla="val 670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Овощи, фрукты 7%</a:t>
          </a:r>
          <a:endParaRPr lang="ru-RU" sz="4100" kern="1200" dirty="0"/>
        </a:p>
      </dsp:txBody>
      <dsp:txXfrm>
        <a:off x="2640293" y="0"/>
        <a:ext cx="2640293" cy="1968218"/>
      </dsp:txXfrm>
    </dsp:sp>
    <dsp:sp modelId="{A0A2440B-0286-47B4-BE4F-0E5514139963}">
      <dsp:nvSpPr>
        <dsp:cNvPr id="0" name=""/>
        <dsp:cNvSpPr/>
      </dsp:nvSpPr>
      <dsp:spPr>
        <a:xfrm>
          <a:off x="1320146" y="1968218"/>
          <a:ext cx="5280586" cy="1968218"/>
        </a:xfrm>
        <a:prstGeom prst="trapezoid">
          <a:avLst>
            <a:gd name="adj" fmla="val 670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Разное – 9 %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Молоко – 14%</a:t>
          </a:r>
          <a:endParaRPr lang="ru-RU" sz="4100" kern="1200" dirty="0"/>
        </a:p>
      </dsp:txBody>
      <dsp:txXfrm>
        <a:off x="2244249" y="1968218"/>
        <a:ext cx="3432381" cy="1968218"/>
      </dsp:txXfrm>
    </dsp:sp>
    <dsp:sp modelId="{ED72330E-1B1E-4AC4-88AA-60432340B78B}">
      <dsp:nvSpPr>
        <dsp:cNvPr id="0" name=""/>
        <dsp:cNvSpPr/>
      </dsp:nvSpPr>
      <dsp:spPr>
        <a:xfrm>
          <a:off x="0" y="3936437"/>
          <a:ext cx="7920880" cy="1968218"/>
        </a:xfrm>
        <a:prstGeom prst="trapezoid">
          <a:avLst>
            <a:gd name="adj" fmla="val 670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Мясо – 18%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Хлеб + зерновые – 55%</a:t>
          </a:r>
          <a:endParaRPr lang="ru-RU" sz="4100" kern="1200" dirty="0"/>
        </a:p>
      </dsp:txBody>
      <dsp:txXfrm>
        <a:off x="1386153" y="3936437"/>
        <a:ext cx="5148572" cy="196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36366B-54E4-4ADB-9C74-DFB26747C2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D6118-0CEB-4462-AA97-7145EF3624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13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CD6C-E93E-4090-9743-B9EB489570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7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ABAA62-6320-406C-A4E3-62922C4F5CE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28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9CFEE5E-447E-48B7-99F2-4DE9C1A88B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28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867BB-7E48-4549-95DE-56DB20C100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17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CD08-99A0-4EE4-98B5-A26A11551E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97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412A3-2BD2-4A7C-A149-3AD58D1492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0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DBE5B-E5AD-4197-81A1-1EE48845D2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9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5FB5-F221-4777-A664-7226F01CE6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3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15BB-82F4-4AB7-AE9E-06F0C169F0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29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0CD5-ACB4-4F97-9260-49357275361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461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05FE-B4E2-44CD-9AF7-3F7821C0DF2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39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6839-E503-4627-AAC4-A418CF5D1C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0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8EA1-3738-4F3D-B82B-B8776C655F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902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5628-BC4B-43AB-9993-B620B4AE1C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522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02A4-EA1A-46A3-A0A6-DA752A3E10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2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01D6-80A8-45C7-8194-121D11D95A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116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567-F1AE-4081-B607-0D2037C2F3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475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398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282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37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3A4E-3C09-476A-A1C9-519FDE2630B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44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097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34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020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427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448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587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63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63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567-F1AE-4081-B607-0D2037C2F3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5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8C8A-D8A6-47F1-84DA-8CC4BC93CC2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19D4-3F82-4A2D-BCFF-BE35852CD77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2C60A-5803-4E45-9633-42EDE5047A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8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04E6-D901-4B76-AF5A-93E46FBD40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B4AA-543F-4CD4-8E8C-FA79ADAF21A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6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264C-0257-45A6-B8E2-135F200A78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0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020C4-3FB2-48CD-B099-D28E6C30560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070800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03C66-BA72-444E-BD42-A1F724E11AD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88472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9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zdorovie-tvoe.ru/images/53b22de013970eca1f7f9543610_prev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http://www.zdorovie-tvoe.ru/images/53b22de013970eca1f7f9543610_prev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implybeautifulnewyou.files.wordpress.com/2010/06/bn229004.jpg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u-school17-pv.ucoz.kz/_si/0/33995231.jpg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340768"/>
            <a:ext cx="7772400" cy="1736725"/>
          </a:xfrm>
        </p:spPr>
        <p:txBody>
          <a:bodyPr/>
          <a:lstStyle/>
          <a:p>
            <a:pPr algn="ctr"/>
            <a:r>
              <a:rPr lang="ru-RU" sz="4800" dirty="0" smtClean="0"/>
              <a:t>«Пирамида   здорового </a:t>
            </a:r>
            <a:br>
              <a:rPr lang="ru-RU" sz="4800" dirty="0" smtClean="0"/>
            </a:br>
            <a:r>
              <a:rPr lang="ru-RU" sz="4800" dirty="0" smtClean="0"/>
              <a:t> питания»</a:t>
            </a:r>
            <a:endParaRPr lang="ru-RU" sz="48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868863"/>
            <a:ext cx="5834062" cy="1152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                    </a:t>
            </a:r>
            <a:r>
              <a:rPr lang="ru-RU" sz="2400" b="1" dirty="0" err="1" smtClean="0">
                <a:solidFill>
                  <a:schemeClr val="tx2"/>
                </a:solidFill>
              </a:rPr>
              <a:t>Ярощук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Елена </a:t>
            </a:r>
            <a:r>
              <a:rPr lang="ru-RU" sz="2400" b="1" dirty="0" smtClean="0">
                <a:solidFill>
                  <a:schemeClr val="tx2"/>
                </a:solidFill>
              </a:rPr>
              <a:t>Ивановна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                          учитель биологии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                            ГБОУ СОШ </a:t>
            </a:r>
            <a:r>
              <a:rPr lang="ru-RU" sz="2400" b="1" dirty="0">
                <a:solidFill>
                  <a:schemeClr val="tx2"/>
                </a:solidFill>
              </a:rPr>
              <a:t>№ 1 «ОЦ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  <a:r>
              <a:rPr lang="ru-RU" sz="2400" b="1" dirty="0">
                <a:solidFill>
                  <a:srgbClr val="FFFFB7"/>
                </a:solidFill>
              </a:rPr>
              <a:t> </a:t>
            </a:r>
            <a:endParaRPr lang="ru-RU" sz="2400" b="1" dirty="0" smtClean="0">
              <a:solidFill>
                <a:srgbClr val="FFFFB7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FFB7"/>
                </a:solidFill>
              </a:rPr>
              <a:t>                            с. </a:t>
            </a:r>
            <a:r>
              <a:rPr lang="ru-RU" sz="2400" b="1" dirty="0" err="1" smtClean="0">
                <a:solidFill>
                  <a:srgbClr val="FFFFB7"/>
                </a:solidFill>
              </a:rPr>
              <a:t>Кинель</a:t>
            </a:r>
            <a:r>
              <a:rPr lang="ru-RU" sz="2400" b="1" dirty="0" smtClean="0">
                <a:solidFill>
                  <a:srgbClr val="FFFFB7"/>
                </a:solidFill>
              </a:rPr>
              <a:t>-Черкассы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</a:rPr>
              <a:t>Что мы едим</a:t>
            </a:r>
          </a:p>
        </p:txBody>
      </p:sp>
      <p:sp>
        <p:nvSpPr>
          <p:cNvPr id="21509" name="Rectangle 5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215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  <a:hlinkClick r:id="rId2"/>
              </a:rPr>
              <a:t> </a:t>
            </a:r>
            <a:endParaRPr lang="ru-RU" sz="900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1269" name="i-main-pic" descr="Картинка 3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4882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348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0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Пирамида здорового питания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493713"/>
            <a:ext cx="7632700" cy="5467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2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350838"/>
            <a:ext cx="7272338" cy="5927725"/>
          </a:xfrm>
          <a:noFill/>
        </p:spPr>
      </p:pic>
    </p:spTree>
    <p:extLst>
      <p:ext uri="{BB962C8B-B14F-4D97-AF65-F5344CB8AC3E}">
        <p14:creationId xmlns:p14="http://schemas.microsoft.com/office/powerpoint/2010/main" xmlns="" val="5576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76250"/>
            <a:ext cx="8007350" cy="41910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Завтрак: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Хлопья – 100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Молоко – 150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Сахар – 10 г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Обед: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Макароны – 200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Котлета – 80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Булочка – 100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Компот из сухофруктов (30г) + сахар (10г) – без учета воды</a:t>
            </a:r>
            <a:endParaRPr lang="ru-RU" sz="3600" dirty="0"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 smtClean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76250"/>
            <a:ext cx="8007350" cy="41910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Полдник: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Яйцо –  40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хлеб – 30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Кофе –10 г+10 г сахара(без учета воды)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Шоколад – 25 г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Ужин: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Рис – 200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Рыба – 100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Хлеб – 30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Огурец соленый – 50 г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Чай – 5 г + сахар 10 г (без учета воды)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Жир – 10 г, соль – 10 г (за весь день)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6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76250"/>
            <a:ext cx="8007350" cy="4191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Общая масса – 1130 г без учета воды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 smtClean="0"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1130 г – 100%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1г        -   Х %              Х = 0,09%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err="1" smtClean="0">
                <a:effectLst/>
                <a:latin typeface="Times New Roman" pitchFamily="18" charset="0"/>
              </a:rPr>
              <a:t>Хлеб+зерновые</a:t>
            </a:r>
            <a:r>
              <a:rPr lang="ru-RU" sz="3600" dirty="0" smtClean="0">
                <a:effectLst/>
                <a:latin typeface="Times New Roman" pitchFamily="18" charset="0"/>
              </a:rPr>
              <a:t> – 610г * 0,09% = 55%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Овощи, фрукты – 80 г * 0,09% =7%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Мясо                   - 195 г * 0,09% = 18%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Молоко               - 150 г * 0,09% = 14%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600" dirty="0" smtClean="0">
                <a:effectLst/>
                <a:latin typeface="Times New Roman" pitchFamily="18" charset="0"/>
              </a:rPr>
              <a:t>Разное                 - 95 г   * 0,09% = 9%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 smtClean="0"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3600" dirty="0" smtClean="0"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9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350838"/>
            <a:ext cx="7272338" cy="5927725"/>
          </a:xfrm>
          <a:noFill/>
        </p:spPr>
      </p:pic>
    </p:spTree>
    <p:extLst>
      <p:ext uri="{BB962C8B-B14F-4D97-AF65-F5344CB8AC3E}">
        <p14:creationId xmlns:p14="http://schemas.microsoft.com/office/powerpoint/2010/main" xmlns="" val="30963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714773344"/>
              </p:ext>
            </p:extLst>
          </p:nvPr>
        </p:nvGraphicFramePr>
        <p:xfrm>
          <a:off x="683568" y="620688"/>
          <a:ext cx="79208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64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1072" y="476672"/>
            <a:ext cx="8352928" cy="1512168"/>
          </a:xfrm>
        </p:spPr>
        <p:txBody>
          <a:bodyPr/>
          <a:lstStyle/>
          <a:p>
            <a:r>
              <a:rPr lang="ru-RU" sz="2400" dirty="0" smtClean="0"/>
              <a:t>Крошка сын к отцу пришел</a:t>
            </a:r>
            <a:br>
              <a:rPr lang="ru-RU" sz="2400" dirty="0" smtClean="0"/>
            </a:br>
            <a:r>
              <a:rPr lang="ru-RU" sz="2400" dirty="0" smtClean="0"/>
              <a:t>И спросила кроха:</a:t>
            </a:r>
            <a:br>
              <a:rPr lang="ru-RU" sz="2400" dirty="0" smtClean="0"/>
            </a:br>
            <a:r>
              <a:rPr lang="ru-RU" sz="2400" dirty="0" smtClean="0"/>
              <a:t>«Как питаться хорошо,</a:t>
            </a:r>
            <a:br>
              <a:rPr lang="ru-RU" sz="2400" dirty="0" smtClean="0"/>
            </a:br>
            <a:r>
              <a:rPr lang="ru-RU" sz="2400" dirty="0" smtClean="0"/>
              <a:t>чтоб не стало плохо?»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17156"/>
            <a:ext cx="7704855" cy="4743301"/>
          </a:xfrm>
        </p:spPr>
      </p:pic>
    </p:spTree>
    <p:extLst>
      <p:ext uri="{BB962C8B-B14F-4D97-AF65-F5344CB8AC3E}">
        <p14:creationId xmlns:p14="http://schemas.microsoft.com/office/powerpoint/2010/main" xmlns="" val="39368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Всем известно, всем понятно,</a:t>
            </a:r>
            <a:br>
              <a:rPr lang="ru-RU" sz="3200" dirty="0"/>
            </a:br>
            <a:r>
              <a:rPr lang="ru-RU" sz="3200" dirty="0"/>
              <a:t>Что здоровым быть приятно!!!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4667"/>
            <a:ext cx="64674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4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Что такое здоровье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Это состояние полного физического, умственного и социального благополучия, а не отсутствие болезней.   (ВОЗ)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5125" name="Picture 9" descr="Картинка 11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41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94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Факторы, влияющие на здоровье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dirty="0" smtClean="0"/>
          </a:p>
          <a:p>
            <a:pPr eaLnBrk="1" hangingPunct="1">
              <a:defRPr/>
            </a:pPr>
            <a:r>
              <a:rPr lang="ru-RU" sz="3600" dirty="0" smtClean="0"/>
              <a:t>Наследственность – 15-20%</a:t>
            </a:r>
          </a:p>
          <a:p>
            <a:pPr eaLnBrk="1" hangingPunct="1">
              <a:defRPr/>
            </a:pPr>
            <a:r>
              <a:rPr lang="ru-RU" sz="3600" dirty="0" smtClean="0"/>
              <a:t>Здравоохранение – 8 -10%</a:t>
            </a:r>
          </a:p>
          <a:p>
            <a:pPr eaLnBrk="1" hangingPunct="1">
              <a:defRPr/>
            </a:pPr>
            <a:r>
              <a:rPr lang="ru-RU" sz="3600" dirty="0" smtClean="0"/>
              <a:t>Окружающая среда – 20-25%</a:t>
            </a:r>
          </a:p>
          <a:p>
            <a:pPr eaLnBrk="1" hangingPunct="1">
              <a:defRPr/>
            </a:pPr>
            <a:r>
              <a:rPr lang="ru-RU" sz="4000" b="1" dirty="0" smtClean="0"/>
              <a:t>Образ жизни – 50-55%</a:t>
            </a:r>
          </a:p>
        </p:txBody>
      </p:sp>
    </p:spTree>
    <p:extLst>
      <p:ext uri="{BB962C8B-B14F-4D97-AF65-F5344CB8AC3E}">
        <p14:creationId xmlns:p14="http://schemas.microsoft.com/office/powerpoint/2010/main" xmlns="" val="8017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Rot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Picture 8" descr="Картинка 10 из 275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75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38" y="244475"/>
            <a:ext cx="8346073" cy="5851525"/>
          </a:xfrm>
        </p:spPr>
      </p:pic>
    </p:spTree>
    <p:extLst>
      <p:ext uri="{BB962C8B-B14F-4D97-AF65-F5344CB8AC3E}">
        <p14:creationId xmlns:p14="http://schemas.microsoft.com/office/powerpoint/2010/main" xmlns="" val="4056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76250"/>
            <a:ext cx="8007350" cy="419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1. КАК ЧАСТО В ТЕЧЕНИЕ ОДНОГО ДНЯ ВЫ ПИТАЕТЕСЬ?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три раза;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два раза;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один раз.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2. ВЫ ЗАВТРАКАЕТЕ: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каждое утро;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один-два раза в неделю;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очень редко, почти никогда.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3. ИЗ ЧЕГО СОСТОИТ ВАШ ЗАВТРАК?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из овсяной каши и какого-нибудь напитка;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из жареной пищи;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из одного только напитка.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4. ЧАСТО ЛИ ВЫ В ТЕЧЕНИЕ ДНЯ ПЕРЕКУСЫВАЕТЕ В ПРОМЕЖУТКАХ МЕЖДУ ЗАВТРАКОМ, ОБЕДОМ И УЖИНОМ?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никогда;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один-два раза;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три раза и больше.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5. КАК ЧАСТО ВЫ ЕДИТЕ СВЕЖИЕ ОВОЩИ И ФРУКТЫ, САЛАТЫ?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три раза в день;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три-четыре раза в неделю;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один раз.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effectLst/>
                <a:latin typeface="Times New Roman" pitchFamily="18" charset="0"/>
              </a:rPr>
              <a:t>6. КАК ЧАСТО ВЫ ЕДИТЕ ТОРТЫ C КРЕМОМ, ШОКОЛАД?</a:t>
            </a:r>
            <a:r>
              <a:rPr lang="ru-RU" sz="1600" smtClean="0">
                <a:effectLst/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а) раз в неделю;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б) от 1 до 4-х раз в неделю;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effectLst/>
                <a:latin typeface="Times New Roman" pitchFamily="18" charset="0"/>
              </a:rPr>
              <a:t>в) почти каждый день. </a:t>
            </a:r>
          </a:p>
        </p:txBody>
      </p:sp>
    </p:spTree>
    <p:extLst>
      <p:ext uri="{BB962C8B-B14F-4D97-AF65-F5344CB8AC3E}">
        <p14:creationId xmlns:p14="http://schemas.microsoft.com/office/powerpoint/2010/main" xmlns="" val="17177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30188" y="158750"/>
            <a:ext cx="8683625" cy="65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7. ВЫ ЛЮБИТЕ ХЛЕБ С МАСЛОМ?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почти не прикасаюсь к таким бутербродам;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иногда с чаем не отказываю себе в этом скором кушанье;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в) очень люблю и балую себя почти каждый день.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8. СКОЛЬКО РАЗ В НЕДЕЛЮ ВЫ ЕДИТЕ РЫБУ?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два-три раза и больше;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один раз;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в) один раз и реже.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9. КАК ЧАСТО ВЫ ЕДИТЕ ХЛЕБ И ХЛЕБОБУЛОЧНЫЕ ИЗДЕЛИЯ?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раз в день;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два раза в день;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в) три раза и более.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10. ПРЕЖДЕ ЧЕМ ПРИСТУПИТЬ К ПРИГОТОВЛЕНИЮ МЯСНОГО БЛЮДА, ВЫ: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убираете весь жир;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убираете часть жира;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в) оставляете весь жир.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11. СКОЛЬКО ЧАШЕК ЧАЯ ИЛИ КОФЕ ВЫ ВЫПИВАЕТЕ В ТЕЧЕНИЕ ОДНОГО ДНЯ?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одну-две;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от трех до пяти;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в) шесть и больше.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12. ВАША СРЕДНЯЯ ДНЕВНАЯ ДОЗА СПИРТНОГО?</a:t>
            </a: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а) бокал красного вина;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</a:rPr>
              <a:t>б) одна-две рюмки крепких напитков;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</a:rPr>
              <a:t>в) более 4-х рюмок крепкого спиртного.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5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Подведем итоги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 </a:t>
            </a:r>
            <a:r>
              <a:rPr lang="ru-RU" sz="2800" b="1" u="sng" smtClean="0"/>
              <a:t>Ответ а - 2 очка, б - 1, в - 0.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21 - 24 очка</a:t>
            </a:r>
            <a:r>
              <a:rPr lang="ru-RU" sz="2800" smtClean="0"/>
              <a:t>, у вас отличный стол. Причин для беспокойства нет.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16-20 очков</a:t>
            </a:r>
            <a:r>
              <a:rPr lang="ru-RU" sz="2800" smtClean="0"/>
              <a:t>. Вы умело находите золотую середину в выборе блюд.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12-15 очков</a:t>
            </a:r>
            <a:r>
              <a:rPr lang="ru-RU" sz="2800" smtClean="0"/>
              <a:t>. Пересмотрите свое отношение к питанию.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0-11 очков.</a:t>
            </a:r>
            <a:r>
              <a:rPr lang="ru-RU" sz="2800" smtClean="0"/>
              <a:t> То, как вы питаетесь, из рук вон плохо! Более того, существует серьезная опасность для вашего здоровья.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xmlns="" val="38798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739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Трава</vt:lpstr>
      <vt:lpstr>4_Трава</vt:lpstr>
      <vt:lpstr>Тема Office</vt:lpstr>
      <vt:lpstr>«Пирамида   здорового   питания»</vt:lpstr>
      <vt:lpstr>Всем известно, всем понятно, Что здоровым быть приятно!!! </vt:lpstr>
      <vt:lpstr>Что такое здоровье</vt:lpstr>
      <vt:lpstr>Факторы, влияющие на здоровье </vt:lpstr>
      <vt:lpstr>Слайд 5</vt:lpstr>
      <vt:lpstr>Слайд 6</vt:lpstr>
      <vt:lpstr>Слайд 7</vt:lpstr>
      <vt:lpstr>Слайд 8</vt:lpstr>
      <vt:lpstr>Подведем итоги </vt:lpstr>
      <vt:lpstr>Что мы едим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Крошка сын к отцу пришел И спросила кроха: «Как питаться хорошо, чтоб не стало плохо?»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Ярощук_Е_И</dc:creator>
  <cp:lastModifiedBy>Tata</cp:lastModifiedBy>
  <cp:revision>10</cp:revision>
  <dcterms:created xsi:type="dcterms:W3CDTF">2013-01-12T17:59:38Z</dcterms:created>
  <dcterms:modified xsi:type="dcterms:W3CDTF">2013-03-17T14:01:41Z</dcterms:modified>
</cp:coreProperties>
</file>