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29B1-B7FD-46F2-BC6D-5479E5BAD173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9C6A-1CA3-48A6-BD8A-194C22FCC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29B1-B7FD-46F2-BC6D-5479E5BAD173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9C6A-1CA3-48A6-BD8A-194C22FCC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29B1-B7FD-46F2-BC6D-5479E5BAD173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9C6A-1CA3-48A6-BD8A-194C22FCC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29B1-B7FD-46F2-BC6D-5479E5BAD173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9C6A-1CA3-48A6-BD8A-194C22FCC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29B1-B7FD-46F2-BC6D-5479E5BAD173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9C6A-1CA3-48A6-BD8A-194C22FCC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29B1-B7FD-46F2-BC6D-5479E5BAD173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9C6A-1CA3-48A6-BD8A-194C22FCC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29B1-B7FD-46F2-BC6D-5479E5BAD173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9C6A-1CA3-48A6-BD8A-194C22FCC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29B1-B7FD-46F2-BC6D-5479E5BAD173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9C6A-1CA3-48A6-BD8A-194C22FCC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29B1-B7FD-46F2-BC6D-5479E5BAD173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9C6A-1CA3-48A6-BD8A-194C22FCC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29B1-B7FD-46F2-BC6D-5479E5BAD173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9C6A-1CA3-48A6-BD8A-194C22FCC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29B1-B7FD-46F2-BC6D-5479E5BAD173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9C6A-1CA3-48A6-BD8A-194C22FCC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429B1-B7FD-46F2-BC6D-5479E5BAD173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49C6A-1CA3-48A6-BD8A-194C22FCC6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9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4.xml"/><Relationship Id="rId17" Type="http://schemas.openxmlformats.org/officeDocument/2006/relationships/hyperlink" Target="&#1055;&#1088;&#1077;&#1079;&#1077;&#1085;&#1090;&#1072;&#1094;&#1080;&#1103;%201.ppt.pptx" TargetMode="External"/><Relationship Id="rId2" Type="http://schemas.openxmlformats.org/officeDocument/2006/relationships/image" Target="../media/image1.jpeg"/><Relationship Id="rId16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8.xml"/><Relationship Id="rId5" Type="http://schemas.openxmlformats.org/officeDocument/2006/relationships/image" Target="../media/image2.jpeg"/><Relationship Id="rId15" Type="http://schemas.openxmlformats.org/officeDocument/2006/relationships/slide" Target="slide14.xml"/><Relationship Id="rId10" Type="http://schemas.openxmlformats.org/officeDocument/2006/relationships/slide" Target="slide3.xml"/><Relationship Id="rId4" Type="http://schemas.openxmlformats.org/officeDocument/2006/relationships/slide" Target="slide7.xml"/><Relationship Id="rId9" Type="http://schemas.openxmlformats.org/officeDocument/2006/relationships/slide" Target="slide11.xml"/><Relationship Id="rId1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hyperlink" Target="http://www.stupeni-lyceum.ru/images/uploads/Images/libr_big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kamyshin.info/uploads/posts/1252670724_kamerton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9 из 768"/>
          <p:cNvPicPr>
            <a:picLocks noChangeAspect="1" noChangeArrowheads="1"/>
          </p:cNvPicPr>
          <p:nvPr/>
        </p:nvPicPr>
        <p:blipFill>
          <a:blip r:embed="rId2" cstate="print"/>
          <a:srcRect b="14104"/>
          <a:stretch>
            <a:fillRect/>
          </a:stretch>
        </p:blipFill>
        <p:spPr bwMode="auto">
          <a:xfrm>
            <a:off x="0" y="23800"/>
            <a:ext cx="9144000" cy="68103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785794"/>
            <a:ext cx="6643734" cy="52149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2357422" y="1214422"/>
            <a:ext cx="1071570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3" action="ppaction://hlinksldjump"/>
              </a:rPr>
              <a:t>№ 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Picture 6" descr="http://image.horoshop.ru/article_image/55457/5_interesnykh_prilozhenijj_dlya_Lumia_Vypusk_41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3174" y="1643050"/>
            <a:ext cx="428628" cy="4286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с одним вырезанным углом 8"/>
          <p:cNvSpPr/>
          <p:nvPr/>
        </p:nvSpPr>
        <p:spPr>
          <a:xfrm>
            <a:off x="3357554" y="2643182"/>
            <a:ext cx="1071570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6" action="ppaction://hlinksldjump"/>
              </a:rPr>
              <a:t>№ 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Picture 6" descr="http://image.horoshop.ru/article_image/55457/5_interesnykh_prilozhenijj_dlya_Lumia_Vypusk_41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3306" y="3071810"/>
            <a:ext cx="428628" cy="4286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с одним вырезанным углом 10"/>
          <p:cNvSpPr/>
          <p:nvPr/>
        </p:nvSpPr>
        <p:spPr>
          <a:xfrm>
            <a:off x="5643570" y="2643182"/>
            <a:ext cx="1071570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8" action="ppaction://hlinksldjump"/>
              </a:rPr>
              <a:t>№ 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Picture 6" descr="http://image.horoshop.ru/article_image/55457/5_interesnykh_prilozhenijj_dlya_Lumia_Vypusk_410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9322" y="3071810"/>
            <a:ext cx="428628" cy="4286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с одним вырезанным углом 12"/>
          <p:cNvSpPr/>
          <p:nvPr/>
        </p:nvSpPr>
        <p:spPr>
          <a:xfrm>
            <a:off x="4572000" y="1214422"/>
            <a:ext cx="1071570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10" action="ppaction://hlinksldjump"/>
              </a:rPr>
              <a:t>№ 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Picture 6" descr="http://image.horoshop.ru/article_image/55457/5_interesnykh_prilozhenijj_dlya_Lumia_Vypusk_410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7752" y="1643050"/>
            <a:ext cx="428628" cy="4286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с одним вырезанным углом 14"/>
          <p:cNvSpPr/>
          <p:nvPr/>
        </p:nvSpPr>
        <p:spPr>
          <a:xfrm>
            <a:off x="6572264" y="1214422"/>
            <a:ext cx="1071570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12" action="ppaction://hlinksldjump"/>
              </a:rPr>
              <a:t>№ 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Picture 6" descr="http://image.horoshop.ru/article_image/55457/5_interesnykh_prilozhenijj_dlya_Lumia_Vypusk_410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16" y="1643050"/>
            <a:ext cx="428628" cy="4286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с одним вырезанным углом 16"/>
          <p:cNvSpPr/>
          <p:nvPr/>
        </p:nvSpPr>
        <p:spPr>
          <a:xfrm>
            <a:off x="2643174" y="4214818"/>
            <a:ext cx="1143008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14" action="ppaction://hlinksldjump"/>
              </a:rPr>
              <a:t>Задание№ 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4500562" y="4214818"/>
            <a:ext cx="1143008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15" action="ppaction://hlinksldjump"/>
              </a:rPr>
              <a:t>Задание№ 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с одним вырезанным углом 18"/>
          <p:cNvSpPr/>
          <p:nvPr/>
        </p:nvSpPr>
        <p:spPr>
          <a:xfrm>
            <a:off x="6286512" y="4214818"/>
            <a:ext cx="1143008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16" action="ppaction://hlinksldjump"/>
              </a:rPr>
              <a:t>Задание № 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Стрелка вправо 19">
            <a:hlinkClick r:id="rId17" action="ppaction://hlinkpres?slideindex=1&amp;slidetitle="/>
          </p:cNvPr>
          <p:cNvSpPr/>
          <p:nvPr/>
        </p:nvSpPr>
        <p:spPr>
          <a:xfrm>
            <a:off x="8358214" y="6215082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28728" y="571480"/>
            <a:ext cx="181017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4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00760" y="500042"/>
            <a:ext cx="181017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4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4" descr="Картинка 51 из 133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000240"/>
            <a:ext cx="1900321" cy="1071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ContrastingLeftFacing"/>
            <a:lightRig rig="threePt" dir="t"/>
          </a:scene3d>
        </p:spPr>
      </p:pic>
      <p:pic>
        <p:nvPicPr>
          <p:cNvPr id="5" name="Picture 2" descr="Картинка 16 из 356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857496"/>
            <a:ext cx="1643074" cy="214081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2071678"/>
            <a:ext cx="3286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   Создатель какого-нибудь произведения.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   Автор проекта. Автор романа.</a:t>
            </a:r>
            <a:endParaRPr lang="ru-RU" sz="2000" i="1" dirty="0"/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786710" y="6215082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leratrunova.ru/wp-content/uploads/2011/05/%D0%9D%D0%93%D0%A1-18-02-%D1%81%D0%B6%D0%B0%D1%82%D1%8B%D0%B9-%D0%BE%D0%B4%D0%BD%D0%B0-%D1%81%D1%82%D0%B0%D1%82%D1%8C%D1%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785926"/>
            <a:ext cx="2357454" cy="1863776"/>
          </a:xfrm>
          <a:prstGeom prst="rect">
            <a:avLst/>
          </a:prstGeom>
          <a:ln w="2286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728" y="571480"/>
            <a:ext cx="197348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ТЬЯ</a:t>
            </a:r>
            <a:endParaRPr lang="ru-RU" sz="4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571480"/>
            <a:ext cx="197348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ТЬЯ</a:t>
            </a:r>
            <a:endParaRPr lang="ru-RU" sz="4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643050"/>
            <a:ext cx="371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   Научное или публицисти- ческое сочинение небольшого размера</a:t>
            </a:r>
            <a:r>
              <a:rPr lang="ru-RU" sz="2000" b="1" i="1" dirty="0" smtClean="0"/>
              <a:t>. </a:t>
            </a:r>
            <a:r>
              <a:rPr lang="ru-RU" sz="2000" i="1" dirty="0" smtClean="0"/>
              <a:t>Газетная, журнальная с. Критическая с.</a:t>
            </a:r>
            <a:endParaRPr lang="ru-RU" sz="20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714752"/>
            <a:ext cx="3857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   Глава, раздел в каком-нибудь документе, перечне, справочнике. </a:t>
            </a:r>
            <a:r>
              <a:rPr lang="ru-RU" sz="2000" i="1" dirty="0" smtClean="0"/>
              <a:t>Статья закона.  Словарная статья. </a:t>
            </a:r>
            <a:endParaRPr lang="ru-RU" sz="20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857496"/>
            <a:ext cx="3929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   Разряд, группа </a:t>
            </a:r>
            <a:r>
              <a:rPr lang="ru-RU" dirty="0" smtClean="0">
                <a:solidFill>
                  <a:srgbClr val="0070C0"/>
                </a:solidFill>
              </a:rPr>
              <a:t>(спец.). </a:t>
            </a:r>
            <a:r>
              <a:rPr lang="ru-RU" i="1" dirty="0" smtClean="0">
                <a:solidFill>
                  <a:srgbClr val="0070C0"/>
                </a:solidFill>
              </a:rPr>
              <a:t>Стар- шина первой, второй с. </a:t>
            </a:r>
            <a:r>
              <a:rPr lang="ru-RU" dirty="0" smtClean="0">
                <a:solidFill>
                  <a:srgbClr val="0070C0"/>
                </a:solidFill>
              </a:rPr>
              <a:t>(воинские звания в Военно-Морском Флоте).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4357694"/>
            <a:ext cx="350046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smtClean="0"/>
              <a:t>   Занятие</a:t>
            </a:r>
            <a:r>
              <a:rPr lang="ru-RU" sz="2000" b="1" dirty="0" smtClean="0"/>
              <a:t>, дело </a:t>
            </a:r>
            <a:r>
              <a:rPr lang="ru-RU" dirty="0" smtClean="0"/>
              <a:t>(устар. разг.). </a:t>
            </a:r>
            <a:r>
              <a:rPr lang="ru-RU" i="1" dirty="0" smtClean="0"/>
              <a:t>Зубоскалить— не хитрая это с. Это дело — особая с. </a:t>
            </a:r>
            <a:r>
              <a:rPr lang="ru-RU" dirty="0" smtClean="0"/>
              <a:t>(это сюда не относится; разг.). </a:t>
            </a:r>
            <a:r>
              <a:rPr lang="ru-RU" i="1" dirty="0" smtClean="0"/>
              <a:t>По всем статьям </a:t>
            </a:r>
            <a:r>
              <a:rPr lang="ru-RU" dirty="0" smtClean="0"/>
              <a:t>(со всех сторон, полностью; разг.).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929198"/>
            <a:ext cx="40005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   Наказание на основании закона </a:t>
            </a:r>
            <a:r>
              <a:rPr lang="ru-RU" dirty="0" smtClean="0">
                <a:solidFill>
                  <a:srgbClr val="0070C0"/>
                </a:solidFill>
              </a:rPr>
              <a:t>(по статье закона; прост.). 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За сопротивление милиции получил статью. 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oreninform.ru/upload/iblock/259/17.02%20eofwziccybkhpvty%205%20+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857496"/>
            <a:ext cx="2000264" cy="1555476"/>
          </a:xfrm>
          <a:prstGeom prst="rect">
            <a:avLst/>
          </a:prstGeom>
          <a:noFill/>
        </p:spPr>
      </p:pic>
      <p:sp>
        <p:nvSpPr>
          <p:cNvPr id="12" name="Стрелка вправо 11">
            <a:hlinkClick r:id="rId5" action="ppaction://hlinksldjump"/>
          </p:cNvPr>
          <p:cNvSpPr/>
          <p:nvPr/>
        </p:nvSpPr>
        <p:spPr>
          <a:xfrm>
            <a:off x="7786710" y="6215082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Картинка 9 из 768"/>
          <p:cNvPicPr>
            <a:picLocks noChangeAspect="1" noChangeArrowheads="1"/>
          </p:cNvPicPr>
          <p:nvPr/>
        </p:nvPicPr>
        <p:blipFill>
          <a:blip r:embed="rId2" cstate="print"/>
          <a:srcRect b="14104"/>
          <a:stretch>
            <a:fillRect/>
          </a:stretch>
        </p:blipFill>
        <p:spPr bwMode="auto">
          <a:xfrm>
            <a:off x="0" y="23800"/>
            <a:ext cx="9144000" cy="68103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1857364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    Каждый  </a:t>
            </a:r>
            <a:r>
              <a:rPr lang="ru-RU" sz="3600" dirty="0" err="1" smtClean="0">
                <a:latin typeface="Monotype Corsiva" pitchFamily="66" charset="0"/>
              </a:rPr>
              <a:t>авт.р</a:t>
            </a:r>
            <a:r>
              <a:rPr lang="ru-RU" sz="3600" dirty="0" smtClean="0">
                <a:latin typeface="Monotype Corsiva" pitchFamily="66" charset="0"/>
              </a:rPr>
              <a:t> обладает своим неповторимым  </a:t>
            </a:r>
            <a:r>
              <a:rPr lang="ru-RU" sz="3600" dirty="0" err="1" smtClean="0">
                <a:latin typeface="Monotype Corsiva" pitchFamily="66" charset="0"/>
              </a:rPr>
              <a:t>авт</a:t>
            </a:r>
            <a:r>
              <a:rPr lang="ru-RU" sz="3600" dirty="0" err="1">
                <a:latin typeface="Monotype Corsiva" pitchFamily="66" charset="0"/>
              </a:rPr>
              <a:t>.</a:t>
            </a:r>
            <a:r>
              <a:rPr lang="ru-RU" sz="3600" dirty="0" err="1" smtClean="0">
                <a:latin typeface="Monotype Corsiva" pitchFamily="66" charset="0"/>
              </a:rPr>
              <a:t>рским</a:t>
            </a:r>
            <a:r>
              <a:rPr lang="ru-RU" sz="3600" dirty="0" smtClean="0">
                <a:latin typeface="Monotype Corsiva" pitchFamily="66" charset="0"/>
              </a:rPr>
              <a:t> стилем.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3000372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r>
              <a:rPr lang="ru-RU" sz="3600" dirty="0" err="1" smtClean="0">
                <a:latin typeface="Monotype Corsiva" pitchFamily="66" charset="0"/>
              </a:rPr>
              <a:t>Б.бл</a:t>
            </a:r>
            <a:r>
              <a:rPr lang="ru-RU" sz="3600" dirty="0" smtClean="0">
                <a:latin typeface="Monotype Corsiva" pitchFamily="66" charset="0"/>
              </a:rPr>
              <a:t>..теки впервые </a:t>
            </a:r>
            <a:r>
              <a:rPr lang="ru-RU" sz="3600" dirty="0" err="1" smtClean="0">
                <a:latin typeface="Monotype Corsiva" pitchFamily="66" charset="0"/>
              </a:rPr>
              <a:t>по.вились</a:t>
            </a:r>
            <a:r>
              <a:rPr lang="ru-RU" sz="3600" dirty="0" smtClean="0">
                <a:latin typeface="Monotype Corsiva" pitchFamily="66" charset="0"/>
              </a:rPr>
              <a:t> на Древнем Востоке.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5214950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    </a:t>
            </a:r>
            <a:r>
              <a:rPr lang="ru-RU" sz="3600" dirty="0" err="1" smtClean="0">
                <a:latin typeface="Monotype Corsiva" pitchFamily="66" charset="0"/>
              </a:rPr>
              <a:t>Б.льшая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г.зетная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ст.тья</a:t>
            </a:r>
            <a:r>
              <a:rPr lang="ru-RU" sz="3600" dirty="0" smtClean="0">
                <a:latin typeface="Monotype Corsiva" pitchFamily="66" charset="0"/>
              </a:rPr>
              <a:t> рассказывала об  авт.ре </a:t>
            </a:r>
            <a:r>
              <a:rPr lang="ru-RU" sz="3600" dirty="0" err="1" smtClean="0">
                <a:latin typeface="Monotype Corsiva" pitchFamily="66" charset="0"/>
              </a:rPr>
              <a:t>извес.ного</a:t>
            </a:r>
            <a:r>
              <a:rPr lang="ru-RU" sz="3600" dirty="0" smtClean="0">
                <a:latin typeface="Monotype Corsiva" pitchFamily="66" charset="0"/>
              </a:rPr>
              <a:t> произведения.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4071942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    Первый  .</a:t>
            </a:r>
            <a:r>
              <a:rPr lang="ru-RU" sz="3600" dirty="0" err="1" smtClean="0">
                <a:latin typeface="Monotype Corsiva" pitchFamily="66" charset="0"/>
              </a:rPr>
              <a:t>бзац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ст.тьи</a:t>
            </a:r>
            <a:r>
              <a:rPr lang="ru-RU" sz="3600" dirty="0" smtClean="0">
                <a:latin typeface="Monotype Corsiva" pitchFamily="66" charset="0"/>
              </a:rPr>
              <a:t> Лариса проч.тала очень тихо.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428604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Прочитай. Выпиши слова из предложений в два столбика по пропущенным орфограммам.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15272" y="6286520"/>
            <a:ext cx="114300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hlinkClick r:id="rId3" action="ppaction://hlinksldjump"/>
              </a:rPr>
              <a:t>проверка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9 из 768"/>
          <p:cNvPicPr>
            <a:picLocks noChangeAspect="1" noChangeArrowheads="1"/>
          </p:cNvPicPr>
          <p:nvPr/>
        </p:nvPicPr>
        <p:blipFill>
          <a:blip r:embed="rId2" cstate="print"/>
          <a:srcRect b="14104"/>
          <a:stretch>
            <a:fillRect/>
          </a:stretch>
        </p:blipFill>
        <p:spPr bwMode="auto">
          <a:xfrm>
            <a:off x="0" y="23800"/>
            <a:ext cx="9144000" cy="68103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714356"/>
            <a:ext cx="2449710" cy="529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авт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о</a:t>
            </a:r>
            <a:r>
              <a:rPr lang="ru-RU" sz="4000" dirty="0" smtClean="0">
                <a:latin typeface="Monotype Corsiva" pitchFamily="66" charset="0"/>
              </a:rPr>
              <a:t>р </a:t>
            </a:r>
          </a:p>
          <a:p>
            <a:r>
              <a:rPr lang="ru-RU" sz="4000" dirty="0" smtClean="0">
                <a:latin typeface="Monotype Corsiva" pitchFamily="66" charset="0"/>
              </a:rPr>
              <a:t>авт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о</a:t>
            </a:r>
            <a:r>
              <a:rPr lang="ru-RU" sz="4000" dirty="0" smtClean="0">
                <a:latin typeface="Monotype Corsiva" pitchFamily="66" charset="0"/>
              </a:rPr>
              <a:t>рским</a:t>
            </a:r>
          </a:p>
          <a:p>
            <a:r>
              <a:rPr lang="ru-RU" sz="4000" dirty="0" smtClean="0">
                <a:latin typeface="Monotype Corsiva" pitchFamily="66" charset="0"/>
              </a:rPr>
              <a:t>б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и</a:t>
            </a:r>
            <a:r>
              <a:rPr lang="ru-RU" sz="4000" dirty="0" smtClean="0">
                <a:latin typeface="Monotype Corsiva" pitchFamily="66" charset="0"/>
              </a:rPr>
              <a:t>бл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ио</a:t>
            </a:r>
            <a:r>
              <a:rPr lang="ru-RU" sz="4000" dirty="0" smtClean="0">
                <a:latin typeface="Monotype Corsiva" pitchFamily="66" charset="0"/>
              </a:rPr>
              <a:t>теки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ru-RU" sz="4000" dirty="0" smtClean="0">
                <a:latin typeface="Monotype Corsiva" pitchFamily="66" charset="0"/>
              </a:rPr>
              <a:t>бзац </a:t>
            </a:r>
          </a:p>
          <a:p>
            <a:r>
              <a:rPr lang="ru-RU" sz="4000" dirty="0" smtClean="0">
                <a:latin typeface="Monotype Corsiva" pitchFamily="66" charset="0"/>
              </a:rPr>
              <a:t>ст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ru-RU" sz="4000" dirty="0" smtClean="0">
                <a:latin typeface="Monotype Corsiva" pitchFamily="66" charset="0"/>
              </a:rPr>
              <a:t>тьи </a:t>
            </a:r>
          </a:p>
          <a:p>
            <a:r>
              <a:rPr lang="ru-RU" sz="4000" dirty="0" smtClean="0">
                <a:latin typeface="Monotype Corsiva" pitchFamily="66" charset="0"/>
              </a:rPr>
              <a:t> г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ru-RU" sz="4000" dirty="0" smtClean="0">
                <a:latin typeface="Monotype Corsiva" pitchFamily="66" charset="0"/>
              </a:rPr>
              <a:t>зетная </a:t>
            </a:r>
          </a:p>
          <a:p>
            <a:r>
              <a:rPr lang="ru-RU" sz="4000" dirty="0" smtClean="0">
                <a:latin typeface="Monotype Corsiva" pitchFamily="66" charset="0"/>
              </a:rPr>
              <a:t>ст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ru-RU" sz="4000" dirty="0" smtClean="0">
                <a:latin typeface="Monotype Corsiva" pitchFamily="66" charset="0"/>
              </a:rPr>
              <a:t>тья</a:t>
            </a:r>
          </a:p>
          <a:p>
            <a:r>
              <a:rPr lang="ru-RU" sz="4000" dirty="0" smtClean="0">
                <a:latin typeface="Monotype Corsiva" pitchFamily="66" charset="0"/>
              </a:rPr>
              <a:t>(об) авт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о</a:t>
            </a:r>
            <a:r>
              <a:rPr lang="ru-RU" sz="4000" dirty="0" smtClean="0">
                <a:latin typeface="Monotype Corsiva" pitchFamily="66" charset="0"/>
              </a:rPr>
              <a:t>ре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714356"/>
            <a:ext cx="228940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по</a:t>
            </a:r>
            <a:r>
              <a:rPr lang="ru-RU" sz="4000" dirty="0" smtClean="0">
                <a:solidFill>
                  <a:srgbClr val="0000CC"/>
                </a:solidFill>
                <a:latin typeface="Monotype Corsiva" pitchFamily="66" charset="0"/>
              </a:rPr>
              <a:t>я</a:t>
            </a:r>
            <a:r>
              <a:rPr lang="ru-RU" sz="4000" dirty="0" smtClean="0">
                <a:latin typeface="Monotype Corsiva" pitchFamily="66" charset="0"/>
              </a:rPr>
              <a:t>вились</a:t>
            </a:r>
          </a:p>
          <a:p>
            <a:r>
              <a:rPr lang="ru-RU" sz="4000" dirty="0" smtClean="0">
                <a:latin typeface="Monotype Corsiva" pitchFamily="66" charset="0"/>
              </a:rPr>
              <a:t>проч</a:t>
            </a:r>
            <a:r>
              <a:rPr lang="ru-RU" sz="4000" dirty="0" smtClean="0">
                <a:solidFill>
                  <a:srgbClr val="0000CC"/>
                </a:solidFill>
                <a:latin typeface="Monotype Corsiva" pitchFamily="66" charset="0"/>
              </a:rPr>
              <a:t>и</a:t>
            </a:r>
            <a:r>
              <a:rPr lang="ru-RU" sz="4000" dirty="0" smtClean="0">
                <a:latin typeface="Monotype Corsiva" pitchFamily="66" charset="0"/>
              </a:rPr>
              <a:t>тала</a:t>
            </a:r>
          </a:p>
          <a:p>
            <a:r>
              <a:rPr lang="ru-RU" sz="4000" dirty="0" smtClean="0">
                <a:latin typeface="Monotype Corsiva" pitchFamily="66" charset="0"/>
              </a:rPr>
              <a:t>б</a:t>
            </a:r>
            <a:r>
              <a:rPr lang="ru-RU" sz="4000" dirty="0" smtClean="0">
                <a:solidFill>
                  <a:srgbClr val="0000CC"/>
                </a:solidFill>
                <a:latin typeface="Monotype Corsiva" pitchFamily="66" charset="0"/>
              </a:rPr>
              <a:t>о</a:t>
            </a:r>
            <a:r>
              <a:rPr lang="ru-RU" sz="4000" dirty="0" smtClean="0">
                <a:latin typeface="Monotype Corsiva" pitchFamily="66" charset="0"/>
              </a:rPr>
              <a:t>льшая</a:t>
            </a:r>
          </a:p>
          <a:p>
            <a:r>
              <a:rPr lang="ru-RU" sz="4000" dirty="0" smtClean="0">
                <a:latin typeface="Monotype Corsiva" pitchFamily="66" charset="0"/>
              </a:rPr>
              <a:t>извес</a:t>
            </a:r>
            <a:r>
              <a:rPr lang="ru-RU" sz="4000" dirty="0" smtClean="0">
                <a:solidFill>
                  <a:srgbClr val="0000CC"/>
                </a:solidFill>
                <a:latin typeface="Monotype Corsiva" pitchFamily="66" charset="0"/>
              </a:rPr>
              <a:t>т</a:t>
            </a:r>
            <a:r>
              <a:rPr lang="ru-RU" sz="4000" dirty="0" smtClean="0">
                <a:latin typeface="Monotype Corsiva" pitchFamily="66" charset="0"/>
              </a:rPr>
              <a:t>ного</a:t>
            </a:r>
            <a:endParaRPr lang="ru-RU" sz="4000" dirty="0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786710" y="6215082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9 из 768"/>
          <p:cNvPicPr>
            <a:picLocks noChangeAspect="1" noChangeArrowheads="1"/>
          </p:cNvPicPr>
          <p:nvPr/>
        </p:nvPicPr>
        <p:blipFill>
          <a:blip r:embed="rId2" cstate="print"/>
          <a:srcRect b="14104"/>
          <a:stretch>
            <a:fillRect/>
          </a:stretch>
        </p:blipFill>
        <p:spPr bwMode="auto">
          <a:xfrm>
            <a:off x="0" y="23800"/>
            <a:ext cx="9144000" cy="68103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428604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Продолжи ряд слов – синонимов.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214422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Красная строка, отступ  - … .</a:t>
            </a:r>
          </a:p>
          <a:p>
            <a:r>
              <a:rPr lang="ru-RU" sz="4000" dirty="0" smtClean="0">
                <a:latin typeface="Monotype Corsiva" pitchFamily="66" charset="0"/>
              </a:rPr>
              <a:t>Книгохранилище - … .</a:t>
            </a:r>
          </a:p>
          <a:p>
            <a:r>
              <a:rPr lang="ru-RU" sz="4000" dirty="0" smtClean="0">
                <a:latin typeface="Monotype Corsiva" pitchFamily="66" charset="0"/>
              </a:rPr>
              <a:t>Создатель, творец, сочинитель - … .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3286124"/>
            <a:ext cx="7715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О чём идёт речь? Запиши.</a:t>
            </a:r>
          </a:p>
          <a:p>
            <a:r>
              <a:rPr lang="ru-RU" sz="2800" dirty="0"/>
              <a:t> </a:t>
            </a:r>
            <a:r>
              <a:rPr lang="ru-RU" sz="4000" dirty="0" smtClean="0">
                <a:latin typeface="Monotype Corsiva" pitchFamily="66" charset="0"/>
              </a:rPr>
              <a:t>Вечерняя, спортивная, стенная  …  .</a:t>
            </a:r>
          </a:p>
          <a:p>
            <a:r>
              <a:rPr lang="ru-RU" sz="4000" dirty="0" smtClean="0">
                <a:latin typeface="Monotype Corsiva" pitchFamily="66" charset="0"/>
              </a:rPr>
              <a:t>Передовая, журнальная, газетная … .</a:t>
            </a:r>
          </a:p>
          <a:p>
            <a:r>
              <a:rPr lang="ru-RU" sz="4000" dirty="0" smtClean="0">
                <a:latin typeface="Monotype Corsiva" pitchFamily="66" charset="0"/>
              </a:rPr>
              <a:t>Детская, публичная, электронная … .</a:t>
            </a:r>
          </a:p>
          <a:p>
            <a:endParaRPr lang="ru-RU" sz="4000" dirty="0" smtClean="0">
              <a:latin typeface="Monotype Corsiva" pitchFamily="66" charset="0"/>
            </a:endParaRPr>
          </a:p>
          <a:p>
            <a:endParaRPr lang="ru-RU" sz="2800" dirty="0"/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786710" y="6215082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9 из 768"/>
          <p:cNvPicPr>
            <a:picLocks noChangeAspect="1" noChangeArrowheads="1"/>
          </p:cNvPicPr>
          <p:nvPr/>
        </p:nvPicPr>
        <p:blipFill>
          <a:blip r:embed="rId2" cstate="print"/>
          <a:srcRect b="14104"/>
          <a:stretch>
            <a:fillRect/>
          </a:stretch>
        </p:blipFill>
        <p:spPr bwMode="auto">
          <a:xfrm>
            <a:off x="0" y="23800"/>
            <a:ext cx="9144000" cy="68103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428604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 Выпиши слова по заданным грамматическим признакам.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714488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1.Сущ., </a:t>
            </a:r>
            <a:r>
              <a:rPr lang="ru-RU" sz="4000" dirty="0" err="1" smtClean="0">
                <a:latin typeface="Monotype Corsiva" pitchFamily="66" charset="0"/>
              </a:rPr>
              <a:t>нариц</a:t>
            </a:r>
            <a:r>
              <a:rPr lang="ru-RU" sz="4000" dirty="0" smtClean="0">
                <a:latin typeface="Monotype Corsiva" pitchFamily="66" charset="0"/>
              </a:rPr>
              <a:t>., </a:t>
            </a:r>
            <a:r>
              <a:rPr lang="ru-RU" sz="4000" dirty="0" err="1" smtClean="0">
                <a:latin typeface="Monotype Corsiva" pitchFamily="66" charset="0"/>
              </a:rPr>
              <a:t>неодуш</a:t>
            </a:r>
            <a:r>
              <a:rPr lang="ru-RU" sz="4000" dirty="0" smtClean="0">
                <a:latin typeface="Monotype Corsiva" pitchFamily="66" charset="0"/>
              </a:rPr>
              <a:t>., м.р., И.п., ед.ч.;</a:t>
            </a:r>
          </a:p>
          <a:p>
            <a:r>
              <a:rPr lang="ru-RU" sz="4000" dirty="0" smtClean="0">
                <a:latin typeface="Monotype Corsiva" pitchFamily="66" charset="0"/>
              </a:rPr>
              <a:t>2.Сущ., </a:t>
            </a:r>
            <a:r>
              <a:rPr lang="ru-RU" sz="4000" dirty="0" err="1" smtClean="0">
                <a:latin typeface="Monotype Corsiva" pitchFamily="66" charset="0"/>
              </a:rPr>
              <a:t>нариц</a:t>
            </a:r>
            <a:r>
              <a:rPr lang="ru-RU" sz="4000" dirty="0" smtClean="0">
                <a:latin typeface="Monotype Corsiva" pitchFamily="66" charset="0"/>
              </a:rPr>
              <a:t>., </a:t>
            </a:r>
            <a:r>
              <a:rPr lang="ru-RU" sz="4000" dirty="0" err="1" smtClean="0">
                <a:latin typeface="Monotype Corsiva" pitchFamily="66" charset="0"/>
              </a:rPr>
              <a:t>одуш</a:t>
            </a:r>
            <a:r>
              <a:rPr lang="ru-RU" sz="4000" dirty="0" smtClean="0">
                <a:latin typeface="Monotype Corsiva" pitchFamily="66" charset="0"/>
              </a:rPr>
              <a:t>., И.п., мн.ч.;</a:t>
            </a:r>
          </a:p>
          <a:p>
            <a:r>
              <a:rPr lang="ru-RU" sz="4000" dirty="0" smtClean="0">
                <a:latin typeface="Monotype Corsiva" pitchFamily="66" charset="0"/>
              </a:rPr>
              <a:t>  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3071810"/>
            <a:ext cx="7786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Слова для справок</a:t>
            </a:r>
            <a:r>
              <a:rPr lang="ru-RU" sz="4000" dirty="0" smtClean="0">
                <a:latin typeface="Monotype Corsiva" pitchFamily="66" charset="0"/>
              </a:rPr>
              <a:t>: г.зеты, </a:t>
            </a:r>
            <a:r>
              <a:rPr lang="ru-RU" sz="4000" dirty="0" err="1" smtClean="0">
                <a:latin typeface="Monotype Corsiva" pitchFamily="66" charset="0"/>
              </a:rPr>
              <a:t>б.бл</a:t>
            </a:r>
            <a:r>
              <a:rPr lang="ru-RU" sz="4000" dirty="0" smtClean="0">
                <a:latin typeface="Monotype Corsiva" pitchFamily="66" charset="0"/>
              </a:rPr>
              <a:t>..</a:t>
            </a:r>
            <a:r>
              <a:rPr lang="ru-RU" sz="4000" dirty="0" err="1" smtClean="0">
                <a:latin typeface="Monotype Corsiva" pitchFamily="66" charset="0"/>
              </a:rPr>
              <a:t>тека</a:t>
            </a:r>
            <a:r>
              <a:rPr lang="ru-RU" sz="4000" dirty="0" smtClean="0">
                <a:latin typeface="Monotype Corsiva" pitchFamily="66" charset="0"/>
              </a:rPr>
              <a:t>, </a:t>
            </a:r>
            <a:r>
              <a:rPr lang="ru-RU" sz="4000" dirty="0" err="1" smtClean="0">
                <a:latin typeface="Monotype Corsiva" pitchFamily="66" charset="0"/>
              </a:rPr>
              <a:t>авт.ры</a:t>
            </a:r>
            <a:r>
              <a:rPr lang="ru-RU" sz="4000" dirty="0" smtClean="0">
                <a:latin typeface="Monotype Corsiva" pitchFamily="66" charset="0"/>
              </a:rPr>
              <a:t>, .</a:t>
            </a:r>
            <a:r>
              <a:rPr lang="ru-RU" sz="4000" dirty="0" err="1" smtClean="0">
                <a:latin typeface="Monotype Corsiva" pitchFamily="66" charset="0"/>
              </a:rPr>
              <a:t>бзац</a:t>
            </a:r>
            <a:r>
              <a:rPr lang="ru-RU" sz="4000" dirty="0" smtClean="0">
                <a:latin typeface="Monotype Corsiva" pitchFamily="66" charset="0"/>
              </a:rPr>
              <a:t>, </a:t>
            </a:r>
            <a:r>
              <a:rPr lang="ru-RU" sz="4000" dirty="0" err="1" smtClean="0">
                <a:latin typeface="Monotype Corsiva" pitchFamily="66" charset="0"/>
              </a:rPr>
              <a:t>ст.тья</a:t>
            </a:r>
            <a:r>
              <a:rPr lang="ru-RU" sz="4000" dirty="0" smtClean="0">
                <a:latin typeface="Monotype Corsiva" pitchFamily="66" charset="0"/>
              </a:rPr>
              <a:t>. 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8286776" y="6215082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9 из 768"/>
          <p:cNvPicPr>
            <a:picLocks noChangeAspect="1" noChangeArrowheads="1"/>
          </p:cNvPicPr>
          <p:nvPr/>
        </p:nvPicPr>
        <p:blipFill>
          <a:blip r:embed="rId2" cstate="print"/>
          <a:srcRect b="14104"/>
          <a:stretch>
            <a:fillRect/>
          </a:stretch>
        </p:blipFill>
        <p:spPr bwMode="auto">
          <a:xfrm>
            <a:off x="0" y="23800"/>
            <a:ext cx="9144000" cy="6810399"/>
          </a:xfrm>
          <a:prstGeom prst="rect">
            <a:avLst/>
          </a:prstGeom>
          <a:noFill/>
        </p:spPr>
      </p:pic>
      <p:pic>
        <p:nvPicPr>
          <p:cNvPr id="3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66651"/>
            <a:ext cx="7358113" cy="5157343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295376" y="566463"/>
            <a:ext cx="6786610" cy="4357718"/>
            <a:chOff x="1142976" y="714356"/>
            <a:chExt cx="6786610" cy="4357718"/>
          </a:xfrm>
        </p:grpSpPr>
        <p:pic>
          <p:nvPicPr>
            <p:cNvPr id="7" name="Picture 2" descr="Картинка 3 из 12442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2976" y="2357430"/>
              <a:ext cx="2552480" cy="2571768"/>
            </a:xfrm>
            <a:prstGeom prst="rect">
              <a:avLst/>
            </a:prstGeom>
            <a:noFill/>
          </p:spPr>
        </p:pic>
        <p:pic>
          <p:nvPicPr>
            <p:cNvPr id="8" name="Picture 4" descr="Картинка 162 из 12963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29190" y="1357298"/>
              <a:ext cx="2833169" cy="3714776"/>
            </a:xfrm>
            <a:prstGeom prst="rect">
              <a:avLst/>
            </a:prstGeom>
            <a:noFill/>
          </p:spPr>
        </p:pic>
        <p:sp>
          <p:nvSpPr>
            <p:cNvPr id="9" name="TextBox 13"/>
            <p:cNvSpPr txBox="1"/>
            <p:nvPr/>
          </p:nvSpPr>
          <p:spPr>
            <a:xfrm>
              <a:off x="2071670" y="1857364"/>
              <a:ext cx="1143008" cy="714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4000" b="1" dirty="0" smtClean="0">
                  <a:latin typeface="Arial Black" pitchFamily="34" charset="0"/>
                </a:rPr>
                <a:t>2 1</a:t>
              </a:r>
              <a:endParaRPr lang="ru-RU" sz="4000" b="1" dirty="0">
                <a:latin typeface="Arial Black" pitchFamily="34" charset="0"/>
              </a:endParaRPr>
            </a:p>
          </p:txBody>
        </p:sp>
        <p:sp>
          <p:nvSpPr>
            <p:cNvPr id="10" name="TextBox 14"/>
            <p:cNvSpPr txBox="1"/>
            <p:nvPr/>
          </p:nvSpPr>
          <p:spPr>
            <a:xfrm>
              <a:off x="3571868" y="1785926"/>
              <a:ext cx="16430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8000" b="1" dirty="0" smtClean="0">
                  <a:latin typeface="Arial Black" pitchFamily="34" charset="0"/>
                </a:rPr>
                <a:t>,,</a:t>
              </a:r>
              <a:endParaRPr lang="ru-RU" sz="8000" b="1" dirty="0">
                <a:latin typeface="Arial Black" pitchFamily="34" charset="0"/>
              </a:endParaRPr>
            </a:p>
          </p:txBody>
        </p:sp>
        <p:sp>
          <p:nvSpPr>
            <p:cNvPr id="11" name="TextBox 15"/>
            <p:cNvSpPr txBox="1"/>
            <p:nvPr/>
          </p:nvSpPr>
          <p:spPr>
            <a:xfrm>
              <a:off x="6286512" y="714356"/>
              <a:ext cx="16430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4000" b="1" dirty="0" smtClean="0">
                  <a:latin typeface="Arial Black" pitchFamily="34" charset="0"/>
                </a:rPr>
                <a:t>1 2 4</a:t>
              </a:r>
              <a:endParaRPr lang="ru-RU" sz="4000" b="1" dirty="0">
                <a:latin typeface="Arial Black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456258" y="5095874"/>
            <a:ext cx="3273653" cy="156966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бзац</a:t>
            </a:r>
            <a:endParaRPr lang="ru-RU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Диагональная полоса 5"/>
          <p:cNvSpPr/>
          <p:nvPr/>
        </p:nvSpPr>
        <p:spPr>
          <a:xfrm>
            <a:off x="5643570" y="5167312"/>
            <a:ext cx="214314" cy="500066"/>
          </a:xfrm>
          <a:prstGeom prst="diagStrip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Стрелка вправо 11">
            <a:hlinkClick r:id="rId7" action="ppaction://hlinksldjump"/>
          </p:cNvPr>
          <p:cNvSpPr/>
          <p:nvPr/>
        </p:nvSpPr>
        <p:spPr>
          <a:xfrm>
            <a:off x="8358214" y="6215082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Нашивка 12"/>
          <p:cNvSpPr/>
          <p:nvPr/>
        </p:nvSpPr>
        <p:spPr>
          <a:xfrm>
            <a:off x="2214546" y="1785926"/>
            <a:ext cx="285752" cy="35719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2214546" y="3250404"/>
            <a:ext cx="285752" cy="35719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а 9 из 76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b="14104"/>
          <a:stretch>
            <a:fillRect/>
          </a:stretch>
        </p:blipFill>
        <p:spPr bwMode="auto">
          <a:xfrm>
            <a:off x="0" y="47601"/>
            <a:ext cx="9144000" cy="6810399"/>
          </a:xfrm>
          <a:prstGeom prst="rect">
            <a:avLst/>
          </a:prstGeom>
          <a:noFill/>
        </p:spPr>
      </p:pic>
      <p:pic>
        <p:nvPicPr>
          <p:cNvPr id="13" name="Picture 6" descr="Картинка 7 из 13599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09527"/>
            <a:ext cx="6357982" cy="47804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28728" y="5095874"/>
            <a:ext cx="6444201" cy="156966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бл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ио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тека</a:t>
            </a:r>
            <a:endParaRPr lang="ru-RU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Диагональная полоса 14"/>
          <p:cNvSpPr/>
          <p:nvPr/>
        </p:nvSpPr>
        <p:spPr>
          <a:xfrm>
            <a:off x="6286512" y="5167312"/>
            <a:ext cx="214314" cy="500066"/>
          </a:xfrm>
          <a:prstGeom prst="diagStrip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Стрелка вправо 16">
            <a:hlinkClick r:id="rId2" action="ppaction://hlinksldjump"/>
          </p:cNvPr>
          <p:cNvSpPr/>
          <p:nvPr/>
        </p:nvSpPr>
        <p:spPr>
          <a:xfrm>
            <a:off x="8286776" y="6215082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07191" y="305068"/>
            <a:ext cx="7929618" cy="62478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Снаружи смотришь -дом, как дом,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Но нет жильцов обычных в нём.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 нём книги интересные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Стоят рядами тесными.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На длинных полках вдоль стены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Вместились сказки старины,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Черномор,и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царь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Гвидон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,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 добрый дед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Мазай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...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Как называют этот дом?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Попробуй угадай!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а 9 из 768"/>
          <p:cNvPicPr>
            <a:picLocks noChangeAspect="1" noChangeArrowheads="1"/>
          </p:cNvPicPr>
          <p:nvPr/>
        </p:nvPicPr>
        <p:blipFill>
          <a:blip r:embed="rId2" cstate="print"/>
          <a:srcRect b="14104"/>
          <a:stretch>
            <a:fillRect/>
          </a:stretch>
        </p:blipFill>
        <p:spPr bwMode="auto">
          <a:xfrm>
            <a:off x="0" y="23800"/>
            <a:ext cx="9144000" cy="6810399"/>
          </a:xfrm>
          <a:prstGeom prst="rect">
            <a:avLst/>
          </a:prstGeom>
          <a:noFill/>
        </p:spPr>
      </p:pic>
      <p:pic>
        <p:nvPicPr>
          <p:cNvPr id="4" name="Picture 4" descr="Картинка 4 из 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95280"/>
            <a:ext cx="3143272" cy="4421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924427" y="5095874"/>
            <a:ext cx="3452805" cy="156966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зета</a:t>
            </a:r>
            <a:endParaRPr lang="ru-RU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1238222"/>
            <a:ext cx="6929486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i="1" dirty="0" smtClean="0"/>
              <a:t>С подругами и сёстрами</a:t>
            </a:r>
          </a:p>
          <a:p>
            <a:r>
              <a:rPr lang="ru-RU" sz="4800" b="1" i="1" dirty="0" smtClean="0"/>
              <a:t>Она приходит к нам,</a:t>
            </a:r>
          </a:p>
          <a:p>
            <a:r>
              <a:rPr lang="ru-RU" sz="4800" b="1" i="1" dirty="0" smtClean="0"/>
              <a:t>Рассказы, вести новые</a:t>
            </a:r>
          </a:p>
          <a:p>
            <a:r>
              <a:rPr lang="ru-RU" sz="4800" b="1" i="1" dirty="0" smtClean="0"/>
              <a:t>Приносит по утрам.</a:t>
            </a:r>
            <a:endParaRPr lang="ru-RU" sz="4800" b="1" i="1" dirty="0"/>
          </a:p>
        </p:txBody>
      </p:sp>
      <p:sp>
        <p:nvSpPr>
          <p:cNvPr id="7" name="Диагональная полоса 6"/>
          <p:cNvSpPr/>
          <p:nvPr/>
        </p:nvSpPr>
        <p:spPr>
          <a:xfrm>
            <a:off x="4929190" y="5095874"/>
            <a:ext cx="214314" cy="500066"/>
          </a:xfrm>
          <a:prstGeom prst="diagStrip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8358214" y="6286520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9 из 768"/>
          <p:cNvPicPr>
            <a:picLocks noChangeAspect="1" noChangeArrowheads="1"/>
          </p:cNvPicPr>
          <p:nvPr/>
        </p:nvPicPr>
        <p:blipFill>
          <a:blip r:embed="rId2" cstate="print"/>
          <a:srcRect b="14104"/>
          <a:stretch>
            <a:fillRect/>
          </a:stretch>
        </p:blipFill>
        <p:spPr bwMode="auto">
          <a:xfrm>
            <a:off x="0" y="23800"/>
            <a:ext cx="9144000" cy="6810399"/>
          </a:xfrm>
          <a:prstGeom prst="rect">
            <a:avLst/>
          </a:prstGeom>
          <a:noFill/>
        </p:spPr>
      </p:pic>
      <p:pic>
        <p:nvPicPr>
          <p:cNvPr id="3" name="Picture 2" descr="Картинка 16 из 356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52404"/>
            <a:ext cx="3429024" cy="4467784"/>
          </a:xfrm>
          <a:prstGeom prst="rect">
            <a:avLst/>
          </a:prstGeom>
          <a:noFill/>
        </p:spPr>
      </p:pic>
      <p:pic>
        <p:nvPicPr>
          <p:cNvPr id="4" name="Picture 4" descr="Картинка 51 из 133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809594"/>
            <a:ext cx="3800642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5"/>
          <p:cNvSpPr txBox="1"/>
          <p:nvPr/>
        </p:nvSpPr>
        <p:spPr>
          <a:xfrm>
            <a:off x="4929190" y="3024172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Сергей </a:t>
            </a:r>
          </a:p>
          <a:p>
            <a:pPr algn="ctr"/>
            <a:r>
              <a:rPr lang="ru-RU" sz="2800" b="1" dirty="0" smtClean="0"/>
              <a:t>Михалков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4368" y="5095874"/>
            <a:ext cx="3192925" cy="156966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авт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</a:t>
            </a:r>
            <a:endParaRPr lang="ru-RU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Диагональная полоса 6"/>
          <p:cNvSpPr/>
          <p:nvPr/>
        </p:nvSpPr>
        <p:spPr>
          <a:xfrm>
            <a:off x="3500430" y="5167312"/>
            <a:ext cx="214314" cy="500066"/>
          </a:xfrm>
          <a:prstGeom prst="diagStrip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8286776" y="6215082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00166" y="1714488"/>
            <a:ext cx="5929354" cy="32861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www.autobazar.od.ua/cars_foto/60393_e4qzpuahpq74448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214554"/>
            <a:ext cx="2928957" cy="219581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72000" y="1000108"/>
            <a:ext cx="11079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,,,</a:t>
            </a:r>
            <a:endParaRPr lang="ru-RU" sz="9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72198" y="2500306"/>
            <a:ext cx="8402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0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9 из 768"/>
          <p:cNvPicPr>
            <a:picLocks noChangeAspect="1" noChangeArrowheads="1"/>
          </p:cNvPicPr>
          <p:nvPr/>
        </p:nvPicPr>
        <p:blipFill>
          <a:blip r:embed="rId2" cstate="print"/>
          <a:srcRect b="14104"/>
          <a:stretch>
            <a:fillRect/>
          </a:stretch>
        </p:blipFill>
        <p:spPr bwMode="auto">
          <a:xfrm>
            <a:off x="0" y="23800"/>
            <a:ext cx="9144000" cy="6810399"/>
          </a:xfrm>
          <a:prstGeom prst="rect">
            <a:avLst/>
          </a:prstGeom>
          <a:noFill/>
        </p:spPr>
      </p:pic>
      <p:pic>
        <p:nvPicPr>
          <p:cNvPr id="3" name="Picture 2" descr="http://leratrunova.ru/wp-content/uploads/2011/05/%D0%9D%D0%93%D0%A1-18-02-%D1%81%D0%B6%D0%B0%D1%82%D1%8B%D0%B9-%D0%BE%D0%B4%D0%BD%D0%B0-%D1%81%D1%82%D0%B0%D1%82%D1%8C%D1%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428736"/>
            <a:ext cx="2981898" cy="2357454"/>
          </a:xfrm>
          <a:prstGeom prst="rect">
            <a:avLst/>
          </a:prstGeom>
          <a:ln w="2286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488" y="4881560"/>
            <a:ext cx="3484224" cy="156966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тья</a:t>
            </a:r>
            <a:endParaRPr lang="ru-RU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Диагональная полоса 4"/>
          <p:cNvSpPr/>
          <p:nvPr/>
        </p:nvSpPr>
        <p:spPr>
          <a:xfrm>
            <a:off x="5929322" y="4952998"/>
            <a:ext cx="214314" cy="500066"/>
          </a:xfrm>
          <a:prstGeom prst="diagStrip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8429652" y="6286520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71604" y="642918"/>
            <a:ext cx="185352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БЗАЦ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571480"/>
            <a:ext cx="185352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БЗАЦ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000240"/>
            <a:ext cx="3429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 smtClean="0">
                <a:cs typeface="Arial" pitchFamily="34" charset="0"/>
              </a:rPr>
              <a:t>Красная строка, </a:t>
            </a:r>
          </a:p>
          <a:p>
            <a:r>
              <a:rPr lang="ru-RU" sz="2000" b="1" dirty="0" smtClean="0">
                <a:cs typeface="Arial" pitchFamily="34" charset="0"/>
              </a:rPr>
              <a:t>       отступ в начале строки.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cs typeface="Arial" pitchFamily="34" charset="0"/>
              </a:rPr>
              <a:t>   </a:t>
            </a:r>
            <a:r>
              <a:rPr lang="ru-RU" sz="2000" i="1" dirty="0" smtClean="0">
                <a:cs typeface="Arial" pitchFamily="34" charset="0"/>
              </a:rPr>
              <a:t>Начать писать с абзаца.</a:t>
            </a:r>
            <a:endParaRPr lang="ru-RU" sz="2000" i="1" dirty="0"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72177" cy="332096"/>
          </a:xfrm>
          <a:prstGeom prst="rect">
            <a:avLst/>
          </a:prstGeom>
          <a:solidFill>
            <a:srgbClr val="F4F2E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23805" tIns="19044" rIns="4761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864B0C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143248"/>
            <a:ext cx="3714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cs typeface="Arial" pitchFamily="34" charset="0"/>
              </a:rPr>
              <a:t>Текст </a:t>
            </a:r>
            <a:r>
              <a:rPr lang="ru-RU" sz="2000" b="1" dirty="0">
                <a:cs typeface="Arial" pitchFamily="34" charset="0"/>
              </a:rPr>
              <a:t>между двумя </a:t>
            </a:r>
            <a:r>
              <a:rPr lang="ru-RU" sz="2000" b="1" dirty="0" smtClean="0">
                <a:cs typeface="Arial" pitchFamily="34" charset="0"/>
              </a:rPr>
              <a:t>такими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cs typeface="Arial" pitchFamily="34" charset="0"/>
              </a:rPr>
              <a:t>      отступами</a:t>
            </a:r>
            <a:r>
              <a:rPr lang="ru-RU" sz="2000" b="1" dirty="0">
                <a:cs typeface="Arial" pitchFamily="34" charset="0"/>
              </a:rPr>
              <a:t>. </a:t>
            </a:r>
            <a:endParaRPr lang="ru-RU" sz="2000" b="1" dirty="0" smtClean="0"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cs typeface="Arial" pitchFamily="34" charset="0"/>
              </a:rPr>
              <a:t>  </a:t>
            </a:r>
            <a:r>
              <a:rPr lang="ru-RU" sz="2000" i="1" dirty="0" smtClean="0">
                <a:cs typeface="Arial" pitchFamily="34" charset="0"/>
              </a:rPr>
              <a:t>Прочесть </a:t>
            </a:r>
            <a:r>
              <a:rPr lang="ru-RU" sz="2000" i="1" dirty="0">
                <a:cs typeface="Arial" pitchFamily="34" charset="0"/>
              </a:rPr>
              <a:t>первый </a:t>
            </a:r>
            <a:r>
              <a:rPr lang="ru-RU" sz="2000" i="1" dirty="0" smtClean="0">
                <a:cs typeface="Arial" pitchFamily="34" charset="0"/>
              </a:rPr>
              <a:t>абзац. 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864B0C"/>
              </a:solidFill>
              <a:effectLst/>
              <a:cs typeface="Tahoma" pitchFamily="34" charset="0"/>
            </a:endParaRPr>
          </a:p>
        </p:txBody>
      </p:sp>
      <p:pic>
        <p:nvPicPr>
          <p:cNvPr id="12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857364"/>
            <a:ext cx="3071834" cy="2286016"/>
          </a:xfrm>
          <a:prstGeom prst="rect">
            <a:avLst/>
          </a:prstGeom>
        </p:spPr>
      </p:pic>
      <p:sp>
        <p:nvSpPr>
          <p:cNvPr id="13" name="Левая фигурная скобка 12"/>
          <p:cNvSpPr/>
          <p:nvPr/>
        </p:nvSpPr>
        <p:spPr>
          <a:xfrm>
            <a:off x="5143504" y="2571744"/>
            <a:ext cx="357190" cy="714380"/>
          </a:xfrm>
          <a:prstGeom prst="leftBrace">
            <a:avLst>
              <a:gd name="adj1" fmla="val 22823"/>
              <a:gd name="adj2" fmla="val 5483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500694" y="2643182"/>
            <a:ext cx="357190" cy="71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rId4" action="ppaction://hlinksldjump"/>
          </p:cNvPr>
          <p:cNvSpPr/>
          <p:nvPr/>
        </p:nvSpPr>
        <p:spPr>
          <a:xfrm>
            <a:off x="7786710" y="6215082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2910" y="642918"/>
            <a:ext cx="295138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</a:t>
            </a: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ИО</a:t>
            </a:r>
            <a:r>
              <a:rPr lang="ru-RU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ТЕКА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642918"/>
            <a:ext cx="295138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</a:t>
            </a: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ИО</a:t>
            </a:r>
            <a:r>
              <a:rPr lang="ru-RU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ТЕКА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6" descr="Картинка 7 из 1359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571612"/>
            <a:ext cx="2090276" cy="15716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1714488"/>
            <a:ext cx="3929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    Учреждение, собирающее и хранящее произведения печати и письменности для общественного пользования, а также осуществляющее справочно-библиографическую работу. </a:t>
            </a:r>
            <a:r>
              <a:rPr lang="ru-RU" i="1" dirty="0" smtClean="0"/>
              <a:t>Публичная б. Научная, детская б. Передвижная б.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929066"/>
            <a:ext cx="3854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   Собрание книг, произведений печати, а также помещение, где они хранятся</a:t>
            </a:r>
            <a:r>
              <a:rPr lang="ru-RU" b="1" i="1" dirty="0" smtClean="0"/>
              <a:t>. </a:t>
            </a:r>
            <a:r>
              <a:rPr lang="ru-RU" i="1" dirty="0" smtClean="0"/>
              <a:t>Б. учёного. Домашняя б.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857760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   Название серии книг, объединён-ных     тематически или по назначению, жанру</a:t>
            </a:r>
            <a:r>
              <a:rPr lang="ru-RU" dirty="0" smtClean="0"/>
              <a:t>. </a:t>
            </a:r>
            <a:r>
              <a:rPr lang="ru-RU" i="1" dirty="0" smtClean="0"/>
              <a:t>Б. путешествий. Б. поэта (поэтическая). </a:t>
            </a:r>
            <a:endParaRPr lang="ru-RU" i="1" dirty="0"/>
          </a:p>
        </p:txBody>
      </p:sp>
      <p:pic>
        <p:nvPicPr>
          <p:cNvPr id="4098" name="Picture 2" descr="http://img-fotki.yandex.ru/get/4519/65139001.2b/0_6e3e8_ceb9f6eb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786058"/>
            <a:ext cx="1857388" cy="13051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2" name="Picture 6" descr="http://img11.nnm.ru/3/7/a/3/5/31c758a317e0568c155bab2e45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214818"/>
            <a:ext cx="1857388" cy="18573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Стрелка вправо 11">
            <a:hlinkClick r:id="rId6" action="ppaction://hlinksldjump"/>
          </p:cNvPr>
          <p:cNvSpPr/>
          <p:nvPr/>
        </p:nvSpPr>
        <p:spPr>
          <a:xfrm>
            <a:off x="7786710" y="6215082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8728" y="571480"/>
            <a:ext cx="189250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ЗЕТА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571480"/>
            <a:ext cx="189250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ЗЕТА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Газета Камертон Камыш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000240"/>
            <a:ext cx="1714512" cy="2411749"/>
          </a:xfrm>
          <a:prstGeom prst="foldedCorner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2071678"/>
            <a:ext cx="3429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   Периодическое издание в виде больших листов, обычно ежедневное, посвящённое событиям текущей политической и общественной жизни.</a:t>
            </a:r>
            <a:endParaRPr lang="ru-RU" sz="2000" b="1" dirty="0"/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7786710" y="6215082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492</Words>
  <Application>Microsoft Office PowerPoint</Application>
  <PresentationFormat>Экран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</cp:revision>
  <dcterms:created xsi:type="dcterms:W3CDTF">2012-10-21T07:39:48Z</dcterms:created>
  <dcterms:modified xsi:type="dcterms:W3CDTF">2013-01-18T18:46:17Z</dcterms:modified>
</cp:coreProperties>
</file>