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F836-90DB-46BD-9E5A-1F1135124053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46E2-D32D-4C6A-9D5F-CB2B657FB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F836-90DB-46BD-9E5A-1F1135124053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46E2-D32D-4C6A-9D5F-CB2B657FB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F836-90DB-46BD-9E5A-1F1135124053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46E2-D32D-4C6A-9D5F-CB2B657FB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F836-90DB-46BD-9E5A-1F1135124053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46E2-D32D-4C6A-9D5F-CB2B657FB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F836-90DB-46BD-9E5A-1F1135124053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46E2-D32D-4C6A-9D5F-CB2B657FB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F836-90DB-46BD-9E5A-1F1135124053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46E2-D32D-4C6A-9D5F-CB2B657FB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F836-90DB-46BD-9E5A-1F1135124053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46E2-D32D-4C6A-9D5F-CB2B657FB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F836-90DB-46BD-9E5A-1F1135124053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46E2-D32D-4C6A-9D5F-CB2B657FB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F836-90DB-46BD-9E5A-1F1135124053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46E2-D32D-4C6A-9D5F-CB2B657FB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F836-90DB-46BD-9E5A-1F1135124053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46E2-D32D-4C6A-9D5F-CB2B657FB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F836-90DB-46BD-9E5A-1F1135124053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46E2-D32D-4C6A-9D5F-CB2B657FB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5F836-90DB-46BD-9E5A-1F1135124053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E46E2-D32D-4C6A-9D5F-CB2B657FB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slide" Target="slide15.xml"/><Relationship Id="rId3" Type="http://schemas.microsoft.com/office/2007/relationships/hdphoto" Target="../media/hdphoto1.wdp"/><Relationship Id="rId7" Type="http://schemas.openxmlformats.org/officeDocument/2006/relationships/slide" Target="slide7.xml"/><Relationship Id="rId12" Type="http://schemas.openxmlformats.org/officeDocument/2006/relationships/slide" Target="slide11.xml"/><Relationship Id="rId17" Type="http://schemas.openxmlformats.org/officeDocument/2006/relationships/slide" Target="slide14.xml"/><Relationship Id="rId2" Type="http://schemas.openxmlformats.org/officeDocument/2006/relationships/image" Target="../media/image1.jpeg"/><Relationship Id="rId16" Type="http://schemas.openxmlformats.org/officeDocument/2006/relationships/slide" Target="slide3.xml"/><Relationship Id="rId20" Type="http://schemas.openxmlformats.org/officeDocument/2006/relationships/hyperlink" Target="&#1055;&#1088;&#1077;&#1079;&#1077;&#1085;&#1090;&#1072;&#1094;&#1080;&#1103;%201.ppt.pptx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0.xml"/><Relationship Id="rId5" Type="http://schemas.openxmlformats.org/officeDocument/2006/relationships/slide" Target="slide5.xml"/><Relationship Id="rId15" Type="http://schemas.openxmlformats.org/officeDocument/2006/relationships/slide" Target="slide12.xml"/><Relationship Id="rId10" Type="http://schemas.openxmlformats.org/officeDocument/2006/relationships/image" Target="../media/image2.jpeg"/><Relationship Id="rId19" Type="http://schemas.openxmlformats.org/officeDocument/2006/relationships/slide" Target="slide16.xml"/><Relationship Id="rId4" Type="http://schemas.openxmlformats.org/officeDocument/2006/relationships/slide" Target="slide2.xml"/><Relationship Id="rId9" Type="http://schemas.openxmlformats.org/officeDocument/2006/relationships/slide" Target="slide13.xml"/><Relationship Id="rId1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slide" Target="slide1.xml"/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.wdp"/><Relationship Id="rId7" Type="http://schemas.openxmlformats.org/officeDocument/2006/relationships/hyperlink" Target="http://images.yandex.ru/yandsearch?p=9&amp;text=%D0%B1%D1%83%D0%BA%D0%B2%D0%B0%20%D0%B5%20%D0%B2%20%D0%BA%D0%B0%D1%80%D1%82%D0%B8%D0%BD%D0%BA%D0%B0%D1%85&amp;img_url=static5.depositphotos.com/1000943/462/i/450/dep_4629629-E---Color-letters.jpg&amp;pos=271&amp;rpt=simag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slide" Target="slide5.xml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21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-fotki.yandex.ru/get/4709/90468072.2e0/0_6bc04_c68f56ea_XL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8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500166" y="714356"/>
            <a:ext cx="1214446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>
                <a:hlinkClick r:id="rId4" action="ppaction://hlinksldjump"/>
              </a:rPr>
              <a:t>№1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00166" y="2357430"/>
            <a:ext cx="1214446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>
                <a:hlinkClick r:id="rId5" action="ppaction://hlinksldjump"/>
              </a:rPr>
              <a:t>№4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42976" y="4143380"/>
            <a:ext cx="1785950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43306" y="4143380"/>
            <a:ext cx="1785950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29322" y="4143380"/>
            <a:ext cx="1643074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86182" y="2357430"/>
            <a:ext cx="1428760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>
                <a:hlinkClick r:id="rId6" action="ppaction://hlinksldjump"/>
              </a:rPr>
              <a:t>№5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00760" y="2357430"/>
            <a:ext cx="1214446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>
                <a:hlinkClick r:id="rId7" action="ppaction://hlinksldjump"/>
              </a:rPr>
              <a:t>№6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57620" y="714356"/>
            <a:ext cx="1143008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00760" y="714356"/>
            <a:ext cx="1214446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>
                <a:hlinkClick r:id="rId8" action="ppaction://hlinksldjump"/>
              </a:rPr>
              <a:t>№3</a:t>
            </a:r>
            <a:endParaRPr lang="ru-RU" dirty="0"/>
          </a:p>
        </p:txBody>
      </p:sp>
      <p:pic>
        <p:nvPicPr>
          <p:cNvPr id="16" name="Picture 6" descr="http://image.horoshop.ru/article_image/55457/5_interesnykh_prilozhenijj_dlya_Lumia_Vypusk_410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28794" y="1285860"/>
            <a:ext cx="428628" cy="4286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image.horoshop.ru/article_image/55457/5_interesnykh_prilozhenijj_dlya_Lumia_Vypusk_410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28794" y="2857496"/>
            <a:ext cx="428628" cy="4286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image.horoshop.ru/article_image/55457/5_interesnykh_prilozhenijj_dlya_Lumia_Vypusk_410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286248" y="2857496"/>
            <a:ext cx="428628" cy="4286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image.horoshop.ru/article_image/55457/5_interesnykh_prilozhenijj_dlya_Lumia_Vypusk_410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429388" y="2857496"/>
            <a:ext cx="428628" cy="4286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image.horoshop.ru/article_image/55457/5_interesnykh_prilozhenijj_dlya_Lumia_Vypusk_410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429388" y="1285860"/>
            <a:ext cx="428628" cy="4286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image.horoshop.ru/article_image/55457/5_interesnykh_prilozhenijj_dlya_Lumia_Vypusk_410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214810" y="1285860"/>
            <a:ext cx="428628" cy="4286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071934" y="785794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6" action="ppaction://hlinksldjump"/>
              </a:rPr>
              <a:t>№2</a:t>
            </a:r>
            <a:endParaRPr lang="ru-RU" dirty="0"/>
          </a:p>
        </p:txBody>
      </p:sp>
      <p:sp>
        <p:nvSpPr>
          <p:cNvPr id="23" name="TextBox 41"/>
          <p:cNvSpPr txBox="1"/>
          <p:nvPr/>
        </p:nvSpPr>
        <p:spPr>
          <a:xfrm>
            <a:off x="1428728" y="4214818"/>
            <a:ext cx="1077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7" action="ppaction://hlinksldjump"/>
              </a:rPr>
              <a:t>Задание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7" action="ppaction://hlinksldjump"/>
              </a:rPr>
              <a:t>№1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TextBox 41"/>
          <p:cNvSpPr txBox="1"/>
          <p:nvPr/>
        </p:nvSpPr>
        <p:spPr>
          <a:xfrm>
            <a:off x="4000496" y="4214818"/>
            <a:ext cx="1077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8" action="ppaction://hlinksldjump"/>
              </a:rPr>
              <a:t>Задание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8" action="ppaction://hlinksldjump"/>
              </a:rPr>
              <a:t>№2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TextBox 41"/>
          <p:cNvSpPr txBox="1"/>
          <p:nvPr/>
        </p:nvSpPr>
        <p:spPr>
          <a:xfrm>
            <a:off x="6215074" y="4214818"/>
            <a:ext cx="1077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9" action="ppaction://hlinksldjump"/>
              </a:rPr>
              <a:t>Задание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9" action="ppaction://hlinksldjump"/>
              </a:rPr>
              <a:t>№3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Стрелка вправо 25">
            <a:hlinkClick r:id="rId20" action="ppaction://hlinkpres?slideindex=1&amp;slidetitle="/>
          </p:cNvPr>
          <p:cNvSpPr/>
          <p:nvPr/>
        </p:nvSpPr>
        <p:spPr>
          <a:xfrm>
            <a:off x="8286776" y="6286520"/>
            <a:ext cx="571504" cy="35719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Рисунок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38687" y="658037"/>
            <a:ext cx="2260683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cap="all" dirty="0" smtClean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обл</a:t>
            </a:r>
            <a:r>
              <a:rPr lang="ru-RU" sz="4400" b="1" cap="all" dirty="0" smtClean="0">
                <a:ln w="28575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sz="4400" b="1" cap="all" dirty="0" smtClean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</a:t>
            </a:r>
            <a:endParaRPr lang="ru-RU" sz="4400" dirty="0">
              <a:ln w="2857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8377" y="1666150"/>
            <a:ext cx="3768147" cy="2062103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/>
              <a:t>Светло-серые </a:t>
            </a:r>
            <a:r>
              <a:rPr lang="ru-RU" sz="2000" b="1" dirty="0"/>
              <a:t>клубы, волнистые слои в небе, скопление сгустившихся в атмосфере водяных капель и ледяных кристаллов</a:t>
            </a:r>
            <a:r>
              <a:rPr lang="ru-RU" sz="2000" b="1" dirty="0" smtClean="0"/>
              <a:t>.</a:t>
            </a:r>
          </a:p>
          <a:p>
            <a:pPr algn="ctr"/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endParaRPr lang="ru-RU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8377" y="3250326"/>
            <a:ext cx="3775948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Облака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плывут по небу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Ветер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  гонит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облака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    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Кучевые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облака. </a:t>
            </a:r>
            <a:endParaRPr lang="ru-RU" sz="20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     Грозовое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, дождевое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облако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/>
              <a:t>До </a:t>
            </a:r>
            <a:r>
              <a:rPr lang="ru-RU" sz="2000" b="1" dirty="0"/>
              <a:t>облаков </a:t>
            </a:r>
            <a:r>
              <a:rPr lang="ru-RU" sz="2000" i="1" dirty="0"/>
              <a:t>(</a:t>
            </a:r>
            <a:r>
              <a:rPr lang="ru-RU" sz="2000" dirty="0"/>
              <a:t>перен.: </a:t>
            </a:r>
            <a:r>
              <a:rPr lang="ru-RU" sz="2000" i="1" dirty="0"/>
              <a:t>очень высоко). </a:t>
            </a:r>
            <a:endParaRPr lang="ru-RU" sz="2000" i="1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/>
              <a:t>Спуститься </a:t>
            </a:r>
            <a:r>
              <a:rPr lang="ru-RU" sz="2000" b="1" dirty="0"/>
              <a:t>с облаков </a:t>
            </a:r>
            <a:r>
              <a:rPr lang="ru-RU" sz="2000" i="1" dirty="0"/>
              <a:t>(</a:t>
            </a:r>
            <a:r>
              <a:rPr lang="ru-RU" sz="2000" dirty="0"/>
              <a:t>перен.: </a:t>
            </a:r>
            <a:r>
              <a:rPr lang="ru-RU" sz="2000" i="1" dirty="0"/>
              <a:t>от мечтаний обратиться к </a:t>
            </a:r>
            <a:r>
              <a:rPr lang="ru-RU" sz="2000" i="1" dirty="0" smtClean="0"/>
              <a:t>действительности) </a:t>
            </a:r>
            <a:endParaRPr lang="ru-RU" sz="20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91215" y="655346"/>
            <a:ext cx="2260683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cap="all" dirty="0" smtClean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обл</a:t>
            </a:r>
            <a:r>
              <a:rPr lang="ru-RU" sz="4400" b="1" cap="all" dirty="0" smtClean="0">
                <a:ln w="28575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sz="4400" b="1" cap="all" dirty="0" smtClean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</a:t>
            </a:r>
            <a:endParaRPr lang="ru-RU" sz="4400" dirty="0">
              <a:ln w="2857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7" name="Picture 2" descr="http://im0-tub-ru.yandex.net/i?id=501810378-32-72&amp;n=2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9424" y="2505139"/>
            <a:ext cx="2716198" cy="2155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7803383" y="5986630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Рисунок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6645" y="620688"/>
            <a:ext cx="3163045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cap="all" dirty="0" smtClean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календарь</a:t>
            </a:r>
            <a:endParaRPr lang="ru-RU" sz="4400" dirty="0">
              <a:ln w="2857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1650" y="2436894"/>
            <a:ext cx="3904361" cy="1138773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/>
              <a:t>Таблица </a:t>
            </a:r>
            <a:r>
              <a:rPr lang="ru-RU" sz="2000" b="1" dirty="0"/>
              <a:t>или книжка с перечнем всех дней в году </a:t>
            </a:r>
            <a:endParaRPr lang="ru-RU" sz="2000" b="1" dirty="0" smtClean="0"/>
          </a:p>
          <a:p>
            <a:pPr algn="ctr"/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endParaRPr lang="ru-RU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9304" y="620687"/>
            <a:ext cx="3163045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cap="all" dirty="0" smtClean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календарь</a:t>
            </a:r>
            <a:endParaRPr lang="ru-RU" sz="4400" dirty="0">
              <a:ln w="2857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6" name="Picture 2" descr="http://www.traviscountymediators.com/calendar%20antiqu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1351" y="4367235"/>
            <a:ext cx="1872209" cy="159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68526" y="3967125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Распределение по времени (дням, месяцам) отдельных видов деятельности</a:t>
            </a:r>
          </a:p>
        </p:txBody>
      </p:sp>
      <p:pic>
        <p:nvPicPr>
          <p:cNvPr id="8" name="Picture 2" descr="http://of-a.ru/images/other/2012/calendar/201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9446" y="1895751"/>
            <a:ext cx="2832043" cy="1994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7521512" y="5963071"/>
            <a:ext cx="504056" cy="274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Рисунок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78862" y="645830"/>
            <a:ext cx="1699696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cap="all" dirty="0" smtClean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вчера</a:t>
            </a:r>
            <a:endParaRPr lang="ru-RU" sz="4400" dirty="0">
              <a:ln w="2857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37862" y="639499"/>
            <a:ext cx="1699696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cap="all" dirty="0" smtClean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вчера</a:t>
            </a:r>
            <a:endParaRPr lang="ru-RU" sz="4400" dirty="0">
              <a:ln w="2857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734006" y="5944259"/>
            <a:ext cx="504056" cy="274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6343" y="2113112"/>
            <a:ext cx="388529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Ø"/>
            </a:pPr>
            <a:r>
              <a:rPr lang="ru-RU" sz="2000" b="1" dirty="0"/>
              <a:t>В день перед </a:t>
            </a:r>
            <a:r>
              <a:rPr lang="ru-RU" sz="2000" b="1" dirty="0" smtClean="0"/>
              <a:t>сегодняшним.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6343" y="2733905"/>
            <a:ext cx="464087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Ø"/>
            </a:pPr>
            <a:r>
              <a:rPr lang="ru-RU" sz="2000" b="1" dirty="0"/>
              <a:t>В недалёком прошлом.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9125" y="3454143"/>
            <a:ext cx="4606436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Ø"/>
            </a:pPr>
            <a:r>
              <a:rPr lang="ru-RU" sz="2000" b="1" dirty="0"/>
              <a:t>День, предшествовавший сегодняшнему.</a:t>
            </a:r>
            <a:endParaRPr lang="ru-RU" sz="20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6343" y="431823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Ø"/>
            </a:pPr>
            <a:r>
              <a:rPr lang="ru-RU" sz="2000" b="1" dirty="0"/>
              <a:t>Искать вчерашнего </a:t>
            </a:r>
            <a:r>
              <a:rPr lang="ru-RU" sz="2000" b="1" dirty="0" smtClean="0"/>
              <a:t>дня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</a:t>
            </a:r>
            <a:r>
              <a:rPr lang="ru-RU" sz="2000" i="1" dirty="0"/>
              <a:t>(тратить время на </a:t>
            </a:r>
            <a:r>
              <a:rPr lang="ru-RU" sz="2000" i="1" dirty="0" smtClean="0"/>
              <a:t>поиски</a:t>
            </a:r>
          </a:p>
          <a:p>
            <a:r>
              <a:rPr lang="ru-RU" sz="2000" i="1" dirty="0"/>
              <a:t> </a:t>
            </a:r>
            <a:r>
              <a:rPr lang="ru-RU" sz="2000" i="1" dirty="0" smtClean="0"/>
              <a:t>    </a:t>
            </a:r>
            <a:r>
              <a:rPr lang="ru-RU" sz="2000" i="1" dirty="0"/>
              <a:t>того, </a:t>
            </a:r>
            <a:r>
              <a:rPr lang="ru-RU" sz="2000" i="1" dirty="0" smtClean="0"/>
              <a:t>чего </a:t>
            </a:r>
            <a:r>
              <a:rPr lang="ru-RU" sz="2000" i="1" dirty="0"/>
              <a:t>уже нет</a:t>
            </a:r>
            <a:r>
              <a:rPr lang="ru-RU" sz="2000" dirty="0"/>
              <a:t>; шутл</a:t>
            </a:r>
            <a:r>
              <a:rPr lang="ru-RU" sz="2000" i="1" dirty="0"/>
              <a:t>.).</a:t>
            </a:r>
            <a:br>
              <a:rPr lang="ru-RU" sz="2000" i="1" dirty="0"/>
            </a:br>
            <a:endParaRPr lang="ru-RU" sz="2000" i="1" dirty="0"/>
          </a:p>
        </p:txBody>
      </p:sp>
      <p:pic>
        <p:nvPicPr>
          <p:cNvPr id="10" name="Picture 2" descr="http://www.dw.de/image/0,,326827_4,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0545" y="1945268"/>
            <a:ext cx="2674330" cy="1977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Рисунок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36517" y="623853"/>
            <a:ext cx="1628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cap="all" dirty="0" smtClean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ветер</a:t>
            </a:r>
            <a:endParaRPr lang="ru-RU" sz="4400" dirty="0">
              <a:ln w="2857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95517" y="617522"/>
            <a:ext cx="1628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cap="all" dirty="0" smtClean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ветер</a:t>
            </a:r>
            <a:endParaRPr lang="ru-RU" sz="4400" dirty="0">
              <a:ln w="2857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619653" y="5966236"/>
            <a:ext cx="504056" cy="274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3998" y="1891080"/>
            <a:ext cx="3885295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/>
              <a:t>Движение</a:t>
            </a:r>
            <a:r>
              <a:rPr lang="ru-RU" sz="2000" b="1" dirty="0"/>
              <a:t>, поток воздуха в горизонтальном направлении.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3998" y="2494379"/>
            <a:ext cx="464087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Ø"/>
            </a:pP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</a:rPr>
              <a:t>Скорость ветра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</a:rPr>
              <a:t>Сильный,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лёгкий ветер.</a:t>
            </a: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</a:rPr>
              <a:t>Попутный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ветер.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998" y="3432166"/>
            <a:ext cx="4606436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Ø"/>
            </a:pPr>
            <a:r>
              <a:rPr lang="ru-RU" sz="2000" b="1" dirty="0"/>
              <a:t>Держать нос по ветру </a:t>
            </a:r>
            <a:r>
              <a:rPr lang="ru-RU" sz="2000" dirty="0"/>
              <a:t>(перен.: </a:t>
            </a:r>
            <a:r>
              <a:rPr lang="ru-RU" sz="2000" i="1" dirty="0"/>
              <a:t>приспосабливаться </a:t>
            </a:r>
            <a:r>
              <a:rPr lang="ru-RU" sz="2000" i="1" dirty="0" smtClean="0"/>
              <a:t>к</a:t>
            </a:r>
          </a:p>
          <a:p>
            <a:r>
              <a:rPr lang="ru-RU" sz="2000" i="1" dirty="0"/>
              <a:t> </a:t>
            </a:r>
            <a:r>
              <a:rPr lang="ru-RU" sz="2000" i="1" dirty="0" smtClean="0"/>
              <a:t>    обстоятельствам).</a:t>
            </a:r>
            <a:endParaRPr lang="ru-RU" sz="20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3998" y="436827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Ø"/>
            </a:pPr>
            <a:r>
              <a:rPr lang="ru-RU" sz="2000" b="1" dirty="0"/>
              <a:t>Ищи ветра в поле</a:t>
            </a:r>
            <a:r>
              <a:rPr lang="ru-RU" sz="2000" dirty="0"/>
              <a:t> </a:t>
            </a:r>
            <a:r>
              <a:rPr lang="ru-RU" dirty="0"/>
              <a:t>(</a:t>
            </a:r>
            <a:r>
              <a:rPr lang="ru-RU" sz="2000" i="1" dirty="0"/>
              <a:t>о </a:t>
            </a:r>
            <a:r>
              <a:rPr lang="ru-RU" sz="2000" i="1" dirty="0" smtClean="0"/>
              <a:t>беспо-</a:t>
            </a:r>
          </a:p>
          <a:p>
            <a:r>
              <a:rPr lang="ru-RU" sz="2000" i="1" dirty="0"/>
              <a:t> </a:t>
            </a:r>
            <a:r>
              <a:rPr lang="ru-RU" sz="2000" i="1" dirty="0" smtClean="0"/>
              <a:t>    лезных </a:t>
            </a:r>
            <a:r>
              <a:rPr lang="ru-RU" sz="2000" i="1" dirty="0"/>
              <a:t>поисках исчезнувшего).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1216" y="501634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Ø"/>
            </a:pPr>
            <a:r>
              <a:rPr lang="ru-RU" sz="2000" b="1" dirty="0"/>
              <a:t>Бросать слова на ветер </a:t>
            </a:r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 </a:t>
            </a:r>
            <a:r>
              <a:rPr lang="ru-RU" sz="2000" i="1" dirty="0" smtClean="0"/>
              <a:t>(говорить что-нибудь  </a:t>
            </a:r>
          </a:p>
          <a:p>
            <a:r>
              <a:rPr lang="ru-RU" sz="2000" i="1" dirty="0"/>
              <a:t> </a:t>
            </a:r>
            <a:r>
              <a:rPr lang="ru-RU" sz="2000" i="1" dirty="0" smtClean="0"/>
              <a:t>   безответственно</a:t>
            </a:r>
            <a:r>
              <a:rPr lang="ru-RU" sz="2000" i="1" dirty="0"/>
              <a:t>, не </a:t>
            </a:r>
            <a:r>
              <a:rPr lang="ru-RU" sz="2000" i="1" dirty="0" smtClean="0"/>
              <a:t>подумав).</a:t>
            </a:r>
            <a:endParaRPr lang="ru-RU" sz="2000" i="1" dirty="0"/>
          </a:p>
        </p:txBody>
      </p:sp>
      <p:pic>
        <p:nvPicPr>
          <p:cNvPr id="11" name="Picture 2" descr="http://img1.liveinternet.ru/images/foto/b/3/509/2482509/f_1499105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9682" y="2477773"/>
            <a:ext cx="2880320" cy="2162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-fotki.yandex.ru/get/4709/90468072.2e0/0_6bc04_c68f56ea_XL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09" y="0"/>
            <a:ext cx="9150819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680159" y="188640"/>
            <a:ext cx="7446710" cy="136815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spc="150" dirty="0" smtClean="0">
                <a:ln w="11430"/>
                <a:solidFill>
                  <a:srgbClr val="FF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Востанови пословицу</a:t>
            </a:r>
            <a:endParaRPr lang="ru-RU" sz="3600" b="1" spc="150" dirty="0">
              <a:ln w="11430"/>
              <a:solidFill>
                <a:srgbClr val="FF66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1045" y="1862346"/>
            <a:ext cx="2160240" cy="864096"/>
          </a:xfrm>
          <a:prstGeom prst="round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Летний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19908" y="1867328"/>
            <a:ext cx="2088231" cy="864096"/>
          </a:xfrm>
          <a:prstGeom prst="round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кормит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00839" y="1883746"/>
            <a:ext cx="1440160" cy="864096"/>
          </a:xfrm>
          <a:prstGeom prst="round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день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03728" y="1883746"/>
            <a:ext cx="360040" cy="864096"/>
          </a:xfrm>
          <a:prstGeom prst="round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4175" y="2996952"/>
            <a:ext cx="1800200" cy="864096"/>
          </a:xfrm>
          <a:prstGeom prst="roundRect">
            <a:avLst/>
          </a:prstGeom>
          <a:solidFill>
            <a:srgbClr val="FFF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Весна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71105" y="4160507"/>
            <a:ext cx="1080120" cy="864096"/>
          </a:xfrm>
          <a:prstGeom prst="roundRect">
            <a:avLst/>
          </a:prstGeom>
          <a:solidFill>
            <a:srgbClr val="FFF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на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06371" y="2996952"/>
            <a:ext cx="1620498" cy="864096"/>
          </a:xfrm>
          <a:prstGeom prst="roundRect">
            <a:avLst/>
          </a:prstGeom>
          <a:solidFill>
            <a:srgbClr val="FFF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дню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36343" y="4182184"/>
            <a:ext cx="1758078" cy="864096"/>
          </a:xfrm>
          <a:prstGeom prst="roundRect">
            <a:avLst/>
          </a:prstGeom>
          <a:solidFill>
            <a:srgbClr val="FFF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осень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84415" y="2996952"/>
            <a:ext cx="939275" cy="864096"/>
          </a:xfrm>
          <a:prstGeom prst="roundRect">
            <a:avLst/>
          </a:prstGeom>
          <a:solidFill>
            <a:srgbClr val="FFF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да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05663" y="4182184"/>
            <a:ext cx="557903" cy="864096"/>
          </a:xfrm>
          <a:prstGeom prst="roundRect">
            <a:avLst/>
          </a:prstGeom>
          <a:solidFill>
            <a:srgbClr val="FFF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-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24082" y="2996952"/>
            <a:ext cx="2069639" cy="864096"/>
          </a:xfrm>
          <a:prstGeom prst="roundRect">
            <a:avLst/>
          </a:prstGeom>
          <a:solidFill>
            <a:srgbClr val="FFF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восемь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32687" y="4187931"/>
            <a:ext cx="1800200" cy="864096"/>
          </a:xfrm>
          <a:prstGeom prst="roundRect">
            <a:avLst/>
          </a:prstGeom>
          <a:solidFill>
            <a:srgbClr val="FFF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п.год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628900" y="4182184"/>
            <a:ext cx="468052" cy="864096"/>
          </a:xfrm>
          <a:prstGeom prst="roundRect">
            <a:avLst/>
          </a:prstGeom>
          <a:solidFill>
            <a:srgbClr val="FFF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84615" y="1887484"/>
            <a:ext cx="1944216" cy="864096"/>
          </a:xfrm>
          <a:prstGeom prst="round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мес. ц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Стрелка вправо 18">
            <a:hlinkClick r:id="rId4" action="ppaction://hlinksldjump"/>
          </p:cNvPr>
          <p:cNvSpPr/>
          <p:nvPr/>
        </p:nvSpPr>
        <p:spPr>
          <a:xfrm>
            <a:off x="7619653" y="5966236"/>
            <a:ext cx="504056" cy="274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1045" y="1862346"/>
            <a:ext cx="2160240" cy="864096"/>
          </a:xfrm>
          <a:prstGeom prst="round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Летний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983973" y="1862346"/>
            <a:ext cx="2088231" cy="864096"/>
          </a:xfrm>
          <a:prstGeom prst="round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кормит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87313" y="1862346"/>
            <a:ext cx="1944216" cy="864096"/>
          </a:xfrm>
          <a:prstGeom prst="round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мес. ц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10540" y="1862346"/>
            <a:ext cx="1440160" cy="864096"/>
          </a:xfrm>
          <a:prstGeom prst="round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день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303728" y="1862346"/>
            <a:ext cx="360040" cy="864096"/>
          </a:xfrm>
          <a:prstGeom prst="round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63566" y="1862346"/>
            <a:ext cx="3639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19708" y="2996952"/>
            <a:ext cx="1800200" cy="864096"/>
          </a:xfrm>
          <a:prstGeom prst="roundRect">
            <a:avLst/>
          </a:prstGeom>
          <a:solidFill>
            <a:srgbClr val="FFF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Весна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043589" y="3022382"/>
            <a:ext cx="1080120" cy="838783"/>
          </a:xfrm>
          <a:prstGeom prst="roundRect">
            <a:avLst/>
          </a:prstGeom>
          <a:solidFill>
            <a:srgbClr val="FFF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на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70787" y="4160507"/>
            <a:ext cx="1620498" cy="864096"/>
          </a:xfrm>
          <a:prstGeom prst="roundRect">
            <a:avLst/>
          </a:prstGeom>
          <a:solidFill>
            <a:srgbClr val="FFF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дню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25895" y="2997069"/>
            <a:ext cx="1758078" cy="864096"/>
          </a:xfrm>
          <a:prstGeom prst="roundRect">
            <a:avLst/>
          </a:prstGeom>
          <a:solidFill>
            <a:srgbClr val="FFF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осень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984414" y="2997069"/>
            <a:ext cx="939275" cy="864096"/>
          </a:xfrm>
          <a:prstGeom prst="roundRect">
            <a:avLst/>
          </a:prstGeom>
          <a:solidFill>
            <a:srgbClr val="FFF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да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70928" y="3003099"/>
            <a:ext cx="557903" cy="864096"/>
          </a:xfrm>
          <a:prstGeom prst="roundRect">
            <a:avLst/>
          </a:prstGeom>
          <a:solidFill>
            <a:srgbClr val="FFF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-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896709" y="4182184"/>
            <a:ext cx="2069639" cy="864096"/>
          </a:xfrm>
          <a:prstGeom prst="roundRect">
            <a:avLst/>
          </a:prstGeom>
          <a:solidFill>
            <a:srgbClr val="FFF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восемь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771799" y="4182184"/>
            <a:ext cx="1936339" cy="864096"/>
          </a:xfrm>
          <a:prstGeom prst="roundRect">
            <a:avLst/>
          </a:prstGeom>
          <a:solidFill>
            <a:srgbClr val="FFF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п. год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232887" y="4183628"/>
            <a:ext cx="468052" cy="864096"/>
          </a:xfrm>
          <a:prstGeom prst="roundRect">
            <a:avLst/>
          </a:prstGeom>
          <a:solidFill>
            <a:srgbClr val="FFF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300119" y="4160507"/>
            <a:ext cx="3639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8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-fotki.yandex.ru/get/4709/90468072.2e0/0_6bc04_c68f56ea_XL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09" y="0"/>
            <a:ext cx="9150819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331044" y="188640"/>
            <a:ext cx="8345411" cy="136815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spc="150" dirty="0">
                <a:ln w="11430"/>
                <a:solidFill>
                  <a:srgbClr val="FF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Запиши </a:t>
            </a:r>
            <a:r>
              <a:rPr lang="ru-RU" sz="3600" b="1" spc="150" dirty="0" smtClean="0">
                <a:ln w="11430"/>
                <a:solidFill>
                  <a:srgbClr val="FF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фразеологизмы и их значания.</a:t>
            </a:r>
            <a:endParaRPr lang="ru-RU" sz="3600" b="1" spc="150" dirty="0">
              <a:ln w="11430"/>
              <a:solidFill>
                <a:srgbClr val="FF66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1044" y="2060848"/>
            <a:ext cx="8489428" cy="3888432"/>
          </a:xfrm>
          <a:prstGeom prst="round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Витать в .бл.ках.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Бросать слова на вет.р.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Пропал как молодой мес.ц.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Ждать у моря п.годы.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Искать вч.рашнего дня.</a:t>
            </a:r>
          </a:p>
          <a:p>
            <a:pPr algn="ctr"/>
            <a:endParaRPr lang="ru-RU" sz="4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907368" y="6216500"/>
            <a:ext cx="504056" cy="274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39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-fotki.yandex.ru/get/4709/90468072.2e0/0_6bc04_c68f56ea_XL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09" y="0"/>
            <a:ext cx="9150819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331044" y="188640"/>
            <a:ext cx="8345411" cy="136815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spc="150" dirty="0" smtClean="0">
                <a:ln w="11430"/>
                <a:solidFill>
                  <a:srgbClr val="FF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 чём идёт речь? Запиши.</a:t>
            </a:r>
            <a:endParaRPr lang="ru-RU" sz="3600" b="1" spc="150" dirty="0">
              <a:ln w="11430"/>
              <a:solidFill>
                <a:srgbClr val="FF66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0604" y="1628800"/>
            <a:ext cx="8928992" cy="4896544"/>
          </a:xfrm>
          <a:prstGeom prst="roundRect">
            <a:avLst/>
          </a:prstGeom>
          <a:solidFill>
            <a:srgbClr val="FFF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Чудесная,прекрасная,ветр.ная, безобл.чная… .</a:t>
            </a:r>
          </a:p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Лёгкое, воздушное,пушистое… .</a:t>
            </a:r>
          </a:p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Отрывной, перекидной, новый,</a:t>
            </a:r>
          </a:p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настольный… .</a:t>
            </a:r>
          </a:p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Порывистый, ураганный, ледяной, западный… .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8424427" y="6509912"/>
            <a:ext cx="504056" cy="274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41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img-fotki.yandex.ru/get/4709/90468072.2e0/0_6bc04_c68f56ea_XL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8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" action="ppaction://noaction"/>
          </p:cNvPr>
          <p:cNvSpPr/>
          <p:nvPr/>
        </p:nvSpPr>
        <p:spPr>
          <a:xfrm>
            <a:off x="285720" y="285728"/>
            <a:ext cx="5226944" cy="2384405"/>
          </a:xfrm>
          <a:prstGeom prst="rightArrow">
            <a:avLst>
              <a:gd name="adj1" fmla="val 50000"/>
              <a:gd name="adj2" fmla="val 2918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2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е т е р</a:t>
            </a:r>
            <a:endParaRPr lang="ru-RU" sz="7200" b="1" cap="none" spc="0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2" descr="http://edcortina.files.wordpress.com/2010/02/vientos.gif?w=3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811018" y="168945"/>
            <a:ext cx="2014127" cy="187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662401">
            <a:off x="3112493" y="1001539"/>
            <a:ext cx="497075" cy="766087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1">
              <a:avLst>
                <a:gd name="adj1" fmla="val 11629"/>
                <a:gd name="adj2" fmla="val -5610"/>
              </a:avLst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" name="Picture 2" descr="http://megaobzor.com/load/hardmind/news/windcather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357430"/>
            <a:ext cx="5291036" cy="400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286248" y="3214686"/>
            <a:ext cx="12144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Left">
              <a:avLst/>
            </a:prstTxWarp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2071670" y="1071546"/>
            <a:ext cx="285752" cy="14287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Стрелка вправо 13">
            <a:hlinkClick r:id="rId6" action="ppaction://hlinksldjump"/>
          </p:cNvPr>
          <p:cNvSpPr/>
          <p:nvPr/>
        </p:nvSpPr>
        <p:spPr>
          <a:xfrm>
            <a:off x="8286776" y="6286520"/>
            <a:ext cx="571504" cy="35719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mg-fotki.yandex.ru/get/4709/90468072.2e0/0_6bc04_c68f56ea_XL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8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>
            <a:hlinkClick r:id="" action="ppaction://noaction"/>
          </p:cNvPr>
          <p:cNvSpPr/>
          <p:nvPr/>
        </p:nvSpPr>
        <p:spPr>
          <a:xfrm>
            <a:off x="2771800" y="368660"/>
            <a:ext cx="5400601" cy="1827193"/>
          </a:xfrm>
          <a:prstGeom prst="cloudCallout">
            <a:avLst>
              <a:gd name="adj1" fmla="val 30123"/>
              <a:gd name="adj2" fmla="val 131609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2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ч    р а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http://img-fotki.yandex.ru/get/5014/103425212.f/0_587ca_77006554_XL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000000">
                  <a:alpha val="3529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153670" y="944724"/>
            <a:ext cx="966660" cy="936103"/>
          </a:xfrm>
          <a:prstGeom prst="flowChartDocumen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s003.radikal.ru/i202/1001/c4/3debfe8762abt.jpg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824028" y="853371"/>
            <a:ext cx="648072" cy="85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xrest.ru/images/collection/00274/095/original.jpg"/>
          <p:cNvPicPr>
            <a:picLocks noChangeAspect="1" noChangeArrowheads="1"/>
          </p:cNvPicPr>
          <p:nvPr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28900"/>
            <a:ext cx="2525526" cy="2563663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cs5696.userapi.com/v5696076/455/ysfDpPFR1dY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92996"/>
            <a:ext cx="207787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6072198" y="2357430"/>
            <a:ext cx="714380" cy="7143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786314" y="2000240"/>
            <a:ext cx="928694" cy="85725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6429388" y="785794"/>
            <a:ext cx="285752" cy="14287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Стрелка вправо 11">
            <a:hlinkClick r:id="rId8" action="ppaction://hlinksldjump"/>
          </p:cNvPr>
          <p:cNvSpPr/>
          <p:nvPr/>
        </p:nvSpPr>
        <p:spPr>
          <a:xfrm>
            <a:off x="8286776" y="6286520"/>
            <a:ext cx="571504" cy="35719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14393 -0.2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-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16857 -0.1585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-fotki.yandex.ru/get/4709/90468072.2e0/0_6bc04_c68f56ea_XL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09" y="-4969"/>
            <a:ext cx="91508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олна 2">
            <a:hlinkClick r:id="" action="ppaction://noaction"/>
          </p:cNvPr>
          <p:cNvSpPr/>
          <p:nvPr/>
        </p:nvSpPr>
        <p:spPr>
          <a:xfrm>
            <a:off x="3200439" y="193608"/>
            <a:ext cx="5226944" cy="2384405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200" b="1" dirty="0" err="1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r>
              <a:rPr lang="ru-RU" sz="72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</a:t>
            </a:r>
            <a:r>
              <a:rPr lang="ru-RU" sz="72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</a:t>
            </a:r>
            <a:r>
              <a:rPr lang="ru-RU" sz="72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72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</a:t>
            </a:r>
            <a:r>
              <a:rPr lang="ru-RU" sz="72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д </a:t>
            </a:r>
            <a:r>
              <a:rPr lang="ru-RU" sz="72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</a:t>
            </a:r>
            <a:endParaRPr lang="ru-RU" sz="7200" b="1" cap="none" spc="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643306" y="2500306"/>
            <a:ext cx="830064" cy="799707"/>
            <a:chOff x="4403131" y="985956"/>
            <a:chExt cx="830064" cy="799707"/>
          </a:xfrm>
        </p:grpSpPr>
        <p:sp>
          <p:nvSpPr>
            <p:cNvPr id="4" name="Овал 3"/>
            <p:cNvSpPr/>
            <p:nvPr/>
          </p:nvSpPr>
          <p:spPr>
            <a:xfrm>
              <a:off x="4403131" y="985956"/>
              <a:ext cx="830064" cy="799707"/>
            </a:xfrm>
            <a:prstGeom prst="ellipse">
              <a:avLst/>
            </a:prstGeom>
            <a:solidFill>
              <a:srgbClr val="FFCCFF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rgbClr val="FFFF00"/>
                </a:solidFill>
              </a:endParaRPr>
            </a:p>
          </p:txBody>
        </p:sp>
        <p:pic>
          <p:nvPicPr>
            <p:cNvPr id="5" name="Picture 8" descr="http://im8-tub-ru.yandex.net/i?id=325087540-47-72&amp;n=21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3783" y="1044999"/>
              <a:ext cx="681620" cy="681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4" descr="http://i.allday.ru/uploads/posts/2009-04/1240403076_shutterstock_23761502-converted.jpg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358082" y="4500570"/>
            <a:ext cx="1323227" cy="71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.allday.ru/uploads/posts/2009-04/1240403076_shutterstock_23761502-converted.jp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357554" y="2285992"/>
            <a:ext cx="1440674" cy="113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.allday.ru/uploads/posts/2009-04/1240403076_shutterstock_23761502-converted.jpg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55146" y="2274950"/>
            <a:ext cx="1192777" cy="125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.allday.ru/uploads/posts/2009-04/1240403076_shutterstock_23761502-converted.jpg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795712" y="57878"/>
            <a:ext cx="1263341" cy="135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.allday.ru/uploads/posts/2009-04/1240403076_shutterstock_23761502-converted.jpg"/>
          <p:cNvPicPr>
            <a:picLocks noChangeAspect="1" noChangeArrowheads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55146" y="458472"/>
            <a:ext cx="743638" cy="105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.allday.ru/uploads/posts/2009-04/1240403076_shutterstock_23761502-converted.jpg"/>
          <p:cNvPicPr>
            <a:picLocks noChangeAspect="1" noChangeArrowheads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786050" y="4786322"/>
            <a:ext cx="970059" cy="966652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i.allday.ru/uploads/posts/2009-04/1240403076_shutterstock_23761502-converted.jpg"/>
          <p:cNvPicPr>
            <a:picLocks noChangeAspect="1" noChangeArrowheads="1"/>
          </p:cNvPicPr>
          <p:nvPr/>
        </p:nvPicPr>
        <p:blipFill rotWithShape="1"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97826" y="260857"/>
            <a:ext cx="1171904" cy="72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i.allday.ru/uploads/posts/2009-04/1240403076_shutterstock_23761502-converted.jpg"/>
          <p:cNvPicPr>
            <a:picLocks noChangeAspect="1" noChangeArrowheads="1"/>
          </p:cNvPicPr>
          <p:nvPr/>
        </p:nvPicPr>
        <p:blipFill rotWithShape="1"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00298" y="5552292"/>
            <a:ext cx="1458091" cy="130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Кольцо 14"/>
          <p:cNvSpPr/>
          <p:nvPr/>
        </p:nvSpPr>
        <p:spPr>
          <a:xfrm>
            <a:off x="2571736" y="4643446"/>
            <a:ext cx="1357322" cy="1285884"/>
          </a:xfrm>
          <a:prstGeom prst="donut">
            <a:avLst>
              <a:gd name="adj" fmla="val 1007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Кольцо 15"/>
          <p:cNvSpPr/>
          <p:nvPr/>
        </p:nvSpPr>
        <p:spPr>
          <a:xfrm>
            <a:off x="7358082" y="4286256"/>
            <a:ext cx="1428760" cy="1500198"/>
          </a:xfrm>
          <a:prstGeom prst="donut">
            <a:avLst>
              <a:gd name="adj" fmla="val 10072"/>
            </a:avLst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Кольцо 16"/>
          <p:cNvSpPr/>
          <p:nvPr/>
        </p:nvSpPr>
        <p:spPr>
          <a:xfrm>
            <a:off x="3357554" y="2143116"/>
            <a:ext cx="1500198" cy="1500198"/>
          </a:xfrm>
          <a:prstGeom prst="donut">
            <a:avLst>
              <a:gd name="adj" fmla="val 10072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>
            <a:off x="6072198" y="1000108"/>
            <a:ext cx="214314" cy="7143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Стрелка вправо 21">
            <a:hlinkClick r:id="rId13" action="ppaction://hlinksldjump"/>
          </p:cNvPr>
          <p:cNvSpPr/>
          <p:nvPr/>
        </p:nvSpPr>
        <p:spPr>
          <a:xfrm>
            <a:off x="8286776" y="6286520"/>
            <a:ext cx="571504" cy="35719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08767 -0.2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-10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-fotki.yandex.ru/get/4709/90468072.2e0/0_6bc04_c68f56ea_XL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09" y="0"/>
            <a:ext cx="91508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>
            <a:hlinkClick r:id="rId4" action="ppaction://hlinksldjump"/>
          </p:cNvPr>
          <p:cNvSpPr/>
          <p:nvPr/>
        </p:nvSpPr>
        <p:spPr>
          <a:xfrm>
            <a:off x="3560478" y="2191314"/>
            <a:ext cx="4840205" cy="1405533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 б л    к о</a:t>
            </a:r>
            <a:endParaRPr lang="ru-RU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Облако 3">
            <a:hlinkClick r:id="rId4" action="ppaction://hlinksldjump"/>
          </p:cNvPr>
          <p:cNvSpPr/>
          <p:nvPr/>
        </p:nvSpPr>
        <p:spPr>
          <a:xfrm>
            <a:off x="536143" y="701653"/>
            <a:ext cx="6696744" cy="1827193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2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 б л    к о</a:t>
            </a:r>
            <a:endParaRPr lang="ru-RU" sz="7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Облако 4"/>
          <p:cNvSpPr/>
          <p:nvPr/>
        </p:nvSpPr>
        <p:spPr>
          <a:xfrm rot="6692049">
            <a:off x="619707" y="3226561"/>
            <a:ext cx="1025220" cy="34051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5786446" y="4000504"/>
            <a:ext cx="590817" cy="22573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Облако 7">
            <a:hlinkClick r:id="rId4" action="ppaction://hlinksldjump"/>
          </p:cNvPr>
          <p:cNvSpPr/>
          <p:nvPr/>
        </p:nvSpPr>
        <p:spPr>
          <a:xfrm>
            <a:off x="824175" y="3341958"/>
            <a:ext cx="2420103" cy="1405533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2428868"/>
            <a:ext cx="526106" cy="923330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cap="none" spc="0" dirty="0" smtClean="0">
                <a:ln w="285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  <a:endParaRPr lang="ru-RU" sz="5400" b="1" cap="none" spc="0" dirty="0">
              <a:ln w="28575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Облако 5"/>
          <p:cNvSpPr/>
          <p:nvPr/>
        </p:nvSpPr>
        <p:spPr>
          <a:xfrm rot="15034473">
            <a:off x="5487011" y="2792844"/>
            <a:ext cx="1164377" cy="340517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1943088" y="1128690"/>
            <a:ext cx="271458" cy="1571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Стрелка вправо 15">
            <a:hlinkClick r:id="rId5" action="ppaction://hlinksldjump"/>
          </p:cNvPr>
          <p:cNvSpPr/>
          <p:nvPr/>
        </p:nvSpPr>
        <p:spPr>
          <a:xfrm>
            <a:off x="8286776" y="6286520"/>
            <a:ext cx="571504" cy="35719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28959 -0.24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0" y="-12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-0.19514 -0.184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-9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22031 -0.32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16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/>
      <p:bldP spid="9" grpId="1"/>
      <p:bldP spid="6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-fotki.yandex.ru/get/4709/90468072.2e0/0_6bc04_c68f56ea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09" y="0"/>
            <a:ext cx="91508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hlinkClick r:id="rId4" action="ppaction://hlinksldjump"/>
          </p:cNvPr>
          <p:cNvSpPr/>
          <p:nvPr/>
        </p:nvSpPr>
        <p:spPr>
          <a:xfrm>
            <a:off x="884577" y="1004828"/>
            <a:ext cx="727280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2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 а л    н д а р ь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http://www.traviscountymediators.com/calendar%20antique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3286124"/>
            <a:ext cx="312570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6-tub-ru.yandex.net/i?id=97051665-45-72&amp;n=2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3402" y="861105"/>
            <a:ext cx="1303541" cy="134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im2-tub-ru.yandex.net/i?id=196796318-71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4456" y="1084395"/>
            <a:ext cx="1041194" cy="104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20693778">
            <a:off x="1749919" y="711721"/>
            <a:ext cx="11524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6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96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354516">
            <a:off x="3456962" y="3131135"/>
            <a:ext cx="1022606" cy="155450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Down">
              <a:avLst>
                <a:gd name="adj" fmla="val 5983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/>
                <a:solidFill>
                  <a:schemeClr val="accent3"/>
                </a:solidFill>
                <a:effectLst/>
              </a:rPr>
              <a:t>Е</a:t>
            </a:r>
            <a:endParaRPr lang="ru-RU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822165" y="1178703"/>
            <a:ext cx="214314" cy="14287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Стрелка вправо 10">
            <a:hlinkClick r:id="rId9" action="ppaction://hlinksldjump"/>
          </p:cNvPr>
          <p:cNvSpPr/>
          <p:nvPr/>
        </p:nvSpPr>
        <p:spPr>
          <a:xfrm>
            <a:off x="8286776" y="6286520"/>
            <a:ext cx="571504" cy="35719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-fotki.yandex.ru/get/4709/90468072.2e0/0_6bc04_c68f56ea_XL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09" y="0"/>
            <a:ext cx="91508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есяц 2">
            <a:hlinkClick r:id="rId4" action="ppaction://hlinksldjump"/>
          </p:cNvPr>
          <p:cNvSpPr/>
          <p:nvPr/>
        </p:nvSpPr>
        <p:spPr>
          <a:xfrm rot="4074792">
            <a:off x="2177265" y="-275250"/>
            <a:ext cx="3180398" cy="6708121"/>
          </a:xfrm>
          <a:prstGeom prst="moon">
            <a:avLst>
              <a:gd name="adj" fmla="val 57104"/>
            </a:avLst>
          </a:prstGeom>
          <a:solidFill>
            <a:srgbClr val="FFFF99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2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 е с    ц</a:t>
            </a:r>
            <a:endParaRPr lang="ru-RU" sz="7200" b="1" cap="none" spc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6" descr="http://img0.liveinternet.ru/images/attach/c/2/73/198/73198648_YA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64212">
            <a:off x="3833891" y="1705837"/>
            <a:ext cx="121542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000892" y="3286124"/>
            <a:ext cx="8114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9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lumMod val="40000"/>
                      <a:lumOff val="60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я</a:t>
            </a:r>
            <a:endParaRPr lang="ru-RU" sz="9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lumMod val="40000"/>
                    <a:lumOff val="60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5072074"/>
            <a:ext cx="8114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9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lumMod val="40000"/>
                      <a:lumOff val="60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я</a:t>
            </a:r>
            <a:endParaRPr lang="ru-RU" sz="9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glow rad="228600">
                  <a:schemeClr val="accent5">
                    <a:lumMod val="40000"/>
                    <a:lumOff val="60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4-конечная звезда 6"/>
          <p:cNvSpPr/>
          <p:nvPr/>
        </p:nvSpPr>
        <p:spPr>
          <a:xfrm>
            <a:off x="1071538" y="1000108"/>
            <a:ext cx="428628" cy="5715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2786050" y="3500438"/>
            <a:ext cx="571504" cy="571504"/>
          </a:xfrm>
          <a:prstGeom prst="star4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6858016" y="357166"/>
            <a:ext cx="357190" cy="428628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rId6" action="ppaction://hlinksldjump"/>
          </p:cNvPr>
          <p:cNvSpPr/>
          <p:nvPr/>
        </p:nvSpPr>
        <p:spPr>
          <a:xfrm>
            <a:off x="8286776" y="6286520"/>
            <a:ext cx="571504" cy="35719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2929720" y="2499512"/>
            <a:ext cx="285752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Pictures\Рисунок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64790" y="870505"/>
            <a:ext cx="2237728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4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ГОДА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2702" y="2183074"/>
            <a:ext cx="3312368" cy="1015663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ru-RU" sz="2000" b="1" dirty="0" smtClean="0">
                <a:ea typeface="Arial Unicode MS" pitchFamily="34" charset="-128"/>
                <a:cs typeface="Arial Unicode MS" pitchFamily="34" charset="-128"/>
              </a:rPr>
              <a:t>Состояние атмосферы </a:t>
            </a:r>
          </a:p>
          <a:p>
            <a:r>
              <a:rPr lang="ru-RU" sz="2000" b="1" dirty="0" smtClean="0">
                <a:ea typeface="Arial Unicode MS" pitchFamily="34" charset="-128"/>
                <a:cs typeface="Arial Unicode MS" pitchFamily="34" charset="-128"/>
              </a:rPr>
              <a:t>        в </a:t>
            </a:r>
            <a:r>
              <a:rPr lang="ru-RU" sz="2000" b="1" dirty="0">
                <a:ea typeface="Arial Unicode MS" pitchFamily="34" charset="-128"/>
                <a:cs typeface="Arial Unicode MS" pitchFamily="34" charset="-128"/>
              </a:rPr>
              <a:t>данном </a:t>
            </a:r>
            <a:r>
              <a:rPr lang="ru-RU" sz="2000" b="1" dirty="0" smtClean="0">
                <a:ea typeface="Arial Unicode MS" pitchFamily="34" charset="-128"/>
                <a:cs typeface="Arial Unicode MS" pitchFamily="34" charset="-128"/>
              </a:rPr>
              <a:t>месте,</a:t>
            </a:r>
          </a:p>
          <a:p>
            <a:r>
              <a:rPr lang="ru-RU" sz="2000" b="1" dirty="0" smtClean="0">
                <a:ea typeface="Arial Unicode MS" pitchFamily="34" charset="-128"/>
                <a:cs typeface="Arial Unicode MS" pitchFamily="34" charset="-128"/>
              </a:rPr>
              <a:t>        в </a:t>
            </a:r>
            <a:r>
              <a:rPr lang="ru-RU" sz="2000" b="1" dirty="0">
                <a:ea typeface="Arial Unicode MS" pitchFamily="34" charset="-128"/>
                <a:cs typeface="Arial Unicode MS" pitchFamily="34" charset="-128"/>
              </a:rPr>
              <a:t>данное время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1636" y="3205901"/>
            <a:ext cx="3408947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Ø"/>
            </a:pPr>
            <a:r>
              <a:rPr lang="ru-RU" sz="2000" i="1" dirty="0" smtClean="0"/>
              <a:t>  </a:t>
            </a:r>
            <a:r>
              <a:rPr lang="ru-RU" sz="2000" b="1" i="1" dirty="0">
                <a:solidFill>
                  <a:srgbClr val="002060"/>
                </a:solidFill>
              </a:rPr>
              <a:t>Хорошая, плохая </a:t>
            </a:r>
            <a:r>
              <a:rPr lang="ru-RU" sz="2000" b="1" i="1" dirty="0" smtClean="0">
                <a:solidFill>
                  <a:srgbClr val="002060"/>
                </a:solidFill>
              </a:rPr>
              <a:t>погода.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2742" y="3489186"/>
            <a:ext cx="2832507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i="1" dirty="0" smtClean="0"/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Солнечная</a:t>
            </a:r>
            <a:r>
              <a:rPr lang="ru-RU" sz="2000" b="1" i="1" dirty="0">
                <a:solidFill>
                  <a:srgbClr val="002060"/>
                </a:solidFill>
              </a:rPr>
              <a:t>, </a:t>
            </a:r>
            <a:r>
              <a:rPr lang="ru-RU" sz="2000" b="1" i="1" dirty="0" smtClean="0">
                <a:solidFill>
                  <a:srgbClr val="002060"/>
                </a:solidFill>
              </a:rPr>
              <a:t>дождливая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погода.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9217" y="4086437"/>
            <a:ext cx="2353529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i="1" dirty="0" smtClean="0"/>
              <a:t>     </a:t>
            </a:r>
            <a:r>
              <a:rPr lang="ru-RU" sz="2000" b="1" i="1" dirty="0" smtClean="0">
                <a:solidFill>
                  <a:srgbClr val="002060"/>
                </a:solidFill>
              </a:rPr>
              <a:t>Прогноз </a:t>
            </a:r>
            <a:r>
              <a:rPr lang="ru-RU" sz="2000" b="1" i="1" dirty="0">
                <a:solidFill>
                  <a:srgbClr val="002060"/>
                </a:solidFill>
              </a:rPr>
              <a:t>погоды</a:t>
            </a:r>
            <a:r>
              <a:rPr lang="ru-RU" sz="2000" b="1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    Карта </a:t>
            </a:r>
            <a:r>
              <a:rPr lang="ru-RU" sz="2000" b="1" i="1" dirty="0">
                <a:solidFill>
                  <a:srgbClr val="002060"/>
                </a:solidFill>
              </a:rPr>
              <a:t>погоды.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1636" y="4736064"/>
            <a:ext cx="3546252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/>
              <a:t> Сидеть </a:t>
            </a:r>
            <a:r>
              <a:rPr lang="ru-RU" sz="2000" b="1" dirty="0"/>
              <a:t>у моря, </a:t>
            </a:r>
            <a:r>
              <a:rPr lang="ru-RU" sz="2000" b="1" dirty="0" smtClean="0"/>
              <a:t>ждать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погоды </a:t>
            </a:r>
            <a:r>
              <a:rPr lang="ru-RU" sz="2000" i="1" dirty="0" smtClean="0"/>
              <a:t>(о длительном</a:t>
            </a:r>
          </a:p>
          <a:p>
            <a:r>
              <a:rPr lang="ru-RU" sz="2000" i="1" dirty="0"/>
              <a:t> </a:t>
            </a:r>
            <a:r>
              <a:rPr lang="ru-RU" sz="2000" i="1" dirty="0" smtClean="0"/>
              <a:t>     </a:t>
            </a:r>
            <a:r>
              <a:rPr lang="ru-RU" sz="2000" i="1" dirty="0"/>
              <a:t>ожидании </a:t>
            </a:r>
            <a:r>
              <a:rPr lang="ru-RU" sz="2000" i="1" dirty="0" smtClean="0"/>
              <a:t>чего-нибудь</a:t>
            </a:r>
          </a:p>
          <a:p>
            <a:r>
              <a:rPr lang="ru-RU" sz="2000" i="1" dirty="0"/>
              <a:t> </a:t>
            </a:r>
            <a:r>
              <a:rPr lang="ru-RU" sz="2000" i="1" dirty="0" smtClean="0"/>
              <a:t>     неопределенного). </a:t>
            </a:r>
            <a:endParaRPr lang="ru-RU" sz="2000" dirty="0"/>
          </a:p>
        </p:txBody>
      </p:sp>
      <p:pic>
        <p:nvPicPr>
          <p:cNvPr id="8" name="Picture 2" descr="http://spishy.ucoz.com/_ld/7/157534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5270" y="2357991"/>
            <a:ext cx="3286027" cy="243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009419" y="798497"/>
            <a:ext cx="2237728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4400" b="1" cap="all" dirty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ГОДА</a:t>
            </a:r>
            <a:endParaRPr lang="ru-RU" sz="4400" dirty="0"/>
          </a:p>
        </p:txBody>
      </p:sp>
      <p:sp>
        <p:nvSpPr>
          <p:cNvPr id="11" name="Стрелка вправо 10">
            <a:hlinkClick r:id="rId4" action="ppaction://hlinksldjump"/>
          </p:cNvPr>
          <p:cNvSpPr/>
          <p:nvPr/>
        </p:nvSpPr>
        <p:spPr>
          <a:xfrm>
            <a:off x="7786710" y="6286520"/>
            <a:ext cx="571504" cy="35719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Рисунок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94158" y="766049"/>
            <a:ext cx="1935273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cap="all" dirty="0" smtClean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мес</a:t>
            </a:r>
            <a:r>
              <a:rPr lang="ru-RU" sz="4400" b="1" cap="all" dirty="0" smtClean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я</a:t>
            </a:r>
            <a:r>
              <a:rPr lang="ru-RU" sz="4400" b="1" cap="all" dirty="0" smtClean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</a:t>
            </a:r>
            <a:endParaRPr lang="ru-RU" sz="4400" dirty="0">
              <a:ln w="2857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1593" y="1918178"/>
            <a:ext cx="3600401" cy="2062103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Ø"/>
            </a:pPr>
            <a:r>
              <a:rPr lang="ru-RU" sz="2000" b="1" dirty="0"/>
              <a:t>Тридцать </a:t>
            </a:r>
            <a:r>
              <a:rPr lang="ru-RU" sz="2000" b="1" dirty="0" smtClean="0"/>
              <a:t>дней, посвященных </a:t>
            </a:r>
            <a:r>
              <a:rPr lang="ru-RU" sz="2000" b="1" dirty="0"/>
              <a:t>какому-нибудь общественному </a:t>
            </a:r>
            <a:r>
              <a:rPr lang="ru-RU" sz="2000" b="1" dirty="0" smtClean="0"/>
              <a:t>мероприятию,пропаганде чего-нибудь</a:t>
            </a:r>
            <a:r>
              <a:rPr lang="ru-RU" sz="2000" b="1" dirty="0"/>
              <a:t>, </a:t>
            </a:r>
            <a:r>
              <a:rPr lang="ru-RU" sz="2000" b="1" dirty="0" smtClean="0"/>
              <a:t>месячник</a:t>
            </a:r>
          </a:p>
          <a:p>
            <a:pPr algn="ctr"/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endParaRPr lang="ru-RU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161" y="3643855"/>
            <a:ext cx="3600400" cy="16312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Единица исчисления времени по солнечному календарю, равная одной двенадцатой части года (от 28 до 31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суток )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5251" y="5275071"/>
            <a:ext cx="316440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Ø"/>
            </a:pPr>
            <a:r>
              <a:rPr lang="ru-RU" sz="2000" b="1" dirty="0"/>
              <a:t>Диск луны или его часть</a:t>
            </a:r>
          </a:p>
        </p:txBody>
      </p:sp>
      <p:pic>
        <p:nvPicPr>
          <p:cNvPr id="7" name="Picture 2" descr="http://www.ansar.ru/uploads/imagesb/2010/09/952964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6346" y="4294442"/>
            <a:ext cx="2182868" cy="1636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4" descr="http://tyristi.edusite.ru/IMAGE/n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0621" y="1808703"/>
            <a:ext cx="2158593" cy="1540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im8-tub-ru.yandex.net/i?id=130622189-01-72&amp;n=2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782" y="3425563"/>
            <a:ext cx="157162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6146686" y="763358"/>
            <a:ext cx="1935273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cap="all" dirty="0" smtClean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мес</a:t>
            </a:r>
            <a:r>
              <a:rPr lang="ru-RU" sz="4400" b="1" cap="all" dirty="0" smtClean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я</a:t>
            </a:r>
            <a:r>
              <a:rPr lang="ru-RU" sz="4400" b="1" cap="all" dirty="0" smtClean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</a:t>
            </a:r>
            <a:endParaRPr lang="ru-RU" sz="4400" dirty="0">
              <a:ln w="2857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1" name="Стрелка вправо 10">
            <a:hlinkClick r:id="rId6" action="ppaction://hlinksldjump"/>
          </p:cNvPr>
          <p:cNvSpPr/>
          <p:nvPr/>
        </p:nvSpPr>
        <p:spPr>
          <a:xfrm>
            <a:off x="7786710" y="6286520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436</Words>
  <Application>Microsoft Office PowerPoint</Application>
  <PresentationFormat>Экран (4:3)</PresentationFormat>
  <Paragraphs>126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revaz</cp:lastModifiedBy>
  <cp:revision>19</cp:revision>
  <dcterms:created xsi:type="dcterms:W3CDTF">2012-10-17T18:19:19Z</dcterms:created>
  <dcterms:modified xsi:type="dcterms:W3CDTF">2013-03-31T21:05:54Z</dcterms:modified>
</cp:coreProperties>
</file>