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0"/>
  </p:notesMasterIdLst>
  <p:sldIdLst>
    <p:sldId id="277" r:id="rId2"/>
    <p:sldId id="278" r:id="rId3"/>
    <p:sldId id="259" r:id="rId4"/>
    <p:sldId id="261" r:id="rId5"/>
    <p:sldId id="282" r:id="rId6"/>
    <p:sldId id="262" r:id="rId7"/>
    <p:sldId id="284" r:id="rId8"/>
    <p:sldId id="263" r:id="rId9"/>
    <p:sldId id="264" r:id="rId10"/>
    <p:sldId id="265" r:id="rId11"/>
    <p:sldId id="266" r:id="rId12"/>
    <p:sldId id="267" r:id="rId13"/>
    <p:sldId id="285" r:id="rId14"/>
    <p:sldId id="268" r:id="rId15"/>
    <p:sldId id="286" r:id="rId16"/>
    <p:sldId id="269" r:id="rId17"/>
    <p:sldId id="287" r:id="rId18"/>
    <p:sldId id="270" r:id="rId19"/>
    <p:sldId id="271" r:id="rId20"/>
    <p:sldId id="272" r:id="rId21"/>
    <p:sldId id="273" r:id="rId22"/>
    <p:sldId id="274" r:id="rId23"/>
    <p:sldId id="279" r:id="rId24"/>
    <p:sldId id="280" r:id="rId25"/>
    <p:sldId id="281" r:id="rId26"/>
    <p:sldId id="275" r:id="rId27"/>
    <p:sldId id="289" r:id="rId28"/>
    <p:sldId id="276" r:id="rId29"/>
  </p:sldIdLst>
  <p:sldSz cx="9144000" cy="6858000" type="screen4x3"/>
  <p:notesSz cx="6856413" cy="97139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4B53B1-510C-47A6-B814-35AC95C8F1AA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6163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4813" cy="4370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025" y="922655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BACC1-B569-4D79-A5E6-19B61391E7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BACC1-B569-4D79-A5E6-19B61391E77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F983DF-8E8E-4D36-B017-7B01F3F94D40}" type="slidenum">
              <a:rPr lang="ru-RU" smtClean="0"/>
              <a:pPr/>
              <a:t>23</a:t>
            </a:fld>
            <a:endParaRPr 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06C211-9246-4CB5-A98D-C57FF1603BF6}" type="slidenum">
              <a:rPr lang="ru-RU" smtClean="0"/>
              <a:pPr/>
              <a:t>25</a:t>
            </a:fld>
            <a:endParaRPr lang="ru-RU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A0BF3-FB25-436B-A89C-DE54C107F2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3AE0E-F3BA-41AC-A84D-0E4E8822C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C41FF-A4B9-4F3F-A323-C87742F519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789F8-D0C2-4E52-B470-7176A2A74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wmf"/><Relationship Id="rId4" Type="http://schemas.openxmlformats.org/officeDocument/2006/relationships/image" Target="../media/image1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2708275"/>
            <a:ext cx="6929486" cy="15113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6000" dirty="0" smtClean="0">
                <a:solidFill>
                  <a:srgbClr val="FFC000"/>
                </a:solidFill>
              </a:rPr>
              <a:t>Игра</a:t>
            </a:r>
            <a:br>
              <a:rPr lang="ru-RU" sz="6000" dirty="0" smtClean="0">
                <a:solidFill>
                  <a:srgbClr val="FFC000"/>
                </a:solidFill>
              </a:rPr>
            </a:br>
            <a:r>
              <a:rPr lang="ru-RU" sz="4400" dirty="0" smtClean="0">
                <a:solidFill>
                  <a:srgbClr val="FFC000"/>
                </a:solidFill>
              </a:rPr>
              <a:t>«Вопрос на засыпку!»</a:t>
            </a:r>
          </a:p>
        </p:txBody>
      </p:sp>
      <p:pic>
        <p:nvPicPr>
          <p:cNvPr id="3075" name="Picture 5" descr="j02991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260350"/>
            <a:ext cx="1782762" cy="2555875"/>
          </a:xfrm>
        </p:spPr>
      </p:pic>
      <p:sp>
        <p:nvSpPr>
          <p:cNvPr id="2051" name="Rectangle 3"/>
          <p:cNvSpPr>
            <a:spLocks noGrp="1" noChangeArrowheads="1"/>
          </p:cNvSpPr>
          <p:nvPr>
            <p:ph sz="half" idx="2"/>
          </p:nvPr>
        </p:nvSpPr>
        <p:spPr>
          <a:xfrm flipV="1">
            <a:off x="250825" y="6308724"/>
            <a:ext cx="5976938" cy="45719"/>
          </a:xfrm>
        </p:spPr>
        <p:txBody>
          <a:bodyPr>
            <a:normAutofit fontScale="25000" lnSpcReduction="200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dirty="0" smtClean="0">
              <a:solidFill>
                <a:schemeClr val="bg2"/>
              </a:solidFill>
            </a:endParaRPr>
          </a:p>
        </p:txBody>
      </p:sp>
      <p:pic>
        <p:nvPicPr>
          <p:cNvPr id="3077" name="Picture 10" descr="(432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1255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1" descr="(447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4509120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30" descr="image0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125538"/>
            <a:ext cx="14287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067944" y="436510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Составили:</a:t>
            </a:r>
          </a:p>
          <a:p>
            <a:r>
              <a:rPr lang="ru-RU" dirty="0" err="1" smtClean="0"/>
              <a:t>Майорова</a:t>
            </a:r>
            <a:r>
              <a:rPr lang="ru-RU" dirty="0" smtClean="0"/>
              <a:t> </a:t>
            </a:r>
            <a:r>
              <a:rPr lang="ru-RU" dirty="0" smtClean="0"/>
              <a:t>Раиса В</a:t>
            </a:r>
            <a:r>
              <a:rPr lang="ru-RU" dirty="0" smtClean="0"/>
              <a:t>асильевна</a:t>
            </a:r>
            <a:r>
              <a:rPr lang="ru-RU" dirty="0" smtClean="0"/>
              <a:t>, </a:t>
            </a:r>
            <a:r>
              <a:rPr lang="ru-RU" dirty="0" smtClean="0"/>
              <a:t>учитель математики,</a:t>
            </a:r>
          </a:p>
          <a:p>
            <a:r>
              <a:rPr lang="ru-RU" dirty="0" err="1" smtClean="0"/>
              <a:t>Хлупина</a:t>
            </a:r>
            <a:r>
              <a:rPr lang="ru-RU" dirty="0" smtClean="0"/>
              <a:t> </a:t>
            </a:r>
            <a:r>
              <a:rPr lang="ru-RU" dirty="0" smtClean="0"/>
              <a:t>Наталья </a:t>
            </a:r>
            <a:r>
              <a:rPr lang="ru-RU" dirty="0" err="1" smtClean="0"/>
              <a:t>В</a:t>
            </a:r>
            <a:r>
              <a:rPr lang="ru-RU" dirty="0" err="1" smtClean="0"/>
              <a:t>асилевна</a:t>
            </a:r>
            <a:r>
              <a:rPr lang="ru-RU" dirty="0" smtClean="0"/>
              <a:t>, </a:t>
            </a:r>
            <a:r>
              <a:rPr lang="ru-RU" dirty="0" smtClean="0"/>
              <a:t>учитель английского </a:t>
            </a:r>
            <a:r>
              <a:rPr lang="ru-RU" dirty="0" smtClean="0"/>
              <a:t>языка.</a:t>
            </a:r>
            <a:endParaRPr lang="ru-RU" dirty="0" smtClean="0"/>
          </a:p>
          <a:p>
            <a:r>
              <a:rPr lang="ru-RU" dirty="0" smtClean="0"/>
              <a:t>МБОУ «</a:t>
            </a:r>
            <a:r>
              <a:rPr lang="ru-RU" dirty="0" err="1" smtClean="0"/>
              <a:t>Промышленновская</a:t>
            </a:r>
            <a:r>
              <a:rPr lang="ru-RU" dirty="0" smtClean="0"/>
              <a:t> СОШ № 56</a:t>
            </a:r>
            <a:r>
              <a:rPr lang="ru-RU" dirty="0" smtClean="0"/>
              <a:t>»</a:t>
            </a:r>
          </a:p>
          <a:p>
            <a:r>
              <a:rPr lang="ru-RU" smtClean="0"/>
              <a:t>Кемеровской области.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                                  Половина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180728"/>
          </a:xfrm>
        </p:spPr>
        <p:txBody>
          <a:bodyPr/>
          <a:lstStyle/>
          <a:p>
            <a:pPr marL="533400" indent="0" algn="just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Половина от половины числа равна половине. </a:t>
            </a:r>
          </a:p>
          <a:p>
            <a:pPr marL="533400" indent="0" algn="just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Какое это число?</a:t>
            </a:r>
          </a:p>
        </p:txBody>
      </p:sp>
      <p:sp>
        <p:nvSpPr>
          <p:cNvPr id="13316" name="WordArt 11"/>
          <p:cNvSpPr>
            <a:spLocks noChangeArrowheads="1" noChangeShapeType="1" noTextEdit="1"/>
          </p:cNvSpPr>
          <p:nvPr/>
        </p:nvSpPr>
        <p:spPr bwMode="auto">
          <a:xfrm rot="-1506387">
            <a:off x="1547813" y="3573463"/>
            <a:ext cx="2232025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1/2</a:t>
            </a:r>
          </a:p>
        </p:txBody>
      </p:sp>
      <p:pic>
        <p:nvPicPr>
          <p:cNvPr id="131087" name="Picture 15" descr="(2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3356991"/>
            <a:ext cx="3673475" cy="237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90" name="WordArt 18"/>
          <p:cNvSpPr>
            <a:spLocks noChangeArrowheads="1" noChangeShapeType="1" noTextEdit="1"/>
          </p:cNvSpPr>
          <p:nvPr/>
        </p:nvSpPr>
        <p:spPr bwMode="auto">
          <a:xfrm>
            <a:off x="6443663" y="4365625"/>
            <a:ext cx="79216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4365104"/>
            <a:ext cx="5485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chemeClr val="bg2"/>
                </a:solidFill>
              </a:rPr>
              <a:t>2</a:t>
            </a:r>
            <a:endParaRPr lang="ru-RU" sz="4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1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0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820472" cy="70291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                  </a:t>
            </a:r>
            <a:r>
              <a:rPr lang="ru-RU" sz="3600" dirty="0" smtClean="0"/>
              <a:t>Квадрат </a:t>
            </a:r>
          </a:p>
        </p:txBody>
      </p:sp>
      <p:pic>
        <p:nvPicPr>
          <p:cNvPr id="134157" name="Picture 13" descr="(2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293096"/>
            <a:ext cx="3671887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60" name="WordArt 16"/>
          <p:cNvSpPr>
            <a:spLocks noChangeArrowheads="1" noChangeShapeType="1" noTextEdit="1"/>
          </p:cNvSpPr>
          <p:nvPr/>
        </p:nvSpPr>
        <p:spPr bwMode="auto">
          <a:xfrm>
            <a:off x="3068638" y="5183188"/>
            <a:ext cx="26638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9" name="Rectangle 32"/>
          <p:cNvSpPr txBox="1">
            <a:spLocks noChangeArrowheads="1"/>
          </p:cNvSpPr>
          <p:nvPr/>
        </p:nvSpPr>
        <p:spPr bwMode="auto">
          <a:xfrm>
            <a:off x="323528" y="1412776"/>
            <a:ext cx="4680843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Сторона квадрата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ABCD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3 раза больше стороны    квадрата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MNPK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1905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Во сколько раз площадь заштрихованной фигуры больше, чем площадь квадрата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MNPK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? 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35" descr="Широкий диагональный 2"/>
          <p:cNvSpPr>
            <a:spLocks noChangeArrowheads="1"/>
          </p:cNvSpPr>
          <p:nvPr/>
        </p:nvSpPr>
        <p:spPr bwMode="auto">
          <a:xfrm>
            <a:off x="5076056" y="1556792"/>
            <a:ext cx="3007068" cy="3170238"/>
          </a:xfrm>
          <a:prstGeom prst="rect">
            <a:avLst/>
          </a:prstGeom>
          <a:pattFill prst="wdUpDiag">
            <a:fgClr>
              <a:srgbClr val="FFFF00"/>
            </a:fgClr>
            <a:bgClr>
              <a:srgbClr val="33CC33"/>
            </a:bgClr>
          </a:pattFill>
          <a:ln w="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34"/>
          <p:cNvSpPr>
            <a:spLocks noChangeArrowheads="1"/>
          </p:cNvSpPr>
          <p:nvPr/>
        </p:nvSpPr>
        <p:spPr bwMode="auto">
          <a:xfrm rot="-1860767">
            <a:off x="5919160" y="2909874"/>
            <a:ext cx="1025958" cy="1079500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4877070" y="1052413"/>
            <a:ext cx="319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A</a:t>
            </a:r>
            <a:endParaRPr lang="ru-RU" sz="2400" b="1">
              <a:solidFill>
                <a:srgbClr val="FF3300"/>
              </a:solidFill>
            </a:endParaRPr>
          </a:p>
        </p:txBody>
      </p:sp>
      <p:sp>
        <p:nvSpPr>
          <p:cNvPr id="13" name="Text Box 45"/>
          <p:cNvSpPr txBox="1">
            <a:spLocks noChangeArrowheads="1"/>
          </p:cNvSpPr>
          <p:nvPr/>
        </p:nvSpPr>
        <p:spPr bwMode="auto">
          <a:xfrm>
            <a:off x="4880551" y="4724301"/>
            <a:ext cx="38417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D</a:t>
            </a:r>
            <a:endParaRPr lang="ru-RU" sz="2400" b="1">
              <a:solidFill>
                <a:srgbClr val="FF3300"/>
              </a:solidFill>
            </a:endParaRPr>
          </a:p>
        </p:txBody>
      </p:sp>
      <p:sp>
        <p:nvSpPr>
          <p:cNvPr id="14" name="Text Box 48"/>
          <p:cNvSpPr txBox="1">
            <a:spLocks noChangeArrowheads="1"/>
          </p:cNvSpPr>
          <p:nvPr/>
        </p:nvSpPr>
        <p:spPr bwMode="auto">
          <a:xfrm>
            <a:off x="7906114" y="4724301"/>
            <a:ext cx="40978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C</a:t>
            </a:r>
            <a:endParaRPr lang="ru-RU" sz="2400" b="1">
              <a:solidFill>
                <a:srgbClr val="FF3300"/>
              </a:solidFill>
            </a:endParaRPr>
          </a:p>
        </p:txBody>
      </p:sp>
      <p:sp>
        <p:nvSpPr>
          <p:cNvPr id="15" name="Text Box 49"/>
          <p:cNvSpPr txBox="1">
            <a:spLocks noChangeArrowheads="1"/>
          </p:cNvSpPr>
          <p:nvPr/>
        </p:nvSpPr>
        <p:spPr bwMode="auto">
          <a:xfrm>
            <a:off x="7975497" y="1123851"/>
            <a:ext cx="341986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</a:rPr>
              <a:t>B</a:t>
            </a:r>
            <a:endParaRPr lang="ru-RU" sz="2400" b="1">
              <a:solidFill>
                <a:srgbClr val="FF3300"/>
              </a:solidFill>
            </a:endParaRPr>
          </a:p>
        </p:txBody>
      </p:sp>
      <p:sp>
        <p:nvSpPr>
          <p:cNvPr id="16" name="Text Box 50"/>
          <p:cNvSpPr txBox="1">
            <a:spLocks noChangeArrowheads="1"/>
          </p:cNvSpPr>
          <p:nvPr/>
        </p:nvSpPr>
        <p:spPr bwMode="auto">
          <a:xfrm>
            <a:off x="7186249" y="3284438"/>
            <a:ext cx="39622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2"/>
                </a:solidFill>
              </a:rPr>
              <a:t>M</a:t>
            </a:r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17" name="Text Box 51"/>
          <p:cNvSpPr txBox="1">
            <a:spLocks noChangeArrowheads="1"/>
          </p:cNvSpPr>
          <p:nvPr/>
        </p:nvSpPr>
        <p:spPr bwMode="auto">
          <a:xfrm>
            <a:off x="6244038" y="4221063"/>
            <a:ext cx="29227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2"/>
                </a:solidFill>
              </a:rPr>
              <a:t>N</a:t>
            </a:r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18" name="Text Box 52"/>
          <p:cNvSpPr txBox="1">
            <a:spLocks noChangeArrowheads="1"/>
          </p:cNvSpPr>
          <p:nvPr/>
        </p:nvSpPr>
        <p:spPr bwMode="auto">
          <a:xfrm>
            <a:off x="5307413" y="3213001"/>
            <a:ext cx="29227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2"/>
                </a:solidFill>
              </a:rPr>
              <a:t>P</a:t>
            </a:r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6326485" y="2276376"/>
            <a:ext cx="497161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chemeClr val="bg2"/>
                </a:solidFill>
              </a:rPr>
              <a:t>K</a:t>
            </a:r>
            <a:endParaRPr lang="ru-RU" sz="2400" b="1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1680" y="5373216"/>
            <a:ext cx="19847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50000"/>
                  </a:schemeClr>
                </a:solidFill>
              </a:rPr>
              <a:t>В 9 раз</a:t>
            </a:r>
            <a:endParaRPr lang="ru-RU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                         </a:t>
            </a:r>
            <a:br>
              <a:rPr lang="ru-RU" dirty="0" smtClean="0"/>
            </a:br>
            <a:r>
              <a:rPr lang="ru-RU" sz="3600" dirty="0" smtClean="0"/>
              <a:t>Дальше… </a:t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85738" indent="333375" algn="just"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  <a:p>
            <a:pPr marL="185738" indent="333375" algn="just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Put down two numerals there</a:t>
            </a:r>
            <a:r>
              <a:rPr lang="ru-RU" sz="2400" dirty="0" smtClean="0"/>
              <a:t>: 10, 8, 11, 9, 12, 10, 13,… ?</a:t>
            </a:r>
          </a:p>
        </p:txBody>
      </p:sp>
      <p:pic>
        <p:nvPicPr>
          <p:cNvPr id="16388" name="Picture 4" descr="J0199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76700"/>
            <a:ext cx="26638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 descr="(21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221163"/>
            <a:ext cx="34559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8" name="WordArt 8"/>
          <p:cNvSpPr>
            <a:spLocks noChangeArrowheads="1" noChangeShapeType="1" noTextEdit="1"/>
          </p:cNvSpPr>
          <p:nvPr/>
        </p:nvSpPr>
        <p:spPr bwMode="auto">
          <a:xfrm>
            <a:off x="6011863" y="5300663"/>
            <a:ext cx="1152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11,14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                        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3600" dirty="0" smtClean="0"/>
              <a:t>Дальше… </a:t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41300" algn="just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Какими должны быть два следующих числа в последовательности: 10, 8, 11, 9, 12, 10, 13,… ?</a:t>
            </a:r>
          </a:p>
        </p:txBody>
      </p:sp>
      <p:pic>
        <p:nvPicPr>
          <p:cNvPr id="16388" name="Picture 4" descr="J0199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76700"/>
            <a:ext cx="26638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5" name="Picture 5" descr="(21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221163"/>
            <a:ext cx="3455988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8" name="WordArt 8"/>
          <p:cNvSpPr>
            <a:spLocks noChangeArrowheads="1" noChangeShapeType="1" noTextEdit="1"/>
          </p:cNvSpPr>
          <p:nvPr/>
        </p:nvSpPr>
        <p:spPr bwMode="auto">
          <a:xfrm>
            <a:off x="6011863" y="5300663"/>
            <a:ext cx="1152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11,14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                         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en-US" sz="3600" dirty="0" err="1" smtClean="0"/>
              <a:t>Dividness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556792"/>
            <a:ext cx="7992888" cy="143961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</a:t>
            </a:r>
            <a:r>
              <a:rPr lang="en-US" sz="2400" dirty="0" smtClean="0"/>
              <a:t>Can you divide</a:t>
            </a:r>
            <a:r>
              <a:rPr lang="ru-RU" sz="2400" dirty="0" smtClean="0"/>
              <a:t> 11</a:t>
            </a:r>
            <a:r>
              <a:rPr lang="en-US" sz="2400" dirty="0" smtClean="0">
                <a:cs typeface="Arial" charset="0"/>
              </a:rPr>
              <a:t>·</a:t>
            </a:r>
            <a:r>
              <a:rPr lang="ru-RU" sz="2400" dirty="0" smtClean="0">
                <a:cs typeface="Arial" charset="0"/>
              </a:rPr>
              <a:t> 21 </a:t>
            </a:r>
            <a:r>
              <a:rPr lang="en-US" sz="2400" dirty="0" smtClean="0">
                <a:cs typeface="Arial" charset="0"/>
              </a:rPr>
              <a:t>·</a:t>
            </a:r>
            <a:r>
              <a:rPr lang="ru-RU" sz="2400" dirty="0" smtClean="0">
                <a:cs typeface="Arial" charset="0"/>
              </a:rPr>
              <a:t> 31 </a:t>
            </a:r>
            <a:r>
              <a:rPr lang="en-US" sz="2400" dirty="0" smtClean="0">
                <a:cs typeface="Arial" charset="0"/>
              </a:rPr>
              <a:t>·</a:t>
            </a:r>
            <a:r>
              <a:rPr lang="ru-RU" sz="2400" dirty="0" smtClean="0">
                <a:cs typeface="Arial" charset="0"/>
              </a:rPr>
              <a:t> 41 </a:t>
            </a:r>
            <a:r>
              <a:rPr lang="en-US" sz="2400" dirty="0" smtClean="0">
                <a:cs typeface="Arial" charset="0"/>
              </a:rPr>
              <a:t>·</a:t>
            </a:r>
            <a:r>
              <a:rPr lang="ru-RU" sz="2400" dirty="0" smtClean="0">
                <a:cs typeface="Arial" charset="0"/>
              </a:rPr>
              <a:t> 51 - 1 </a:t>
            </a:r>
            <a:r>
              <a:rPr lang="en-US" sz="2400" dirty="0" smtClean="0">
                <a:cs typeface="Arial" charset="0"/>
              </a:rPr>
              <a:t>in to</a:t>
            </a:r>
            <a:r>
              <a:rPr lang="ru-RU" sz="2400" dirty="0" smtClean="0">
                <a:cs typeface="Arial" charset="0"/>
              </a:rPr>
              <a:t> 10?</a:t>
            </a:r>
            <a:endParaRPr lang="en-US" sz="2400" dirty="0" smtClean="0">
              <a:cs typeface="Arial" charset="0"/>
            </a:endParaRPr>
          </a:p>
        </p:txBody>
      </p:sp>
      <p:pic>
        <p:nvPicPr>
          <p:cNvPr id="143365" name="Picture 5" descr="(2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860800"/>
            <a:ext cx="302418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8" name="WordArt 8"/>
          <p:cNvSpPr>
            <a:spLocks noChangeArrowheads="1" noChangeShapeType="1" noTextEdit="1"/>
          </p:cNvSpPr>
          <p:nvPr/>
        </p:nvSpPr>
        <p:spPr bwMode="auto">
          <a:xfrm>
            <a:off x="6000760" y="4941888"/>
            <a:ext cx="157163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Yes, I can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pic>
        <p:nvPicPr>
          <p:cNvPr id="7" name="Picture 30" descr="image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0142399">
            <a:off x="913508" y="3165022"/>
            <a:ext cx="2735263" cy="240665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3200" dirty="0" smtClean="0"/>
              <a:t>Делимость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556792"/>
            <a:ext cx="7992888" cy="1439614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Делится ли число 11</a:t>
            </a:r>
            <a:r>
              <a:rPr lang="en-US" sz="2400" dirty="0" smtClean="0">
                <a:cs typeface="Arial" charset="0"/>
              </a:rPr>
              <a:t>·</a:t>
            </a:r>
            <a:r>
              <a:rPr lang="ru-RU" sz="2400" dirty="0" smtClean="0">
                <a:cs typeface="Arial" charset="0"/>
              </a:rPr>
              <a:t> 21 </a:t>
            </a:r>
            <a:r>
              <a:rPr lang="en-US" sz="2400" dirty="0" smtClean="0">
                <a:cs typeface="Arial" charset="0"/>
              </a:rPr>
              <a:t>·</a:t>
            </a:r>
            <a:r>
              <a:rPr lang="ru-RU" sz="2400" dirty="0" smtClean="0">
                <a:cs typeface="Arial" charset="0"/>
              </a:rPr>
              <a:t> 31 </a:t>
            </a:r>
            <a:r>
              <a:rPr lang="en-US" sz="2400" dirty="0" smtClean="0">
                <a:cs typeface="Arial" charset="0"/>
              </a:rPr>
              <a:t>·</a:t>
            </a:r>
            <a:r>
              <a:rPr lang="ru-RU" sz="2400" dirty="0" smtClean="0">
                <a:cs typeface="Arial" charset="0"/>
              </a:rPr>
              <a:t> 41 </a:t>
            </a:r>
            <a:r>
              <a:rPr lang="en-US" sz="2400" dirty="0" smtClean="0">
                <a:cs typeface="Arial" charset="0"/>
              </a:rPr>
              <a:t>·</a:t>
            </a:r>
            <a:r>
              <a:rPr lang="ru-RU" sz="2400" dirty="0" smtClean="0">
                <a:cs typeface="Arial" charset="0"/>
              </a:rPr>
              <a:t> 51 - 1 на 10?</a:t>
            </a:r>
            <a:endParaRPr lang="en-US" sz="2400" dirty="0" smtClean="0">
              <a:cs typeface="Arial" charset="0"/>
            </a:endParaRPr>
          </a:p>
        </p:txBody>
      </p:sp>
      <p:pic>
        <p:nvPicPr>
          <p:cNvPr id="143365" name="Picture 5" descr="(2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725" y="3860800"/>
            <a:ext cx="302418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8" name="WordArt 8"/>
          <p:cNvSpPr>
            <a:spLocks noChangeArrowheads="1" noChangeShapeType="1" noTextEdit="1"/>
          </p:cNvSpPr>
          <p:nvPr/>
        </p:nvSpPr>
        <p:spPr bwMode="auto">
          <a:xfrm>
            <a:off x="6227762" y="4941888"/>
            <a:ext cx="165660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+mj-lt"/>
              <a:cs typeface="Arial"/>
            </a:endParaRPr>
          </a:p>
        </p:txBody>
      </p:sp>
      <p:pic>
        <p:nvPicPr>
          <p:cNvPr id="7" name="Picture 30" descr="image0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20142399">
            <a:off x="769492" y="3165022"/>
            <a:ext cx="2735263" cy="2406650"/>
          </a:xfrm>
          <a:prstGeom prst="rect">
            <a:avLst/>
          </a:prstGeom>
          <a:noFill/>
          <a:ln/>
        </p:spPr>
      </p:pic>
      <p:sp>
        <p:nvSpPr>
          <p:cNvPr id="8" name="TextBox 7"/>
          <p:cNvSpPr txBox="1"/>
          <p:nvPr/>
        </p:nvSpPr>
        <p:spPr>
          <a:xfrm>
            <a:off x="6012160" y="486916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/>
                </a:solidFill>
              </a:rPr>
              <a:t>Да</a:t>
            </a:r>
            <a:endParaRPr lang="ru-RU" sz="4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820472" cy="846931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           </a:t>
            </a:r>
            <a:r>
              <a:rPr lang="en-US" sz="3200" dirty="0" smtClean="0"/>
              <a:t>Count</a:t>
            </a:r>
            <a:r>
              <a:rPr lang="ru-RU" sz="3200" dirty="0" smtClean="0"/>
              <a:t>! </a:t>
            </a:r>
            <a:endParaRPr lang="ru-RU" sz="2400" dirty="0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9552" y="1484313"/>
            <a:ext cx="8064896" cy="2185987"/>
          </a:xfrm>
        </p:spPr>
        <p:txBody>
          <a:bodyPr/>
          <a:lstStyle/>
          <a:p>
            <a:pPr indent="241300" algn="just" eaLnBrk="1" hangingPunct="1">
              <a:buNone/>
              <a:defRPr/>
            </a:pPr>
            <a:r>
              <a:rPr lang="ru-RU" sz="2800" dirty="0" smtClean="0"/>
              <a:t>    </a:t>
            </a:r>
            <a:r>
              <a:rPr lang="en-US" sz="2400" dirty="0" smtClean="0"/>
              <a:t>On the birch there are 16 boughs, on each boughs there are 4 apples. How many apples are on the birch?</a:t>
            </a:r>
            <a:endParaRPr lang="ru-RU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cs typeface="Arial" charset="0"/>
            </a:endParaRPr>
          </a:p>
        </p:txBody>
      </p:sp>
      <p:pic>
        <p:nvPicPr>
          <p:cNvPr id="144390" name="Picture 6" descr="(2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861048"/>
            <a:ext cx="554461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3" name="WordArt 9"/>
          <p:cNvSpPr>
            <a:spLocks noChangeArrowheads="1" noChangeShapeType="1" noTextEdit="1"/>
          </p:cNvSpPr>
          <p:nvPr/>
        </p:nvSpPr>
        <p:spPr bwMode="auto">
          <a:xfrm>
            <a:off x="4067175" y="4365625"/>
            <a:ext cx="345757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725144"/>
            <a:ext cx="408316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There are no any </a:t>
            </a:r>
          </a:p>
          <a:p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apples on the birch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820472" cy="99094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           </a:t>
            </a:r>
            <a:r>
              <a:rPr lang="ru-RU" sz="3200" dirty="0" smtClean="0"/>
              <a:t>Сосчитай! </a:t>
            </a:r>
            <a:endParaRPr lang="ru-RU" sz="2400" dirty="0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544" y="1484313"/>
            <a:ext cx="7762056" cy="2185987"/>
          </a:xfrm>
        </p:spPr>
        <p:txBody>
          <a:bodyPr/>
          <a:lstStyle/>
          <a:p>
            <a:pPr indent="241300" algn="just" eaLnBrk="1" hangingPunct="1">
              <a:buNone/>
              <a:defRPr/>
            </a:pPr>
            <a:r>
              <a:rPr lang="ru-RU" sz="2800" dirty="0" smtClean="0"/>
              <a:t>    </a:t>
            </a:r>
            <a:r>
              <a:rPr lang="ru-RU" sz="2400" dirty="0" smtClean="0"/>
              <a:t>На берёзе 16 сучков, на каждом сучке по 10 веток, на каждой ветке по 4 яблока. Сколько яблок всего?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>
              <a:cs typeface="Arial" charset="0"/>
            </a:endParaRPr>
          </a:p>
        </p:txBody>
      </p:sp>
      <p:pic>
        <p:nvPicPr>
          <p:cNvPr id="144390" name="Picture 6" descr="(2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429000"/>
            <a:ext cx="568863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93" name="WordArt 9"/>
          <p:cNvSpPr>
            <a:spLocks noChangeArrowheads="1" noChangeShapeType="1" noTextEdit="1"/>
          </p:cNvSpPr>
          <p:nvPr/>
        </p:nvSpPr>
        <p:spPr bwMode="auto">
          <a:xfrm>
            <a:off x="4067175" y="4365625"/>
            <a:ext cx="3457575" cy="1655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4725144"/>
            <a:ext cx="4506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яблок на берёзе нет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                          </a:t>
            </a:r>
            <a:r>
              <a:rPr lang="ru-RU" sz="3600" dirty="0" err="1" smtClean="0"/>
              <a:t>Семёрочка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3272" cy="1324744"/>
          </a:xfrm>
        </p:spPr>
        <p:txBody>
          <a:bodyPr/>
          <a:lstStyle/>
          <a:p>
            <a:pPr indent="241300" algn="just"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</a:t>
            </a:r>
            <a:r>
              <a:rPr lang="ru-RU" sz="2400" dirty="0" smtClean="0"/>
              <a:t>Сколько раз встречается цифра 7 при записи чисел от 1 до 100?</a:t>
            </a:r>
          </a:p>
        </p:txBody>
      </p:sp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 rot="1551877">
            <a:off x="5867400" y="3213100"/>
            <a:ext cx="2305050" cy="25193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366"/>
              </a:avLst>
            </a:prstTxWarp>
          </a:bodyPr>
          <a:lstStyle/>
          <a:p>
            <a:pPr algn="ctr"/>
            <a:r>
              <a:rPr lang="ru-RU" sz="44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384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pic>
        <p:nvPicPr>
          <p:cNvPr id="146438" name="Picture 6" descr="(2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30850">
            <a:off x="830235" y="3267083"/>
            <a:ext cx="3995737" cy="271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41" name="WordArt 9"/>
          <p:cNvSpPr>
            <a:spLocks noChangeArrowheads="1" noChangeShapeType="1" noTextEdit="1"/>
          </p:cNvSpPr>
          <p:nvPr/>
        </p:nvSpPr>
        <p:spPr bwMode="auto">
          <a:xfrm rot="-1250345">
            <a:off x="2184400" y="4598988"/>
            <a:ext cx="165576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20 раз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6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                                 </a:t>
            </a:r>
            <a:r>
              <a:rPr lang="ru-RU" sz="3600" dirty="0" smtClean="0"/>
              <a:t>Дымок</a:t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557338"/>
            <a:ext cx="4619625" cy="2185987"/>
          </a:xfrm>
        </p:spPr>
        <p:txBody>
          <a:bodyPr>
            <a:normAutofit lnSpcReduction="10000"/>
          </a:bodyPr>
          <a:lstStyle/>
          <a:p>
            <a:pPr indent="241300" algn="just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Электропоезд идёт с востока на запад со скоростью 60 км/ч. В том же направлении- с востока на запад- дует ветер, но со скоростью 50 км/ч. В какую сторону отклоняется дым поезда?</a:t>
            </a:r>
          </a:p>
        </p:txBody>
      </p:sp>
      <p:pic>
        <p:nvPicPr>
          <p:cNvPr id="21508" name="Picture 5" descr="поезд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1700213"/>
            <a:ext cx="3059113" cy="1873250"/>
          </a:xfrm>
        </p:spPr>
      </p:pic>
      <p:pic>
        <p:nvPicPr>
          <p:cNvPr id="149510" name="Picture 6" descr="(21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6557">
            <a:off x="3276600" y="3357563"/>
            <a:ext cx="3600450" cy="29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513" name="WordArt 9"/>
          <p:cNvSpPr>
            <a:spLocks noChangeArrowheads="1" noChangeShapeType="1" noTextEdit="1"/>
          </p:cNvSpPr>
          <p:nvPr/>
        </p:nvSpPr>
        <p:spPr bwMode="auto">
          <a:xfrm rot="1065617">
            <a:off x="3635375" y="4652963"/>
            <a:ext cx="2725738" cy="808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У электропоезда 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нет дыма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9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95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49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495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59832" y="2636912"/>
            <a:ext cx="5473327" cy="25199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Здесь затеи и задачи,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Игры, шутки, все для вас!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Пожелаем вам удачи,</a:t>
            </a:r>
          </a:p>
          <a:p>
            <a:pPr>
              <a:buNone/>
            </a:pPr>
            <a:r>
              <a:rPr lang="ru-RU" dirty="0" smtClean="0">
                <a:solidFill>
                  <a:srgbClr val="FFC000"/>
                </a:solidFill>
              </a:rPr>
              <a:t>За работу, в добрый час!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5124" name="Picture 10" descr="SO00444_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552" y="332656"/>
            <a:ext cx="2428875" cy="3001963"/>
          </a:xfrm>
        </p:spPr>
      </p:pic>
      <p:sp>
        <p:nvSpPr>
          <p:cNvPr id="4" name="TextBox 3"/>
          <p:cNvSpPr txBox="1"/>
          <p:nvPr/>
        </p:nvSpPr>
        <p:spPr>
          <a:xfrm>
            <a:off x="3857620" y="5000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                              </a:t>
            </a:r>
            <a:r>
              <a:rPr lang="ru-RU" sz="3600" dirty="0" smtClean="0"/>
              <a:t>Дюжина</a:t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628800"/>
            <a:ext cx="7488832" cy="1181100"/>
          </a:xfrm>
        </p:spPr>
        <p:txBody>
          <a:bodyPr>
            <a:normAutofit/>
          </a:bodyPr>
          <a:lstStyle/>
          <a:p>
            <a:pPr marL="3175" indent="361950" algn="just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Две дюжины умножили на 3 дюжины. </a:t>
            </a:r>
          </a:p>
          <a:p>
            <a:pPr marL="3175" indent="361950" algn="just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Сколько всего дюжин получилось?</a:t>
            </a:r>
          </a:p>
        </p:txBody>
      </p:sp>
      <p:sp>
        <p:nvSpPr>
          <p:cNvPr id="22532" name="WordArt 6"/>
          <p:cNvSpPr>
            <a:spLocks noChangeArrowheads="1" noChangeShapeType="1" noTextEdit="1"/>
          </p:cNvSpPr>
          <p:nvPr/>
        </p:nvSpPr>
        <p:spPr bwMode="auto">
          <a:xfrm>
            <a:off x="684213" y="3284538"/>
            <a:ext cx="3600450" cy="18732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12    ...=?</a:t>
            </a:r>
          </a:p>
        </p:txBody>
      </p:sp>
      <p:pic>
        <p:nvPicPr>
          <p:cNvPr id="22533" name="Picture 8" descr="(2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3573463"/>
            <a:ext cx="42481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11"/>
          <p:cNvSpPr>
            <a:spLocks noChangeArrowheads="1" noChangeShapeType="1" noTextEdit="1"/>
          </p:cNvSpPr>
          <p:nvPr/>
        </p:nvSpPr>
        <p:spPr bwMode="auto">
          <a:xfrm>
            <a:off x="4859338" y="4868863"/>
            <a:ext cx="29511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72 дюжины</a:t>
            </a:r>
          </a:p>
          <a:p>
            <a:pPr algn="ctr"/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∙12) ∙ ( 3∙12</a:t>
            </a:r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</a:p>
          <a:p>
            <a:pPr algn="ctr"/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=(2 </a:t>
            </a:r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 12 ∙ 3</a:t>
            </a:r>
            <a:r>
              <a:rPr lang="ru-RU" sz="5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54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∙ 12=72 ∙ 12</a:t>
            </a:r>
            <a:endParaRPr lang="ru-RU" sz="5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857375" y="4286250"/>
            <a:ext cx="214313" cy="214313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                      </a:t>
            </a:r>
            <a:r>
              <a:rPr lang="ru-RU" sz="3600" dirty="0" smtClean="0"/>
              <a:t>Чёрный ящик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indent="149225" algn="just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Число 1001 называется числом </a:t>
            </a:r>
            <a:r>
              <a:rPr lang="ru-RU" sz="2400" dirty="0" err="1" smtClean="0"/>
              <a:t>Шахерезады</a:t>
            </a:r>
            <a:r>
              <a:rPr lang="ru-RU" sz="2400" dirty="0" smtClean="0"/>
              <a:t>. Что лежит в «чёрном ящике»?</a:t>
            </a:r>
          </a:p>
        </p:txBody>
      </p:sp>
      <p:pic>
        <p:nvPicPr>
          <p:cNvPr id="1536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636838"/>
            <a:ext cx="37084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636838"/>
            <a:ext cx="3672408" cy="29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3" descr="SO01568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350" y="4365625"/>
            <a:ext cx="19081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Як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1772816"/>
            <a:ext cx="2376264" cy="316113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2420888"/>
            <a:ext cx="2124900" cy="18620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</a:t>
            </a:r>
            <a:endParaRPr lang="ru-RU" sz="11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Топор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1844824"/>
            <a:ext cx="1781178" cy="3096344"/>
          </a:xfrm>
          <a:prstGeom prst="rect">
            <a:avLst/>
          </a:prstGeom>
        </p:spPr>
      </p:pic>
      <p:sp>
        <p:nvSpPr>
          <p:cNvPr id="10" name="Овальная выноска 9"/>
          <p:cNvSpPr/>
          <p:nvPr/>
        </p:nvSpPr>
        <p:spPr>
          <a:xfrm>
            <a:off x="2267744" y="1268760"/>
            <a:ext cx="571504" cy="4286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8316416" y="1196752"/>
            <a:ext cx="642942" cy="428628"/>
          </a:xfrm>
          <a:prstGeom prst="wedgeEllipse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211960" y="2204864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13800" b="1" cap="none" spc="0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13800" b="1" cap="none" spc="0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932040" y="2132856"/>
            <a:ext cx="428628" cy="4286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ьная выноска 13"/>
          <p:cNvSpPr/>
          <p:nvPr/>
        </p:nvSpPr>
        <p:spPr>
          <a:xfrm>
            <a:off x="5868144" y="2132856"/>
            <a:ext cx="428628" cy="4286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ьная выноска 14"/>
          <p:cNvSpPr/>
          <p:nvPr/>
        </p:nvSpPr>
        <p:spPr>
          <a:xfrm>
            <a:off x="5436096" y="2132856"/>
            <a:ext cx="428628" cy="4286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131840" y="33265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/>
              <a:t>Ребус </a:t>
            </a:r>
            <a:endParaRPr lang="ru-RU" sz="2400" dirty="0"/>
          </a:p>
        </p:txBody>
      </p:sp>
      <p:pic>
        <p:nvPicPr>
          <p:cNvPr id="18" name="Picture 5" descr="(21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725144"/>
            <a:ext cx="2454996" cy="186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4572000" y="5517232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пропорция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500" y="260648"/>
            <a:ext cx="6670675" cy="4739988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endParaRPr lang="ru-RU" sz="2400" dirty="0" smtClean="0"/>
          </a:p>
          <a:p>
            <a:pPr marL="0" indent="0" algn="r">
              <a:buNone/>
            </a:pPr>
            <a:r>
              <a:rPr lang="ru-RU" dirty="0" smtClean="0"/>
              <a:t>Вычислить устно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sz="2400" dirty="0" smtClean="0"/>
          </a:p>
          <a:p>
            <a:pPr marL="0" indent="0" algn="ctr" eaLnBrk="1" hangingPunct="1">
              <a:buFont typeface="Wingdings" pitchFamily="2" charset="2"/>
              <a:buNone/>
            </a:pPr>
            <a:endParaRPr lang="ru-RU" sz="2400" b="1" dirty="0" smtClean="0"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ru-RU" sz="2400" b="1" dirty="0" smtClean="0"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ru-RU" sz="2400" b="1" dirty="0" smtClean="0">
              <a:latin typeface="Arial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Arial" charset="0"/>
              </a:rPr>
              <a:t>4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Arial" charset="0"/>
                <a:cs typeface="Times New Roman" pitchFamily="18" charset="0"/>
              </a:rPr>
              <a:t> 8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Arial" charset="0"/>
                <a:cs typeface="Times New Roman" pitchFamily="18" charset="0"/>
              </a:rPr>
              <a:t> 25 </a:t>
            </a:r>
            <a:r>
              <a:rPr lang="en-US" sz="2400" b="1" dirty="0" smtClean="0">
                <a:latin typeface="Garamond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latin typeface="Arial" charset="0"/>
                <a:cs typeface="Times New Roman" pitchFamily="18" charset="0"/>
              </a:rPr>
              <a:t> 125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ru-RU" sz="2400" b="1" dirty="0" smtClean="0">
              <a:latin typeface="Arial" charset="0"/>
              <a:cs typeface="Times New Roman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ru-RU" sz="2400" b="1" dirty="0" smtClean="0">
              <a:latin typeface="Arial" charset="0"/>
              <a:cs typeface="Times New Roman" pitchFamily="18" charset="0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436535">
            <a:off x="730046" y="2011902"/>
            <a:ext cx="2731759" cy="248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(21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573016"/>
            <a:ext cx="43204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714001" y="4725144"/>
            <a:ext cx="1550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  <a:latin typeface="Arial" charset="0"/>
                <a:cs typeface="Times New Roman" pitchFamily="18" charset="0"/>
              </a:rPr>
              <a:t>100000</a:t>
            </a:r>
            <a:endParaRPr lang="en-US" sz="3200" b="1" dirty="0" smtClean="0">
              <a:solidFill>
                <a:schemeClr val="bg2"/>
              </a:solidFill>
              <a:latin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1357313" y="2643188"/>
            <a:ext cx="6929437" cy="371475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V="1">
            <a:off x="2821782" y="2393156"/>
            <a:ext cx="3500438" cy="100012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Дуга 12"/>
          <p:cNvSpPr/>
          <p:nvPr/>
        </p:nvSpPr>
        <p:spPr>
          <a:xfrm flipH="1">
            <a:off x="4500563" y="3857625"/>
            <a:ext cx="1071562" cy="1500188"/>
          </a:xfrm>
          <a:prstGeom prst="arc">
            <a:avLst>
              <a:gd name="adj1" fmla="val 17112705"/>
              <a:gd name="adj2" fmla="val 20213177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4" name="TextBox 13"/>
          <p:cNvSpPr txBox="1"/>
          <p:nvPr/>
        </p:nvSpPr>
        <p:spPr>
          <a:xfrm>
            <a:off x="1500188" y="5286375"/>
            <a:ext cx="160973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sz="2400" dirty="0">
                <a:latin typeface="+mj-lt"/>
              </a:rPr>
              <a:t>α</a:t>
            </a:r>
            <a:r>
              <a:rPr lang="ru-RU" sz="2400" dirty="0">
                <a:latin typeface="+mj-lt"/>
              </a:rPr>
              <a:t> : </a:t>
            </a:r>
            <a:r>
              <a:rPr lang="el-GR" sz="2400" dirty="0">
                <a:latin typeface="+mj-lt"/>
              </a:rPr>
              <a:t>β</a:t>
            </a:r>
            <a:r>
              <a:rPr lang="ru-RU" sz="2400" dirty="0">
                <a:latin typeface="+mj-lt"/>
              </a:rPr>
              <a:t> = 1 : 2</a:t>
            </a:r>
          </a:p>
        </p:txBody>
      </p:sp>
      <p:sp>
        <p:nvSpPr>
          <p:cNvPr id="31751" name="TextBox 14"/>
          <p:cNvSpPr txBox="1">
            <a:spLocks noChangeArrowheads="1"/>
          </p:cNvSpPr>
          <p:nvPr/>
        </p:nvSpPr>
        <p:spPr bwMode="auto">
          <a:xfrm>
            <a:off x="4067944" y="3501008"/>
            <a:ext cx="360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400" dirty="0"/>
              <a:t>α</a:t>
            </a:r>
            <a:endParaRPr lang="ru-RU" sz="2400" dirty="0"/>
          </a:p>
        </p:txBody>
      </p:sp>
      <p:sp>
        <p:nvSpPr>
          <p:cNvPr id="31752" name="TextBox 15"/>
          <p:cNvSpPr txBox="1">
            <a:spLocks noChangeArrowheads="1"/>
          </p:cNvSpPr>
          <p:nvPr/>
        </p:nvSpPr>
        <p:spPr bwMode="auto">
          <a:xfrm>
            <a:off x="5436096" y="3645024"/>
            <a:ext cx="174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dirty="0"/>
              <a:t>β</a:t>
            </a:r>
            <a:endParaRPr lang="ru-RU" sz="2400" dirty="0"/>
          </a:p>
        </p:txBody>
      </p:sp>
      <p:sp>
        <p:nvSpPr>
          <p:cNvPr id="17" name="Дуга 16"/>
          <p:cNvSpPr/>
          <p:nvPr/>
        </p:nvSpPr>
        <p:spPr>
          <a:xfrm>
            <a:off x="4429125" y="4143375"/>
            <a:ext cx="1214438" cy="1000125"/>
          </a:xfrm>
          <a:prstGeom prst="arc">
            <a:avLst>
              <a:gd name="adj1" fmla="val 15510711"/>
              <a:gd name="adj2" fmla="val 1327976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800"/>
          </a:p>
        </p:txBody>
      </p:sp>
      <p:sp>
        <p:nvSpPr>
          <p:cNvPr id="19" name="TextBox 18"/>
          <p:cNvSpPr txBox="1"/>
          <p:nvPr/>
        </p:nvSpPr>
        <p:spPr>
          <a:xfrm>
            <a:off x="4716017" y="571500"/>
            <a:ext cx="38884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+mn-lt"/>
              </a:rPr>
              <a:t>Найти градусную меру углов</a:t>
            </a:r>
          </a:p>
        </p:txBody>
      </p:sp>
      <p:pic>
        <p:nvPicPr>
          <p:cNvPr id="11" name="Picture 6" descr="(2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780928"/>
            <a:ext cx="237626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660232" y="3573016"/>
            <a:ext cx="2483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 </a:t>
            </a:r>
            <a:r>
              <a:rPr lang="ru-RU" sz="2800" b="1" dirty="0" smtClean="0">
                <a:solidFill>
                  <a:schemeClr val="bg2"/>
                </a:solidFill>
              </a:rPr>
              <a:t>60°  и 120°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683568" y="332656"/>
            <a:ext cx="8064895" cy="5544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indent="182563" algn="just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ru-RU" sz="2400" dirty="0" smtClean="0"/>
          </a:p>
          <a:p>
            <a:pPr indent="182563" algn="just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ru-RU" sz="2400" dirty="0" smtClean="0"/>
          </a:p>
          <a:p>
            <a:pPr indent="182563" algn="just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ru-RU" sz="2400" dirty="0" smtClean="0"/>
          </a:p>
          <a:p>
            <a:pPr indent="182563" algn="just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endParaRPr lang="ru-RU" sz="2400" dirty="0" smtClean="0"/>
          </a:p>
          <a:p>
            <a:pPr indent="182563" algn="just">
              <a:spcBef>
                <a:spcPct val="20000"/>
              </a:spcBef>
              <a:buClr>
                <a:schemeClr val="tx2"/>
              </a:buClr>
              <a:buSzPct val="90000"/>
              <a:buFont typeface="Wingdings" pitchFamily="2" charset="2"/>
              <a:buNone/>
            </a:pPr>
            <a:r>
              <a:rPr lang="ru-RU" sz="2400" dirty="0" smtClean="0"/>
              <a:t>Так </a:t>
            </a:r>
            <a:r>
              <a:rPr lang="ru-RU" sz="2400" dirty="0"/>
              <a:t>называют площадь квадрата со стороной 10 </a:t>
            </a:r>
            <a:r>
              <a:rPr lang="ru-RU" sz="2400" dirty="0" smtClean="0"/>
              <a:t>метров. В </a:t>
            </a:r>
            <a:r>
              <a:rPr lang="ru-RU" sz="2400" dirty="0"/>
              <a:t>этой единице измеряют площади небольших участков.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620688"/>
            <a:ext cx="2355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Вспомните!</a:t>
            </a:r>
            <a:endParaRPr lang="ru-RU" sz="3200" dirty="0"/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 rot="-1860767">
            <a:off x="3185592" y="3684247"/>
            <a:ext cx="1852701" cy="1840749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Picture 6" descr="(21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861048"/>
            <a:ext cx="302433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588224" y="4581128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сотка</a:t>
            </a:r>
            <a:endParaRPr lang="ru-RU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                            Подведём итоги.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5400600" cy="2260848"/>
          </a:xfrm>
        </p:spPr>
        <p:txBody>
          <a:bodyPr>
            <a:normAutofit/>
          </a:bodyPr>
          <a:lstStyle/>
          <a:p>
            <a:pPr indent="73025">
              <a:buNone/>
            </a:pPr>
            <a:endParaRPr lang="ru-RU" sz="2400" dirty="0" smtClean="0"/>
          </a:p>
          <a:p>
            <a:pPr indent="73025">
              <a:buNone/>
            </a:pPr>
            <a:r>
              <a:rPr lang="ru-RU" sz="2400" dirty="0" smtClean="0"/>
              <a:t>Вот закончилась игра,</a:t>
            </a:r>
          </a:p>
          <a:p>
            <a:pPr indent="73025">
              <a:buNone/>
            </a:pPr>
            <a:r>
              <a:rPr lang="ru-RU" sz="2400" dirty="0" smtClean="0"/>
              <a:t>Результат узнать пора!</a:t>
            </a:r>
          </a:p>
          <a:p>
            <a:pPr indent="73025">
              <a:buNone/>
            </a:pPr>
            <a:r>
              <a:rPr lang="ru-RU" sz="2400" dirty="0" smtClean="0"/>
              <a:t>Тот, кто лучше всех учился, </a:t>
            </a:r>
          </a:p>
          <a:p>
            <a:pPr indent="73025">
              <a:buNone/>
            </a:pPr>
            <a:r>
              <a:rPr lang="ru-RU" sz="2400" dirty="0" smtClean="0"/>
              <a:t>Тот в игре и отличился!</a:t>
            </a:r>
            <a:endParaRPr lang="ru-RU" sz="2400" dirty="0"/>
          </a:p>
        </p:txBody>
      </p:sp>
      <p:pic>
        <p:nvPicPr>
          <p:cNvPr id="4" name="Picture 6" descr="(2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130850">
            <a:off x="4733312" y="3067089"/>
            <a:ext cx="3995737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473248">
            <a:off x="5447153" y="4563848"/>
            <a:ext cx="3120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/>
                </a:solidFill>
              </a:rPr>
              <a:t>Поздравляю</a:t>
            </a:r>
            <a:endParaRPr lang="ru-RU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5832475" cy="3816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Thank you </a:t>
            </a:r>
          </a:p>
          <a:p>
            <a:pPr algn="ctr"/>
            <a:r>
              <a:rPr lang="en-US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Very much</a:t>
            </a:r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!!!</a:t>
            </a:r>
            <a:endParaRPr lang="ru-RU" sz="3600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Impact"/>
            </a:endParaRPr>
          </a:p>
        </p:txBody>
      </p:sp>
      <p:pic>
        <p:nvPicPr>
          <p:cNvPr id="51206" name="Picture 30" descr="image020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 rot="20142399">
            <a:off x="539750" y="765175"/>
            <a:ext cx="2735263" cy="24066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WordArt 5"/>
          <p:cNvSpPr>
            <a:spLocks noChangeArrowheads="1" noChangeShapeType="1" noTextEdit="1"/>
          </p:cNvSpPr>
          <p:nvPr/>
        </p:nvSpPr>
        <p:spPr bwMode="auto">
          <a:xfrm>
            <a:off x="1692275" y="2276475"/>
            <a:ext cx="5832475" cy="38163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Спасибо за игру.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МОЛОДЦЫ!!!</a:t>
            </a:r>
          </a:p>
        </p:txBody>
      </p:sp>
      <p:pic>
        <p:nvPicPr>
          <p:cNvPr id="51206" name="Picture 30" descr="image020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print"/>
          <a:srcRect/>
          <a:stretch>
            <a:fillRect/>
          </a:stretch>
        </p:blipFill>
        <p:spPr>
          <a:xfrm rot="20142399">
            <a:off x="539750" y="765175"/>
            <a:ext cx="2735263" cy="2406650"/>
          </a:xfrm>
          <a:noFill/>
          <a:ln/>
        </p:spPr>
      </p:pic>
      <p:pic>
        <p:nvPicPr>
          <p:cNvPr id="4" name="Picture 11" descr="(447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25144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115731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600" dirty="0" smtClean="0"/>
              <a:t>Математический фокус </a:t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2447925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ru-RU" sz="29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ru-RU" sz="3100" dirty="0" smtClean="0"/>
              <a:t>Задумать число.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100" dirty="0" smtClean="0"/>
              <a:t>Умножить его на 2.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100" dirty="0" smtClean="0"/>
              <a:t>К произведению прибавить 3.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100" dirty="0" smtClean="0"/>
              <a:t>Полученную сумму умножить на 4.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100" dirty="0" smtClean="0"/>
              <a:t>От полученного произведения вычесть 12.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100" dirty="0" smtClean="0"/>
              <a:t>Полученную разность разделить на задуманное число.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100" dirty="0" smtClean="0"/>
              <a:t>Сколько получится?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3100" dirty="0" smtClean="0"/>
              <a:t>Почему у всех получится 8?</a:t>
            </a:r>
          </a:p>
        </p:txBody>
      </p:sp>
      <p:pic>
        <p:nvPicPr>
          <p:cNvPr id="7172" name="Picture 4" descr="(201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221163"/>
            <a:ext cx="29527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5" name="Picture 5" descr="(21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644900"/>
            <a:ext cx="40322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0" name="WordArt 10"/>
          <p:cNvSpPr>
            <a:spLocks noChangeArrowheads="1" noChangeShapeType="1" noTextEdit="1"/>
          </p:cNvSpPr>
          <p:nvPr/>
        </p:nvSpPr>
        <p:spPr bwMode="auto">
          <a:xfrm>
            <a:off x="4716463" y="4797425"/>
            <a:ext cx="3168650" cy="1225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((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2х+3)∙4-12):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х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=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=(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8х+12-12):</a:t>
            </a:r>
            <a:r>
              <a:rPr lang="ru-RU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х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=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=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8х:х=8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7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dirty="0" smtClean="0"/>
              <a:t>A cunning gardener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773238"/>
            <a:ext cx="6048672" cy="3600450"/>
          </a:xfrm>
        </p:spPr>
        <p:txBody>
          <a:bodyPr>
            <a:normAutofit/>
          </a:bodyPr>
          <a:lstStyle/>
          <a:p>
            <a:pPr marL="0" indent="182563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One day children came to the gardener and asked:</a:t>
            </a:r>
            <a:r>
              <a:rPr lang="ru-RU" sz="2400" dirty="0" smtClean="0"/>
              <a:t> «</a:t>
            </a:r>
            <a:r>
              <a:rPr lang="en-US" sz="2400" dirty="0" smtClean="0"/>
              <a:t>Grand father, how many trees do you have?</a:t>
            </a:r>
            <a:r>
              <a:rPr lang="ru-RU" sz="2400" dirty="0" smtClean="0"/>
              <a:t>» </a:t>
            </a:r>
            <a:r>
              <a:rPr lang="en-US" sz="2400" dirty="0" smtClean="0"/>
              <a:t>The gardener smiled and answered: </a:t>
            </a:r>
            <a:r>
              <a:rPr lang="ru-RU" sz="2400" dirty="0" smtClean="0"/>
              <a:t>«</a:t>
            </a:r>
            <a:r>
              <a:rPr lang="en-US" sz="2400" dirty="0" smtClean="0"/>
              <a:t>Half of all my trees are apple-trees, ¼ are plum-trees, 1/7 are pear-trees, besides I have 3 poplars</a:t>
            </a:r>
            <a:r>
              <a:rPr lang="ru-RU" sz="2400" dirty="0" smtClean="0"/>
              <a:t>». </a:t>
            </a:r>
            <a:r>
              <a:rPr lang="en-US" sz="2400" dirty="0" smtClean="0"/>
              <a:t>The children began to count: how much trees did the gardener have. But they couldn’t do this. Help them, please.</a:t>
            </a:r>
            <a:r>
              <a:rPr lang="ru-RU" sz="2400" dirty="0" smtClean="0"/>
              <a:t>                                                                                     </a:t>
            </a:r>
          </a:p>
        </p:txBody>
      </p:sp>
      <p:pic>
        <p:nvPicPr>
          <p:cNvPr id="8196" name="Picture 5" descr="NA00417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732588" y="1268413"/>
            <a:ext cx="1903412" cy="2520950"/>
          </a:xfrm>
        </p:spPr>
      </p:pic>
      <p:pic>
        <p:nvPicPr>
          <p:cNvPr id="8197" name="Picture 6" descr="NA003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85728"/>
            <a:ext cx="1763713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 descr="(216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9175" y="4293096"/>
            <a:ext cx="3703265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4" name="WordArt 10"/>
          <p:cNvSpPr>
            <a:spLocks noChangeArrowheads="1" noChangeShapeType="1" noTextEdit="1"/>
          </p:cNvSpPr>
          <p:nvPr/>
        </p:nvSpPr>
        <p:spPr bwMode="auto">
          <a:xfrm>
            <a:off x="5724128" y="5517232"/>
            <a:ext cx="2163464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28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trees     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200" dirty="0" smtClean="0"/>
              <a:t>Хитрый садовник</a:t>
            </a:r>
            <a:br>
              <a:rPr lang="ru-RU" sz="3200" dirty="0" smtClean="0"/>
            </a:br>
            <a:endParaRPr lang="ru-RU" sz="3200" dirty="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73238"/>
            <a:ext cx="6265391" cy="3600450"/>
          </a:xfrm>
        </p:spPr>
        <p:txBody>
          <a:bodyPr>
            <a:normAutofit/>
          </a:bodyPr>
          <a:lstStyle/>
          <a:p>
            <a:pPr indent="73025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  Однажды пришли к садовнику ребята и спрашивают: «Дедушка, сколько в твоем саду деревьев?» Улыбнулся садовник и ответил: «Половина всех моих деревьев - яблони, четвертая часть - сливы, седьмая часть - груши и, кроме того, есть ещё 3 тополя» Стали ребята считать, сколько же у садовника в саду всех деревьев, да так и не сосчитали. Может быть вы сосчитаете?                                                                                     </a:t>
            </a:r>
          </a:p>
        </p:txBody>
      </p:sp>
      <p:pic>
        <p:nvPicPr>
          <p:cNvPr id="8196" name="Picture 5" descr="NA00417_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732588" y="1268413"/>
            <a:ext cx="1903412" cy="2520950"/>
          </a:xfrm>
        </p:spPr>
      </p:pic>
      <p:pic>
        <p:nvPicPr>
          <p:cNvPr id="8197" name="Picture 6" descr="NA0039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28"/>
            <a:ext cx="1763713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 descr="(216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0857" y="4437112"/>
            <a:ext cx="3609615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4" name="WordArt 10"/>
          <p:cNvSpPr>
            <a:spLocks noChangeArrowheads="1" noChangeShapeType="1" noTextEdit="1"/>
          </p:cNvSpPr>
          <p:nvPr/>
        </p:nvSpPr>
        <p:spPr bwMode="auto">
          <a:xfrm>
            <a:off x="5724128" y="5589240"/>
            <a:ext cx="2667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5589240"/>
            <a:ext cx="2286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2"/>
                </a:solidFill>
              </a:rPr>
              <a:t>28 деревьев</a:t>
            </a:r>
            <a:endParaRPr lang="ru-RU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714356"/>
            <a:ext cx="7829576" cy="774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9220" name="Picture 9" descr="AG00040_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728075">
            <a:off x="679450" y="2017713"/>
            <a:ext cx="2547938" cy="2489200"/>
          </a:xfr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3848" y="1844824"/>
            <a:ext cx="4762500" cy="2016125"/>
          </a:xfrm>
        </p:spPr>
        <p:txBody>
          <a:bodyPr/>
          <a:lstStyle/>
          <a:p>
            <a:pPr indent="241300" algn="just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</a:t>
            </a:r>
            <a:r>
              <a:rPr lang="en-US" sz="2400" dirty="0" smtClean="0">
                <a:latin typeface="Cambria" pitchFamily="18" charset="0"/>
              </a:rPr>
              <a:t>The boy went to bed at 7p.m., he wind his alarm clock to ring up at 9 a.m. How much will he sleep?</a:t>
            </a:r>
            <a:endParaRPr lang="ru-RU" sz="2400" dirty="0" smtClean="0">
              <a:latin typeface="Cambria" pitchFamily="18" charset="0"/>
            </a:endParaRPr>
          </a:p>
        </p:txBody>
      </p:sp>
      <p:pic>
        <p:nvPicPr>
          <p:cNvPr id="120843" name="Picture 11" descr="(21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149079"/>
            <a:ext cx="4103885" cy="2237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5724525" y="5065713"/>
            <a:ext cx="1800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2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hours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571480"/>
            <a:ext cx="66745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 </a:t>
            </a:r>
            <a:r>
              <a:rPr lang="en-US" sz="3200" dirty="0" smtClean="0">
                <a:latin typeface="Cambria" pitchFamily="18" charset="0"/>
              </a:rPr>
              <a:t>An alarm clock</a:t>
            </a: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r>
              <a:rPr lang="ru-RU" sz="3200" dirty="0" smtClean="0">
                <a:latin typeface="Cambria" pitchFamily="18" charset="0"/>
              </a:rPr>
              <a:t/>
            </a:r>
            <a:br>
              <a:rPr lang="ru-RU" sz="3200" dirty="0" smtClean="0">
                <a:latin typeface="Cambria" pitchFamily="18" charset="0"/>
              </a:rPr>
            </a:br>
            <a:endParaRPr lang="ru-RU" sz="3200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714356"/>
            <a:ext cx="7829576" cy="77472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9220" name="Picture 9" descr="AG00040_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0728075">
            <a:off x="679450" y="2017713"/>
            <a:ext cx="2547938" cy="2489200"/>
          </a:xfrm>
          <a:noFill/>
        </p:spPr>
      </p:pic>
      <p:sp>
        <p:nvSpPr>
          <p:cNvPr id="1208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03848" y="1844824"/>
            <a:ext cx="4762500" cy="2016125"/>
          </a:xfrm>
        </p:spPr>
        <p:txBody>
          <a:bodyPr>
            <a:noAutofit/>
          </a:bodyPr>
          <a:lstStyle/>
          <a:p>
            <a:pPr indent="241300" eaLnBrk="1" hangingPunct="1">
              <a:buFont typeface="Wingdings" pitchFamily="2" charset="2"/>
              <a:buNone/>
              <a:defRPr/>
            </a:pPr>
            <a:r>
              <a:rPr lang="ru-RU" sz="2400" dirty="0" smtClean="0"/>
              <a:t>     Мальчик лёг спать в 7 часов вечера, поставив будильник так, чтобы он прозвенел в 9 часов утра. Сколько времени проспит мальчик?</a:t>
            </a:r>
          </a:p>
        </p:txBody>
      </p:sp>
      <p:pic>
        <p:nvPicPr>
          <p:cNvPr id="120843" name="Picture 11" descr="(216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4077071"/>
            <a:ext cx="4247901" cy="230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46" name="WordArt 14"/>
          <p:cNvSpPr>
            <a:spLocks noChangeArrowheads="1" noChangeShapeType="1" noTextEdit="1"/>
          </p:cNvSpPr>
          <p:nvPr/>
        </p:nvSpPr>
        <p:spPr bwMode="auto">
          <a:xfrm>
            <a:off x="5724525" y="5065713"/>
            <a:ext cx="1800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2 часа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571480"/>
            <a:ext cx="66025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dirty="0" smtClean="0"/>
              <a:t> </a:t>
            </a:r>
            <a:r>
              <a:rPr lang="ru-RU" sz="3200" dirty="0" smtClean="0"/>
              <a:t>Будильник</a:t>
            </a:r>
            <a:br>
              <a:rPr lang="ru-RU" sz="3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277813"/>
            <a:ext cx="7963248" cy="107948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dirty="0" smtClean="0"/>
              <a:t>Посчитай!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4" y="1628775"/>
            <a:ext cx="4681289" cy="1728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</a:t>
            </a:r>
            <a:r>
              <a:rPr lang="ru-RU" sz="2400" dirty="0" smtClean="0"/>
              <a:t>У скольких двузначных чисел сумма цифр равна 10?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pic>
        <p:nvPicPr>
          <p:cNvPr id="122891" name="Picture 11" descr="(2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475" y="3849688"/>
            <a:ext cx="4392613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811338"/>
            <a:ext cx="23764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6" name="WordArt 16"/>
          <p:cNvSpPr>
            <a:spLocks noChangeArrowheads="1" noChangeShapeType="1" noTextEdit="1"/>
          </p:cNvSpPr>
          <p:nvPr/>
        </p:nvSpPr>
        <p:spPr bwMode="auto">
          <a:xfrm>
            <a:off x="3779838" y="5067300"/>
            <a:ext cx="3671887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У 9 чисел: 19,28,37,46,</a:t>
            </a:r>
          </a:p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Arial"/>
                <a:cs typeface="Arial"/>
              </a:rPr>
              <a:t>91,82,73,64 и 55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64291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820472" cy="11398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                               </a:t>
            </a:r>
            <a:r>
              <a:rPr lang="ru-RU" sz="3200" dirty="0" smtClean="0"/>
              <a:t>Ребус  </a:t>
            </a:r>
            <a:endParaRPr lang="ru-RU" sz="2400" dirty="0" smtClean="0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6788" y="1484313"/>
            <a:ext cx="3097212" cy="25923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  </a:t>
            </a:r>
          </a:p>
        </p:txBody>
      </p:sp>
      <p:pic>
        <p:nvPicPr>
          <p:cNvPr id="128008" name="Picture 8" descr="(21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4653136"/>
            <a:ext cx="388778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11" name="WordArt 11"/>
          <p:cNvSpPr>
            <a:spLocks noChangeArrowheads="1" noChangeShapeType="1" noTextEdit="1"/>
          </p:cNvSpPr>
          <p:nvPr/>
        </p:nvSpPr>
        <p:spPr bwMode="auto">
          <a:xfrm>
            <a:off x="5500688" y="5405438"/>
            <a:ext cx="1800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80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04048" y="544522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Координата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25" name="Рисунок 24" descr="координат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8136904" cy="29523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298</TotalTime>
  <Words>783</Words>
  <Application>Microsoft Office PowerPoint</Application>
  <PresentationFormat>Экран (4:3)</PresentationFormat>
  <Paragraphs>139</Paragraphs>
  <Slides>28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Литейная</vt:lpstr>
      <vt:lpstr>Игра «Вопрос на засыпку!»</vt:lpstr>
      <vt:lpstr>Слайд 2</vt:lpstr>
      <vt:lpstr>        Математический фокус  </vt:lpstr>
      <vt:lpstr>A cunning gardener </vt:lpstr>
      <vt:lpstr>Хитрый садовник </vt:lpstr>
      <vt:lpstr>  </vt:lpstr>
      <vt:lpstr>  </vt:lpstr>
      <vt:lpstr>     Посчитай!</vt:lpstr>
      <vt:lpstr>                               Ребус  </vt:lpstr>
      <vt:lpstr>                                  Половина</vt:lpstr>
      <vt:lpstr>                    Квадрат </vt:lpstr>
      <vt:lpstr>                            Дальше…  </vt:lpstr>
      <vt:lpstr>                            Дальше…  </vt:lpstr>
      <vt:lpstr>                               Dividness </vt:lpstr>
      <vt:lpstr>Делимость </vt:lpstr>
      <vt:lpstr>                              Count! </vt:lpstr>
      <vt:lpstr>                              Сосчитай! </vt:lpstr>
      <vt:lpstr>                            Семёрочка </vt:lpstr>
      <vt:lpstr>                                   Дымок </vt:lpstr>
      <vt:lpstr>                                Дюжина </vt:lpstr>
      <vt:lpstr>                      Чёрный ящик </vt:lpstr>
      <vt:lpstr>Слайд 22</vt:lpstr>
      <vt:lpstr>Слайд 23</vt:lpstr>
      <vt:lpstr>Слайд 24</vt:lpstr>
      <vt:lpstr>Слайд 25</vt:lpstr>
      <vt:lpstr>                            Подведём итоги.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69</cp:revision>
  <dcterms:modified xsi:type="dcterms:W3CDTF">2013-01-20T15:12:32Z</dcterms:modified>
</cp:coreProperties>
</file>