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33"/>
  </p:notesMasterIdLst>
  <p:sldIdLst>
    <p:sldId id="262" r:id="rId3"/>
    <p:sldId id="257" r:id="rId4"/>
    <p:sldId id="256" r:id="rId5"/>
    <p:sldId id="258" r:id="rId6"/>
    <p:sldId id="260" r:id="rId7"/>
    <p:sldId id="259" r:id="rId8"/>
    <p:sldId id="261" r:id="rId9"/>
    <p:sldId id="263" r:id="rId10"/>
    <p:sldId id="264" r:id="rId11"/>
    <p:sldId id="266" r:id="rId12"/>
    <p:sldId id="268" r:id="rId13"/>
    <p:sldId id="265" r:id="rId14"/>
    <p:sldId id="267" r:id="rId15"/>
    <p:sldId id="269" r:id="rId16"/>
    <p:sldId id="270" r:id="rId17"/>
    <p:sldId id="271" r:id="rId18"/>
    <p:sldId id="289" r:id="rId19"/>
    <p:sldId id="272" r:id="rId20"/>
    <p:sldId id="291" r:id="rId21"/>
    <p:sldId id="273" r:id="rId22"/>
    <p:sldId id="274" r:id="rId23"/>
    <p:sldId id="276" r:id="rId24"/>
    <p:sldId id="275" r:id="rId25"/>
    <p:sldId id="281" r:id="rId26"/>
    <p:sldId id="293" r:id="rId27"/>
    <p:sldId id="277" r:id="rId28"/>
    <p:sldId id="295" r:id="rId29"/>
    <p:sldId id="296" r:id="rId30"/>
    <p:sldId id="278" r:id="rId31"/>
    <p:sldId id="29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D5595C"/>
    <a:srgbClr val="C53135"/>
    <a:srgbClr val="CF3D4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12" y="29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54413-C237-4AF4-9153-91E2F033C108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1796E-5FD0-415C-B90F-522F27D78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8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06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90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81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88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31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37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74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39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80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87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9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33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32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08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0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4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29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9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4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0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47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796E-5FD0-415C-B90F-522F27D78E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7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C953-26FE-4410-B2BF-AEDD01F987F8}" type="datetime1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1025-0B6A-4B3F-9612-776C0F118139}" type="datetime1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42CB-8317-4FA1-9EF0-410E16B81D7F}" type="datetime1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DBC953-26FE-4410-B2BF-AEDD01F987F8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25FF5A-3A0B-4A1D-BDAA-82338BBCA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5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BA03A1-28FD-43F4-BAD8-AE51DCC26773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C1E778D-CC4F-44FD-84B3-0335D4CED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5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FAB66C-5C0F-4C11-8D3C-FF0DA8DC0780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4D1D8E-53C4-4971-81D8-9081B8704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0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558E8F-61F5-4EF5-8B29-2B76D2EC6B17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78C0D9-D6E8-45E7-8BB8-00EE4D24E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46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A1B606-3CB1-4929-9B7D-F20E295AABD3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06F764-AD0A-49DA-B23F-897383E11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51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1A917B-148D-479E-933F-580D200D33D2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1EB91A-56A9-4612-82B7-F5CAE1B34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42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3C7BDF-7747-4A35-88B2-34C6CDC16B36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9249F8-2BCD-4475-9F02-313ABBCED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56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5D32A0-599E-4BA9-BEB6-ED11DA20B8ED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4691A3-04C6-4152-9A11-F5366300B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03A1-28FD-43F4-BAD8-AE51DCC26773}" type="datetime1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F7BCB2D-B71B-4D8C-847F-A72FC0AF6D67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24D89C-346B-4B7F-AB9E-C86EFEB9F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16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6A1025-0B6A-4B3F-9612-776C0F118139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BE4828-941D-4316-9981-7F2DC7FC8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17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9442CB-8317-4FA1-9EF0-410E16B81D7F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A2B94E-DEFA-401C-8222-6C2AEE0A7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5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B66C-5C0F-4C11-8D3C-FF0DA8DC0780}" type="datetime1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8F-61F5-4EF5-8B29-2B76D2EC6B17}" type="datetime1">
              <a:rPr lang="ru-RU" smtClean="0"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B606-3CB1-4929-9B7D-F20E295AABD3}" type="datetime1">
              <a:rPr lang="ru-RU" smtClean="0"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17B-148D-479E-933F-580D200D33D2}" type="datetime1">
              <a:rPr lang="ru-RU" smtClean="0"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7BDF-7747-4A35-88B2-34C6CDC16B36}" type="datetime1">
              <a:rPr lang="ru-RU" smtClean="0"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32A0-599E-4BA9-BEB6-ED11DA20B8ED}" type="datetime1">
              <a:rPr lang="ru-RU" smtClean="0"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CB2D-B71B-4D8C-847F-A72FC0AF6D67}" type="datetime1">
              <a:rPr lang="ru-RU" smtClean="0"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10E87-CE1A-433D-921B-6C8859BD29AB}" type="datetime1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8B10E87-CE1A-433D-921B-6C8859BD29AB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099471B-6FA4-4C4F-9A00-EEDFDA90C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husovitin.livejournal.com/438432.html" TargetMode="External"/><Relationship Id="rId7" Type="http://schemas.openxmlformats.org/officeDocument/2006/relationships/hyperlink" Target="http://kamensk-detlib.ucoz.ru/index/igry/0-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iets.bor-x.ru/rez/Images%20for%20russian%20numbers.htm" TargetMode="External"/><Relationship Id="rId5" Type="http://schemas.openxmlformats.org/officeDocument/2006/relationships/hyperlink" Target="http://blog.kp.ru/users/3236844/post237422905/" TargetMode="External"/><Relationship Id="rId4" Type="http://schemas.openxmlformats.org/officeDocument/2006/relationships/hyperlink" Target="http://www.razvitierebenk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jpeg"/><Relationship Id="rId1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2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1.jpe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8.jpe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а\Pictures\обучение грамоте\af4cf1a4c722845df4a3fcea5f9432f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6003" y="596830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5032"/>
            <a:ext cx="657423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8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Блокнот </a:t>
            </a:r>
          </a:p>
          <a:p>
            <a:pPr algn="ctr"/>
            <a:r>
              <a:rPr lang="ru-RU" sz="8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подсказок</a:t>
            </a:r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13720" y="2780928"/>
            <a:ext cx="366247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Часть 1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Подготовила: Щербакова Л.А.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642997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УМК «Школа России»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332"/>
            <a:ext cx="72728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Звуки[</a:t>
            </a:r>
            <a:r>
              <a:rPr lang="ru-RU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й`э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],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[`э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].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уква Е </a:t>
            </a:r>
            <a:r>
              <a:rPr lang="ru-RU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925662"/>
            <a:ext cx="3528392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938241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ГЛАСНЫЙ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СОГЛАСНЫЙ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925662"/>
            <a:ext cx="3528392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48064" y="911141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УДАРНЫЙ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БЕЗУДАРНЫЙ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4718"/>
              </p:ext>
            </p:extLst>
          </p:nvPr>
        </p:nvGraphicFramePr>
        <p:xfrm>
          <a:off x="1524000" y="2251656"/>
          <a:ext cx="6096000" cy="44897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48000"/>
                <a:gridCol w="3048000"/>
              </a:tblGrid>
              <a:tr h="563926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3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3200" b="1" baseline="0" dirty="0" err="1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71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[`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э</a:t>
                      </a:r>
                      <a:r>
                        <a:rPr lang="en-US" sz="2400" b="1" dirty="0" smtClean="0"/>
                        <a:t>]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[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й</a:t>
                      </a:r>
                      <a:r>
                        <a:rPr lang="en-US" sz="2400" b="1" dirty="0" smtClean="0"/>
                        <a:t>`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э</a:t>
                      </a:r>
                      <a:r>
                        <a:rPr lang="en-US" sz="2400" b="1" dirty="0" smtClean="0"/>
                        <a:t>]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497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33CC33"/>
                          </a:solidFill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7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С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С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97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К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7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Т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97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Л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7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Р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31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В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H="1">
            <a:off x="3131840" y="2706861"/>
            <a:ext cx="115212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97400" y="2691408"/>
            <a:ext cx="108012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 descr="C:\Users\Люба\Pictures\обучение грамоте\2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9" t="39000" r="1500" b="38333"/>
          <a:stretch/>
        </p:blipFill>
        <p:spPr bwMode="auto">
          <a:xfrm>
            <a:off x="6444208" y="2885380"/>
            <a:ext cx="1008112" cy="3857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Люба\Pictures\обучение грамоте\2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0" t="39000" r="17240" b="38333"/>
          <a:stretch/>
        </p:blipFill>
        <p:spPr bwMode="auto">
          <a:xfrm>
            <a:off x="1810318" y="2872953"/>
            <a:ext cx="864096" cy="385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 descr="C:\Users\Люба\Desktop\блокнот\буквы\буква-е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9054"/>
            <a:ext cx="1413101" cy="116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а\Desktop\блокнот\буквы\буква-е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6" y="476672"/>
            <a:ext cx="191715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ба\Desktop\блокнот\Pishi_pravilno_s_tsifram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3" r="83754" b="67030"/>
          <a:stretch/>
        </p:blipFill>
        <p:spPr bwMode="auto">
          <a:xfrm>
            <a:off x="2699792" y="916856"/>
            <a:ext cx="132581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Люба\Documents\чтение 1 класс\буквы\буква-и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3"/>
            <a:ext cx="1927001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8" r="77383" b="60074"/>
          <a:stretch/>
        </p:blipFill>
        <p:spPr bwMode="auto">
          <a:xfrm>
            <a:off x="6516216" y="1052736"/>
            <a:ext cx="1389855" cy="101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659624"/>
              </p:ext>
            </p:extLst>
          </p:nvPr>
        </p:nvGraphicFramePr>
        <p:xfrm>
          <a:off x="755572" y="2636912"/>
          <a:ext cx="7632849" cy="20162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90407"/>
                <a:gridCol w="1090407"/>
                <a:gridCol w="1090407"/>
                <a:gridCol w="1090407"/>
                <a:gridCol w="1090407"/>
                <a:gridCol w="1090407"/>
                <a:gridCol w="1090407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 НЕ</a:t>
                      </a:r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КЕ</a:t>
                      </a:r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ТЕ</a:t>
                      </a:r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СЕ</a:t>
                      </a:r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РЕ</a:t>
                      </a:r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ЛЕ</a:t>
                      </a:r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ВЕ</a:t>
                      </a:r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НИ</a:t>
                      </a:r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КИ</a:t>
                      </a:r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ТИ</a:t>
                      </a:r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СИ</a:t>
                      </a:r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РИ</a:t>
                      </a:r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ЛИ</a:t>
                      </a:r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ВИ</a:t>
                      </a:r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16040"/>
              </p:ext>
            </p:extLst>
          </p:nvPr>
        </p:nvGraphicFramePr>
        <p:xfrm>
          <a:off x="336011" y="5229200"/>
          <a:ext cx="8484460" cy="1396360"/>
        </p:xfrm>
        <a:graphic>
          <a:graphicData uri="http://schemas.openxmlformats.org/drawingml/2006/table">
            <a:tbl>
              <a:tblPr/>
              <a:tblGrid>
                <a:gridCol w="403671"/>
                <a:gridCol w="405145"/>
                <a:gridCol w="403671"/>
                <a:gridCol w="402197"/>
                <a:gridCol w="405145"/>
                <a:gridCol w="405144"/>
                <a:gridCol w="403671"/>
                <a:gridCol w="405145"/>
                <a:gridCol w="403671"/>
                <a:gridCol w="405144"/>
                <a:gridCol w="400726"/>
                <a:gridCol w="405145"/>
                <a:gridCol w="403671"/>
                <a:gridCol w="405144"/>
                <a:gridCol w="403671"/>
                <a:gridCol w="403671"/>
                <a:gridCol w="405144"/>
                <a:gridCol w="402198"/>
                <a:gridCol w="403671"/>
                <a:gridCol w="405144"/>
                <a:gridCol w="403671"/>
              </a:tblGrid>
              <a:tr h="69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9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картинки из мультфильмов\alphacyril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8" y="332656"/>
            <a:ext cx="8496944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3"/>
          <p:cNvSpPr/>
          <p:nvPr/>
        </p:nvSpPr>
        <p:spPr>
          <a:xfrm>
            <a:off x="321768" y="332656"/>
            <a:ext cx="194597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411760" y="1916832"/>
            <a:ext cx="201622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76256" y="2636912"/>
            <a:ext cx="172819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1768" y="4221088"/>
            <a:ext cx="17299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1768" y="5877272"/>
            <a:ext cx="158593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11760" y="1196752"/>
            <a:ext cx="187220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27984" y="260648"/>
            <a:ext cx="2016224" cy="9361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88024" y="2636912"/>
            <a:ext cx="1872208" cy="7920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60232" y="1844824"/>
            <a:ext cx="1944216" cy="7920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1768" y="2780928"/>
            <a:ext cx="1945976" cy="7200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70240" y="3501008"/>
            <a:ext cx="1873968" cy="7200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60232" y="3501008"/>
            <a:ext cx="2158480" cy="7200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11760" y="3429000"/>
            <a:ext cx="2016224" cy="9361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12923"/>
              </p:ext>
            </p:extLst>
          </p:nvPr>
        </p:nvGraphicFramePr>
        <p:xfrm>
          <a:off x="323529" y="260652"/>
          <a:ext cx="8496944" cy="63367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1367"/>
                <a:gridCol w="1206777"/>
                <a:gridCol w="1207672"/>
                <a:gridCol w="1259009"/>
                <a:gridCol w="1207672"/>
                <a:gridCol w="1130226"/>
                <a:gridCol w="1284221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3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а\Pictures\обучение грамоте\2088_azbu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404664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27140" y="411808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80880" y="420440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31632" y="420440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403548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17156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85108" y="1945136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07992" y="3458964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31632" y="3456732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12360" y="3459460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013176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91644" y="5005908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58964" y="4998764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07992" y="5025404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43116" y="4984948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67352" y="4975076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27140" y="5085184"/>
            <a:ext cx="4680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15520" y="5122428"/>
            <a:ext cx="4680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99351"/>
              </p:ext>
            </p:extLst>
          </p:nvPr>
        </p:nvGraphicFramePr>
        <p:xfrm>
          <a:off x="323529" y="260652"/>
          <a:ext cx="8496942" cy="63367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1369"/>
                <a:gridCol w="1206776"/>
                <a:gridCol w="1207671"/>
                <a:gridCol w="1259010"/>
                <a:gridCol w="1207671"/>
                <a:gridCol w="1130223"/>
                <a:gridCol w="1284222"/>
              </a:tblGrid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НУ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НО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НЫ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НИ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НЕ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МА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МУ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МО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МЫ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МИ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МЕ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ТА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ТУ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ТО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ТЫ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ТИ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ТЕ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КА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КУ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КО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КИ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КЕ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ВА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ВУ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ВО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ВЫ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ВИ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ВЕ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ЛА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ЛУ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ЛО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ЛЫ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ЛИ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ЛЕ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ПА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ПУ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ПО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ПЫ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ПИ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ПЕ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РА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РУ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РО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РЫ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РИ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РЕ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СА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СУ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СО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СЫ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СИ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СЕ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7674" y="-70235"/>
            <a:ext cx="50018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Парные  согласные  звуки и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буквы.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6538" y="384170"/>
            <a:ext cx="2399278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08065" y="391430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ГЛАСНЫЙ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СОГЛАСНЫЙ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64477" y="362388"/>
            <a:ext cx="2448272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369648"/>
            <a:ext cx="2376264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44497" y="34786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ЗВОНКИЙ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ГЛУХОЙ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7480" y="362388"/>
            <a:ext cx="2037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ТВЁРДЫЙ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МЯГКИЙ</a:t>
            </a:r>
            <a:endParaRPr lang="ru-RU" sz="24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08977"/>
              </p:ext>
            </p:extLst>
          </p:nvPr>
        </p:nvGraphicFramePr>
        <p:xfrm>
          <a:off x="611557" y="1988840"/>
          <a:ext cx="7846419" cy="17281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20917"/>
                <a:gridCol w="1120917"/>
                <a:gridCol w="1120917"/>
                <a:gridCol w="1120917"/>
                <a:gridCol w="1120917"/>
                <a:gridCol w="1120917"/>
                <a:gridCol w="1120917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С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СА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СО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СУ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СЫ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СИ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СЕ</a:t>
                      </a:r>
                      <a:endParaRPr lang="ru-RU" sz="4400" b="1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З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ЗА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ЗО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ЗУ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ЗЫ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ЗИ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ЗЕ</a:t>
                      </a:r>
                      <a:endParaRPr lang="ru-RU" sz="44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05693"/>
              </p:ext>
            </p:extLst>
          </p:nvPr>
        </p:nvGraphicFramePr>
        <p:xfrm>
          <a:off x="516535" y="4583236"/>
          <a:ext cx="6059207" cy="1368152"/>
        </p:xfrm>
        <a:graphic>
          <a:graphicData uri="http://schemas.openxmlformats.org/drawingml/2006/table">
            <a:tbl>
              <a:tblPr/>
              <a:tblGrid>
                <a:gridCol w="288283"/>
                <a:gridCol w="289336"/>
                <a:gridCol w="288283"/>
                <a:gridCol w="287230"/>
                <a:gridCol w="289336"/>
                <a:gridCol w="289335"/>
                <a:gridCol w="288283"/>
                <a:gridCol w="289336"/>
                <a:gridCol w="288283"/>
                <a:gridCol w="289335"/>
                <a:gridCol w="286180"/>
                <a:gridCol w="289336"/>
                <a:gridCol w="288283"/>
                <a:gridCol w="289335"/>
                <a:gridCol w="288283"/>
                <a:gridCol w="288283"/>
                <a:gridCol w="289335"/>
                <a:gridCol w="287231"/>
                <a:gridCol w="288283"/>
                <a:gridCol w="289335"/>
                <a:gridCol w="288283"/>
              </a:tblGrid>
              <a:tr h="684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4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Арка 17"/>
          <p:cNvSpPr/>
          <p:nvPr/>
        </p:nvSpPr>
        <p:spPr>
          <a:xfrm>
            <a:off x="516538" y="4391893"/>
            <a:ext cx="1392649" cy="288032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>
            <a:off x="1987674" y="4365103"/>
            <a:ext cx="4576053" cy="293117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3964993"/>
            <a:ext cx="1664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ГЛАСНЫЕ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95734" y="3964993"/>
            <a:ext cx="436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СОГЛАСНЫЕ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84168" y="465822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-  ЗВОНКИЕ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84168" y="530651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-  ГЛУХИЕ</a:t>
            </a:r>
            <a:endParaRPr lang="ru-RU" sz="2400" b="1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386926-A564-41DB-A8D3-1A3D7B6F35F1}" type="slidenum">
              <a:rPr lang="ru-RU" smtClean="0">
                <a:solidFill>
                  <a:srgbClr val="898989"/>
                </a:solidFill>
              </a:rPr>
              <a:pPr eaLnBrk="1" hangingPunct="1"/>
              <a:t>17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9" y="-171400"/>
            <a:ext cx="40324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 Букв.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318526"/>
              </p:ext>
            </p:extLst>
          </p:nvPr>
        </p:nvGraphicFramePr>
        <p:xfrm>
          <a:off x="323850" y="620713"/>
          <a:ext cx="8451852" cy="597693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01708"/>
                <a:gridCol w="910277"/>
                <a:gridCol w="293139"/>
                <a:gridCol w="282855"/>
                <a:gridCol w="318853"/>
                <a:gridCol w="601708"/>
                <a:gridCol w="601708"/>
                <a:gridCol w="601708"/>
                <a:gridCol w="323998"/>
                <a:gridCol w="277710"/>
                <a:gridCol w="370283"/>
                <a:gridCol w="231425"/>
                <a:gridCol w="601708"/>
                <a:gridCol w="116829"/>
                <a:gridCol w="512819"/>
                <a:gridCol w="121206"/>
                <a:gridCol w="480502"/>
                <a:gridCol w="601708"/>
                <a:gridCol w="601708"/>
              </a:tblGrid>
              <a:tr h="520125">
                <a:tc gridSpan="19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УЛИЦА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  СОГЛАСНЫХ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gridSpan="3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 marL="91429" marR="91429" marT="45722" marB="45722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ПАРНЫЕ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НЕПАРНЫЕ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</a:tr>
              <a:tr h="52012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Звонкие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</a:tr>
              <a:tr h="52012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Глухие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</a:tr>
              <a:tr h="431938">
                <a:tc gridSpan="19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31938">
                <a:tc rowSpan="4"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ВСЕГДА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92D05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ТВЁРДЫЕ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БЕЗЗВУЧНЫЕ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31938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МЯГКИЕ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gridSpan="19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УЛИЦА   ГЛАСНЫХ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row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  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745163" y="1628775"/>
            <a:ext cx="0" cy="10795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027988" y="5516563"/>
            <a:ext cx="720725" cy="1081087"/>
          </a:xfrm>
          <a:prstGeom prst="rect">
            <a:avLst/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8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293071"/>
              </p:ext>
            </p:extLst>
          </p:nvPr>
        </p:nvGraphicFramePr>
        <p:xfrm>
          <a:off x="611560" y="188640"/>
          <a:ext cx="7920878" cy="17281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31554"/>
                <a:gridCol w="1131554"/>
                <a:gridCol w="1131554"/>
                <a:gridCol w="1131554"/>
                <a:gridCol w="1131554"/>
                <a:gridCol w="1131554"/>
                <a:gridCol w="1131554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П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ПА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ПО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ПЫ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ПУ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ПЕ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ПИ</a:t>
                      </a:r>
                      <a:endParaRPr lang="ru-RU" sz="4400" b="1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Б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БА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БО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БЫ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БУ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БЕ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БИ</a:t>
                      </a:r>
                      <a:endParaRPr lang="ru-RU" sz="44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11535"/>
              </p:ext>
            </p:extLst>
          </p:nvPr>
        </p:nvGraphicFramePr>
        <p:xfrm>
          <a:off x="611557" y="1988840"/>
          <a:ext cx="7920885" cy="1800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31555"/>
                <a:gridCol w="1131555"/>
                <a:gridCol w="1131555"/>
                <a:gridCol w="1131555"/>
                <a:gridCol w="1131555"/>
                <a:gridCol w="1131555"/>
                <a:gridCol w="1131555"/>
              </a:tblGrid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ТА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ТО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ТЫ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ТУ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ТЕ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ТИ</a:t>
                      </a:r>
                      <a:endParaRPr lang="ru-RU" sz="4400" b="1" dirty="0"/>
                    </a:p>
                  </a:txBody>
                  <a:tcPr anchor="ctr"/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Д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ДА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ДО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ДЫ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ДУ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ДЕ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ДИ</a:t>
                      </a:r>
                      <a:endParaRPr lang="ru-RU" sz="44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2904"/>
              </p:ext>
            </p:extLst>
          </p:nvPr>
        </p:nvGraphicFramePr>
        <p:xfrm>
          <a:off x="336011" y="4581128"/>
          <a:ext cx="8484460" cy="1368152"/>
        </p:xfrm>
        <a:graphic>
          <a:graphicData uri="http://schemas.openxmlformats.org/drawingml/2006/table">
            <a:tbl>
              <a:tblPr/>
              <a:tblGrid>
                <a:gridCol w="403671"/>
                <a:gridCol w="405145"/>
                <a:gridCol w="403671"/>
                <a:gridCol w="402197"/>
                <a:gridCol w="405145"/>
                <a:gridCol w="405144"/>
                <a:gridCol w="403671"/>
                <a:gridCol w="405145"/>
                <a:gridCol w="403671"/>
                <a:gridCol w="405144"/>
                <a:gridCol w="400726"/>
                <a:gridCol w="405145"/>
                <a:gridCol w="403671"/>
                <a:gridCol w="405144"/>
                <a:gridCol w="403671"/>
                <a:gridCol w="403671"/>
                <a:gridCol w="405144"/>
                <a:gridCol w="402198"/>
                <a:gridCol w="403671"/>
                <a:gridCol w="405144"/>
                <a:gridCol w="403671"/>
              </a:tblGrid>
              <a:tr h="684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4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Арка 5"/>
          <p:cNvSpPr/>
          <p:nvPr/>
        </p:nvSpPr>
        <p:spPr>
          <a:xfrm>
            <a:off x="323528" y="4365104"/>
            <a:ext cx="2016224" cy="288032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2339752" y="4250704"/>
            <a:ext cx="6120680" cy="258415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4397715" y="5445224"/>
            <a:ext cx="2406531" cy="864096"/>
          </a:xfrm>
          <a:prstGeom prst="blockArc">
            <a:avLst>
              <a:gd name="adj1" fmla="val 10676608"/>
              <a:gd name="adj2" fmla="val 21576107"/>
              <a:gd name="adj3" fmla="val 23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78904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ГЛАСНЫЕ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378904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СОГЛАСНЫЕ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62373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ПАРНЫЕ</a:t>
            </a:r>
            <a:endParaRPr lang="ru-RU" sz="24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386926-A564-41DB-A8D3-1A3D7B6F35F1}" type="slidenum">
              <a:rPr lang="ru-RU" smtClean="0">
                <a:solidFill>
                  <a:srgbClr val="898989"/>
                </a:solidFill>
              </a:rPr>
              <a:pPr eaLnBrk="1" hangingPunct="1"/>
              <a:t>19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9" y="-171400"/>
            <a:ext cx="40324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 Букв.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798162"/>
              </p:ext>
            </p:extLst>
          </p:nvPr>
        </p:nvGraphicFramePr>
        <p:xfrm>
          <a:off x="323850" y="620713"/>
          <a:ext cx="8451852" cy="597693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01708"/>
                <a:gridCol w="910277"/>
                <a:gridCol w="293139"/>
                <a:gridCol w="282855"/>
                <a:gridCol w="318853"/>
                <a:gridCol w="601708"/>
                <a:gridCol w="601708"/>
                <a:gridCol w="601708"/>
                <a:gridCol w="323998"/>
                <a:gridCol w="277710"/>
                <a:gridCol w="370283"/>
                <a:gridCol w="231425"/>
                <a:gridCol w="601708"/>
                <a:gridCol w="116829"/>
                <a:gridCol w="512819"/>
                <a:gridCol w="121206"/>
                <a:gridCol w="480502"/>
                <a:gridCol w="601708"/>
                <a:gridCol w="601708"/>
              </a:tblGrid>
              <a:tr h="520125">
                <a:tc gridSpan="19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УЛИЦА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  СОГЛАСНЫХ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gridSpan="3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 marL="91429" marR="91429" marT="45722" marB="45722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ПАРНЫЕ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НЕПАРНЫЕ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</a:tr>
              <a:tr h="52012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Звонкие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</a:tr>
              <a:tr h="52012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Глухие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</a:tr>
              <a:tr h="431938">
                <a:tc gridSpan="19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31938">
                <a:tc rowSpan="4"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ВСЕГДА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92D05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ТВЁРДЫЕ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БЕЗЗВУЧНЫЕ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31938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МЯГКИЕ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gridSpan="19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УЛИЦА   ГЛАСНЫХ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row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  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745163" y="1628775"/>
            <a:ext cx="0" cy="10795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027988" y="5516563"/>
            <a:ext cx="720725" cy="1081087"/>
          </a:xfrm>
          <a:prstGeom prst="rect">
            <a:avLst/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6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817" y="188640"/>
            <a:ext cx="8484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Графические обозначения: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2232248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39552" y="1268760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96596" y="148042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.    -  СХЕМА  ПРЕДЛОЖЕНИЯ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348880"/>
            <a:ext cx="1116124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79712" y="227251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 СХЕМА  СЛОВА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1589" y="3212975"/>
            <a:ext cx="360040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31640" y="310060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  СХЕМА  ЗВУКА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2673" y="4008900"/>
            <a:ext cx="924067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55676" y="4008900"/>
            <a:ext cx="972108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4008900"/>
            <a:ext cx="983316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78523" y="3761227"/>
            <a:ext cx="0" cy="2476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55116" y="3931563"/>
            <a:ext cx="505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.  - СХЕМА ПРЕДЛОЖЕНИЯ </a:t>
            </a:r>
            <a:r>
              <a:rPr lang="ru-RU" sz="2800" dirty="0" smtClean="0"/>
              <a:t>ИЗ ТРЁХ СЛОВ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8523" y="5301208"/>
            <a:ext cx="1077153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117099" y="4947226"/>
            <a:ext cx="0" cy="1074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9712" y="522484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 КОЛИЧЕСТВО СЛОГОВ  В  СЛОВЕ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925662"/>
            <a:ext cx="3528392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938241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ГЛАСНЫЙ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СОГЛАСНЫЙ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925662"/>
            <a:ext cx="3528392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48064" y="911141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УДАРНЫЙ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БЕЗУДАРНЫЙ</a:t>
            </a:r>
            <a:endParaRPr lang="ru-RU" sz="24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033697"/>
              </p:ext>
            </p:extLst>
          </p:nvPr>
        </p:nvGraphicFramePr>
        <p:xfrm>
          <a:off x="1524000" y="2251656"/>
          <a:ext cx="6096000" cy="399199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48000"/>
                <a:gridCol w="3048000"/>
              </a:tblGrid>
              <a:tr h="563926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baseline="0" dirty="0" smtClean="0">
                          <a:solidFill>
                            <a:srgbClr val="FF0000"/>
                          </a:solidFill>
                        </a:rPr>
                        <a:t>Я </a:t>
                      </a:r>
                      <a:r>
                        <a:rPr lang="ru-RU" sz="3200" b="1" baseline="0" dirty="0" err="1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71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[`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en-US" sz="2400" b="1" dirty="0" smtClean="0"/>
                        <a:t>]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[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й</a:t>
                      </a:r>
                      <a:r>
                        <a:rPr lang="en-US" sz="2400" b="1" dirty="0" smtClean="0"/>
                        <a:t>`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en-US" sz="2400" b="1" dirty="0" smtClean="0"/>
                        <a:t>]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497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33CC33"/>
                          </a:solidFill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Я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7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С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Я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С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97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Т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Я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97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Я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Л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7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Р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Я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31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В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Я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`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H="1">
            <a:off x="3131840" y="2706861"/>
            <a:ext cx="115212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97400" y="2691408"/>
            <a:ext cx="108012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C:\Users\Люба\Pictures\обучение грамоте\2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0" t="39000" r="17240" b="38333"/>
          <a:stretch/>
        </p:blipFill>
        <p:spPr bwMode="auto">
          <a:xfrm>
            <a:off x="1810318" y="2872953"/>
            <a:ext cx="864096" cy="385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Люба\Pictures\обучение грамоте\2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9" t="39000" r="1500" b="38333"/>
          <a:stretch/>
        </p:blipFill>
        <p:spPr bwMode="auto">
          <a:xfrm>
            <a:off x="6444208" y="2885380"/>
            <a:ext cx="1008112" cy="3857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Люба\Desktop\блокнот\буквы\буква-я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30" y="188640"/>
            <a:ext cx="1406012" cy="116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9512" y="2332"/>
            <a:ext cx="72728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Звуки[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й`а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], [`а].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уква Я </a:t>
            </a:r>
            <a:r>
              <a:rPr lang="ru-RU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6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3" name="Picture 2" descr="C:\Users\Люба\Desktop\блокнот\буквы\буква-е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6" y="476672"/>
            <a:ext cx="191715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Люба\Desktop\блокнот\Pishi_pravilno_s_tsifram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3" r="83754" b="67030"/>
          <a:stretch/>
        </p:blipFill>
        <p:spPr bwMode="auto">
          <a:xfrm>
            <a:off x="2699792" y="916856"/>
            <a:ext cx="132581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Люба\Desktop\блокнот\буквы\буква-я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191715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юба\Pictures\обучение грамоте\400_F_27823809_GX3Lb4IxWmsQu9zifAp3yYTgFRCp5uLC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 t="85750"/>
          <a:stretch/>
        </p:blipFill>
        <p:spPr bwMode="auto">
          <a:xfrm>
            <a:off x="6515099" y="916856"/>
            <a:ext cx="1801317" cy="128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148746"/>
              </p:ext>
            </p:extLst>
          </p:nvPr>
        </p:nvGraphicFramePr>
        <p:xfrm>
          <a:off x="395532" y="2420888"/>
          <a:ext cx="8352924" cy="151216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е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не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бе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се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те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ле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ре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ве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де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ме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пе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зе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я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ня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бя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ся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тя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ля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ря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вя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дя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мя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пя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зя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01391"/>
              </p:ext>
            </p:extLst>
          </p:nvPr>
        </p:nvGraphicFramePr>
        <p:xfrm>
          <a:off x="336011" y="4581128"/>
          <a:ext cx="3299885" cy="1656184"/>
        </p:xfrm>
        <a:graphic>
          <a:graphicData uri="http://schemas.openxmlformats.org/drawingml/2006/table">
            <a:tbl>
              <a:tblPr/>
              <a:tblGrid>
                <a:gridCol w="659495"/>
                <a:gridCol w="661904"/>
                <a:gridCol w="659495"/>
                <a:gridCol w="657087"/>
                <a:gridCol w="661904"/>
              </a:tblGrid>
              <a:tr h="888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767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C:\Users\Люба\Pictures\обучение грамоте\2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0" t="39000" r="17240" b="38333"/>
          <a:stretch/>
        </p:blipFill>
        <p:spPr bwMode="auto">
          <a:xfrm>
            <a:off x="3911104" y="5517233"/>
            <a:ext cx="1020936" cy="696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7288" y="5373216"/>
            <a:ext cx="357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 Cond" pitchFamily="34" charset="0"/>
              </a:rPr>
              <a:t>Обозначают два звука, если стоят:</a:t>
            </a:r>
          </a:p>
          <a:p>
            <a:pPr lvl="0"/>
            <a:r>
              <a:rPr lang="ru-RU" sz="2000" dirty="0" smtClean="0">
                <a:latin typeface="Franklin Gothic Medium Cond" pitchFamily="34" charset="0"/>
              </a:rPr>
              <a:t>- в  начале  слова   </a:t>
            </a:r>
            <a:r>
              <a:rPr lang="ru-RU" sz="2000" b="1" dirty="0" smtClean="0">
                <a:solidFill>
                  <a:srgbClr val="FF0000"/>
                </a:solidFill>
              </a:rPr>
              <a:t>Е</a:t>
            </a:r>
            <a:r>
              <a:rPr lang="ru-RU" sz="2000" b="1" dirty="0" smtClean="0">
                <a:solidFill>
                  <a:srgbClr val="0070C0"/>
                </a:solidFill>
              </a:rPr>
              <a:t>Л </a:t>
            </a:r>
            <a:r>
              <a:rPr lang="ru-RU" sz="2000" b="1" dirty="0" smtClean="0"/>
              <a:t>-</a:t>
            </a:r>
          </a:p>
          <a:p>
            <a:pPr lvl="0"/>
            <a:r>
              <a:rPr lang="ru-RU" sz="2000" b="1" dirty="0" smtClean="0"/>
              <a:t>- </a:t>
            </a:r>
            <a:r>
              <a:rPr lang="ru-RU" sz="2000" dirty="0">
                <a:latin typeface="Franklin Gothic Medium Cond" pitchFamily="34" charset="0"/>
              </a:rPr>
              <a:t>п</a:t>
            </a:r>
            <a:r>
              <a:rPr lang="ru-RU" sz="2000" dirty="0" smtClean="0">
                <a:latin typeface="Franklin Gothic Medium Cond" pitchFamily="34" charset="0"/>
              </a:rPr>
              <a:t>осле  гласной   </a:t>
            </a:r>
            <a:r>
              <a:rPr lang="ru-RU" sz="2400" dirty="0" smtClean="0">
                <a:solidFill>
                  <a:srgbClr val="0070C0"/>
                </a:solidFill>
                <a:latin typeface="Franklin Gothic Medium Cond" pitchFamily="34" charset="0"/>
              </a:rPr>
              <a:t>п</a:t>
            </a:r>
            <a:r>
              <a:rPr lang="ru-RU" sz="2400" dirty="0" smtClean="0">
                <a:solidFill>
                  <a:srgbClr val="FF0000"/>
                </a:solidFill>
                <a:latin typeface="Franklin Gothic Medium Cond" pitchFamily="34" charset="0"/>
              </a:rPr>
              <a:t>оя</a:t>
            </a:r>
            <a:r>
              <a:rPr lang="ru-RU" sz="2400" dirty="0" smtClean="0">
                <a:solidFill>
                  <a:srgbClr val="0070C0"/>
                </a:solidFill>
                <a:latin typeface="Franklin Gothic Medium Cond" pitchFamily="34" charset="0"/>
              </a:rPr>
              <a:t>с </a:t>
            </a:r>
            <a:r>
              <a:rPr lang="ru-RU" sz="2400" dirty="0" smtClean="0">
                <a:latin typeface="Franklin Gothic Medium Cond" pitchFamily="34" charset="0"/>
              </a:rPr>
              <a:t>-</a:t>
            </a:r>
            <a:endParaRPr lang="ru-RU" sz="2000" dirty="0">
              <a:latin typeface="Franklin Gothic Medium Cond" pitchFamily="34" charset="0"/>
            </a:endParaRPr>
          </a:p>
        </p:txBody>
      </p:sp>
      <p:pic>
        <p:nvPicPr>
          <p:cNvPr id="17" name="Рисунок 16" descr="C:\Users\Люба\Pictures\обучение грамоте\2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9" t="39000" r="1500" b="38333"/>
          <a:stretch/>
        </p:blipFill>
        <p:spPr bwMode="auto">
          <a:xfrm>
            <a:off x="7374405" y="5721604"/>
            <a:ext cx="684635" cy="287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Люба\Pictures\обучение грамоте\2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3" t="39000" r="58046" b="38333"/>
          <a:stretch/>
        </p:blipFill>
        <p:spPr bwMode="auto">
          <a:xfrm>
            <a:off x="7503015" y="6094753"/>
            <a:ext cx="427414" cy="237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Люба\Pictures\обучение грамоте\2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9" t="39000" r="1500" b="38333"/>
          <a:stretch/>
        </p:blipFill>
        <p:spPr bwMode="auto">
          <a:xfrm>
            <a:off x="7876944" y="6094752"/>
            <a:ext cx="684635" cy="237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93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а\Pictures\обучение грамоте\2088_azbu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31632" y="420440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403548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5108" y="1945136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07992" y="3458964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1632" y="3456732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12360" y="3459460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013176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91644" y="5005908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58964" y="4998764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07992" y="5025404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43116" y="4984948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7140" y="5085184"/>
            <a:ext cx="4680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15520" y="5122428"/>
            <a:ext cx="4680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1026" name="Picture 2" descr="C:\Users\Люба\Pictures\обучение грамоте\400_F_27823809_GX3Lb4IxWmsQu9zifAp3yYTgFRCp5uL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6616"/>
            <a:ext cx="68407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9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87674" y="-70235"/>
            <a:ext cx="50018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Парные  согласные  звуки и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буквы.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6538" y="384170"/>
            <a:ext cx="2399278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08065" y="391430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ГЛАСНЫЙ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СОГЛАСНЫЙ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4477" y="362388"/>
            <a:ext cx="2448272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44497" y="34786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ЗВОНКИЙ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ГЛУХОЙ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369648"/>
            <a:ext cx="2376264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287480" y="362388"/>
            <a:ext cx="2037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ТВЁРДЫЙ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МЯГКИЙ</a:t>
            </a:r>
            <a:endParaRPr lang="ru-RU" sz="24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33552"/>
              </p:ext>
            </p:extLst>
          </p:nvPr>
        </p:nvGraphicFramePr>
        <p:xfrm>
          <a:off x="611557" y="1988840"/>
          <a:ext cx="7846419" cy="17281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20917"/>
                <a:gridCol w="1120917"/>
                <a:gridCol w="1120917"/>
                <a:gridCol w="1120917"/>
                <a:gridCol w="1120917"/>
                <a:gridCol w="1120917"/>
                <a:gridCol w="1120917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К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КА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КО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КУ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-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КИ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КЕ</a:t>
                      </a:r>
                      <a:endParaRPr lang="ru-RU" sz="4400" b="1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Г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ГА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ГО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ГУ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ГЫ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ГИ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ГЕ</a:t>
                      </a:r>
                      <a:endParaRPr lang="ru-RU" sz="44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00883"/>
              </p:ext>
            </p:extLst>
          </p:nvPr>
        </p:nvGraphicFramePr>
        <p:xfrm>
          <a:off x="516535" y="4583236"/>
          <a:ext cx="6059207" cy="1368152"/>
        </p:xfrm>
        <a:graphic>
          <a:graphicData uri="http://schemas.openxmlformats.org/drawingml/2006/table">
            <a:tbl>
              <a:tblPr/>
              <a:tblGrid>
                <a:gridCol w="288283"/>
                <a:gridCol w="289336"/>
                <a:gridCol w="288283"/>
                <a:gridCol w="287230"/>
                <a:gridCol w="289336"/>
                <a:gridCol w="289335"/>
                <a:gridCol w="288283"/>
                <a:gridCol w="289336"/>
                <a:gridCol w="288283"/>
                <a:gridCol w="289335"/>
                <a:gridCol w="286180"/>
                <a:gridCol w="289336"/>
                <a:gridCol w="288283"/>
                <a:gridCol w="289335"/>
                <a:gridCol w="288283"/>
                <a:gridCol w="288283"/>
                <a:gridCol w="289335"/>
                <a:gridCol w="287231"/>
                <a:gridCol w="288283"/>
                <a:gridCol w="289335"/>
                <a:gridCol w="288283"/>
              </a:tblGrid>
              <a:tr h="684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4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3528" y="3964993"/>
            <a:ext cx="1664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ГЛАСНЫЕ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95734" y="3964993"/>
            <a:ext cx="436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СОГЛАСНЫЕ</a:t>
            </a:r>
            <a:endParaRPr lang="ru-RU" sz="2000" b="1" dirty="0"/>
          </a:p>
        </p:txBody>
      </p:sp>
      <p:sp>
        <p:nvSpPr>
          <p:cNvPr id="17" name="Арка 16"/>
          <p:cNvSpPr/>
          <p:nvPr/>
        </p:nvSpPr>
        <p:spPr>
          <a:xfrm>
            <a:off x="516538" y="4391893"/>
            <a:ext cx="1392649" cy="288032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1987674" y="4365103"/>
            <a:ext cx="4576053" cy="293117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465822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-  ЗВОНКИЕ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84168" y="530651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-  ГЛУХИЕ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42528" y="6237312"/>
            <a:ext cx="186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ПАРНЫЕ</a:t>
            </a:r>
            <a:endParaRPr lang="ru-RU" sz="2400" b="1" dirty="0"/>
          </a:p>
        </p:txBody>
      </p:sp>
      <p:sp>
        <p:nvSpPr>
          <p:cNvPr id="22" name="Арка 21"/>
          <p:cNvSpPr/>
          <p:nvPr/>
        </p:nvSpPr>
        <p:spPr>
          <a:xfrm rot="10800000">
            <a:off x="3386141" y="5623195"/>
            <a:ext cx="1764373" cy="632620"/>
          </a:xfrm>
          <a:prstGeom prst="blockArc">
            <a:avLst>
              <a:gd name="adj1" fmla="val 10676608"/>
              <a:gd name="adj2" fmla="val 21576107"/>
              <a:gd name="adj3" fmla="val 23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73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386926-A564-41DB-A8D3-1A3D7B6F35F1}" type="slidenum">
              <a:rPr lang="ru-RU" smtClean="0">
                <a:solidFill>
                  <a:srgbClr val="898989"/>
                </a:solidFill>
              </a:rPr>
              <a:pPr eaLnBrk="1" hangingPunct="1"/>
              <a:t>25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9" y="-171400"/>
            <a:ext cx="40324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 Букв.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620713"/>
          <a:ext cx="8451852" cy="597693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01708"/>
                <a:gridCol w="910277"/>
                <a:gridCol w="293139"/>
                <a:gridCol w="282855"/>
                <a:gridCol w="318853"/>
                <a:gridCol w="601708"/>
                <a:gridCol w="601708"/>
                <a:gridCol w="601708"/>
                <a:gridCol w="323998"/>
                <a:gridCol w="277710"/>
                <a:gridCol w="370283"/>
                <a:gridCol w="231425"/>
                <a:gridCol w="601708"/>
                <a:gridCol w="116829"/>
                <a:gridCol w="512819"/>
                <a:gridCol w="121206"/>
                <a:gridCol w="480502"/>
                <a:gridCol w="601708"/>
                <a:gridCol w="601708"/>
              </a:tblGrid>
              <a:tr h="520125">
                <a:tc gridSpan="19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УЛИЦА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  СОГЛАСНЫХ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gridSpan="3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 marL="91429" marR="91429" marT="45722" marB="45722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ПАРНЫЕ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НЕПАРНЫЕ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</a:tr>
              <a:tr h="52012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Звонкие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</a:tr>
              <a:tr h="52012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Глухие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</a:tr>
              <a:tr h="431938">
                <a:tc gridSpan="19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31938">
                <a:tc rowSpan="4"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ВСЕГДА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92D05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ТВЁРДЫЕ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БЕЗЗВУЧНЫЕ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31938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МЯГКИЕ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gridSpan="19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УЛИЦА   ГЛАСНЫХ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row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201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 anchor="ctr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  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9" marR="91429" marT="45722" marB="4572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745163" y="1628775"/>
            <a:ext cx="0" cy="10795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027988" y="5516563"/>
            <a:ext cx="720725" cy="1081087"/>
          </a:xfrm>
          <a:prstGeom prst="rect">
            <a:avLst/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59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81951"/>
              </p:ext>
            </p:extLst>
          </p:nvPr>
        </p:nvGraphicFramePr>
        <p:xfrm>
          <a:off x="323528" y="332656"/>
          <a:ext cx="8496943" cy="5974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52062"/>
                <a:gridCol w="1056797"/>
                <a:gridCol w="1057583"/>
                <a:gridCol w="1102538"/>
                <a:gridCol w="1057583"/>
                <a:gridCol w="989759"/>
                <a:gridCol w="1124618"/>
                <a:gridCol w="1056003"/>
              </a:tblGrid>
              <a:tr h="25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5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НУ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НО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НЫ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НИ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НЕ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НЯ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МА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МУ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МО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МЫ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МИ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МЕ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МЯ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ТА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ТУ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ТО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ТЫ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ТИ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ТЕ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ТЯ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КА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КУ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КО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КИ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КЕ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БА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БУ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БО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БЫ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БИ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БЕ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БЯ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ВА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ВУ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ВО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ВЫ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ВИ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ВЕ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ВЯ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ГА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ГУ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ГО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ГИ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ГЕ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ДА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ДУ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ДО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ДЫ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ДИ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ДЕ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ДЯ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ЗА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ЗУ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ЗО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ЗЫ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ЗИ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ЗЕ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ЗЯ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ЛА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ЛУ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ЛО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ЛЫ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ЛИ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ЛЕ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ЛЯ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ПА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ПУ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ПО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ПЫ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ПИ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ПЕ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ПЯ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РА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РУ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РО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РЫ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РИ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РЕ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РЯ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1212C8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СА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СУ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СО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СЫ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СИ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СЕ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СЯ</a:t>
                      </a:r>
                    </a:p>
                  </a:txBody>
                  <a:tcPr marL="15615" marR="15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Times New Roman"/>
              </a:rPr>
              <a:t>Н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С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К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Т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К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Л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З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З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В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С     П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С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Т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З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Л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Б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В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Г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В</a:t>
            </a:r>
            <a:r>
              <a:rPr lang="ru-RU" sz="3200" dirty="0">
                <a:latin typeface="Franklin Gothic Medium Cond" pitchFamily="34" charset="0"/>
                <a:ea typeface="MS Mincho"/>
                <a:cs typeface="Shruti"/>
              </a:rPr>
              <a:t> </a:t>
            </a:r>
            <a:r>
              <a:rPr lang="ru-RU" sz="3200" dirty="0" smtClean="0"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С 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С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К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Т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Т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Л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В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З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П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Т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      З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Б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Р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Н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Г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Л</a:t>
            </a:r>
            <a:r>
              <a:rPr lang="ru-RU" sz="3200" dirty="0">
                <a:latin typeface="Franklin Gothic Medium Cond" pitchFamily="34" charset="0"/>
                <a:ea typeface="MS Mincho"/>
                <a:cs typeface="Shruti"/>
              </a:rPr>
              <a:t> </a:t>
            </a:r>
            <a:r>
              <a:rPr lang="ru-RU" sz="3200" dirty="0" smtClean="0">
                <a:latin typeface="Franklin Gothic Medium Cond" pitchFamily="34" charset="0"/>
                <a:ea typeface="MS Mincho"/>
                <a:cs typeface="Shruti"/>
              </a:rPr>
              <a:t>       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И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К  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С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Т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К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Т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 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Т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С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Л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К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С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В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П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Р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М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Р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З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К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Б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Б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Д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Н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Г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И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</a:t>
            </a:r>
            <a:r>
              <a:rPr lang="ru-RU" sz="3200" dirty="0">
                <a:latin typeface="Franklin Gothic Medium Cond" pitchFamily="34" charset="0"/>
                <a:ea typeface="MS Mincho"/>
                <a:cs typeface="Shruti"/>
              </a:rPr>
              <a:t> </a:t>
            </a:r>
            <a:r>
              <a:rPr lang="ru-RU" sz="3200" dirty="0" smtClean="0">
                <a:latin typeface="Franklin Gothic Medium Cond" pitchFamily="34" charset="0"/>
                <a:ea typeface="MS Mincho"/>
                <a:cs typeface="Shruti"/>
              </a:rPr>
              <a:t>  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Ы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Л 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С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Ы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Т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К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Т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Ы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Л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Л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Ы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С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Ы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К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В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Ы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С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П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Ы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Л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М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Ы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Л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З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Ы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Б    Б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Ы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Т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Ы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Г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Ы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Р</a:t>
            </a:r>
            <a:r>
              <a:rPr lang="ru-RU" sz="3200" dirty="0">
                <a:latin typeface="Franklin Gothic Medium Cond" pitchFamily="34" charset="0"/>
                <a:ea typeface="MS Mincho"/>
                <a:cs typeface="Shruti"/>
              </a:rPr>
              <a:t> </a:t>
            </a:r>
            <a:r>
              <a:rPr lang="ru-RU" sz="3200" dirty="0" smtClean="0">
                <a:latin typeface="Franklin Gothic Medium Cond" pitchFamily="34" charset="0"/>
                <a:ea typeface="MS Mincho"/>
                <a:cs typeface="Shruti"/>
              </a:rPr>
              <a:t>  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Р        С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П  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К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У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Б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Т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У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К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Л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У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К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У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С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В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У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Н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П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У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У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К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З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У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Б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У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У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Б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Г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</a:t>
            </a:r>
            <a:r>
              <a:rPr lang="ru-RU" sz="3200" dirty="0">
                <a:latin typeface="Franklin Gothic Medium Cond" pitchFamily="34" charset="0"/>
                <a:ea typeface="MS Mincho"/>
                <a:cs typeface="Shruti"/>
              </a:rPr>
              <a:t> </a:t>
            </a:r>
            <a:r>
              <a:rPr lang="ru-RU" sz="3200" dirty="0" smtClean="0">
                <a:latin typeface="Franklin Gothic Medium Cond" pitchFamily="34" charset="0"/>
                <a:ea typeface="MS Mincho"/>
                <a:cs typeface="Shruti"/>
              </a:rPr>
              <a:t>       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  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С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В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К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Т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Л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В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В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К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П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Н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М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Л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З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В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Б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Л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Д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      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Г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Н</a:t>
            </a:r>
            <a:r>
              <a:rPr lang="ru-RU" sz="3200" dirty="0">
                <a:latin typeface="Franklin Gothic Medium Cond" pitchFamily="34" charset="0"/>
                <a:ea typeface="MS Mincho"/>
                <a:cs typeface="Shruti"/>
              </a:rPr>
              <a:t> </a:t>
            </a:r>
            <a:r>
              <a:rPr lang="ru-RU" sz="3200" dirty="0" smtClean="0">
                <a:latin typeface="Franklin Gothic Medium Cond" pitchFamily="34" charset="0"/>
                <a:ea typeface="MS Mincho"/>
                <a:cs typeface="Shruti"/>
              </a:rPr>
              <a:t>       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Я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Н   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С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К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М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Т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П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 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Л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Г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В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З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Ь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П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Т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Ь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М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Л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З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Б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Б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B050"/>
                </a:solidFill>
                <a:latin typeface="Franklin Gothic Medium Cond" pitchFamily="34" charset="0"/>
                <a:ea typeface="MS Mincho"/>
                <a:cs typeface="Shruti"/>
              </a:rPr>
              <a:t>З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Ь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Д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Т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Г</a:t>
            </a:r>
            <a:r>
              <a:rPr lang="ru-RU" sz="3200" dirty="0">
                <a:solidFill>
                  <a:srgbClr val="FF0000"/>
                </a:solidFill>
                <a:latin typeface="Franklin Gothic Medium Cond" pitchFamily="34" charset="0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2060"/>
                </a:solidFill>
                <a:latin typeface="Franklin Gothic Medium Cond" pitchFamily="34" charset="0"/>
                <a:ea typeface="MS Mincho"/>
                <a:cs typeface="Shruti"/>
              </a:rPr>
              <a:t>С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>
                <a:latin typeface="Franklin Gothic Medium Cond"/>
                <a:ea typeface="MS Mincho"/>
                <a:cs typeface="Shruti"/>
              </a:rPr>
              <a:t>     </a:t>
            </a:r>
            <a:endParaRPr lang="ru-RU" sz="3200" dirty="0">
              <a:ea typeface="MS Mincho"/>
              <a:cs typeface="Shruti"/>
            </a:endParaRPr>
          </a:p>
        </p:txBody>
      </p:sp>
    </p:spTree>
    <p:extLst>
      <p:ext uri="{BB962C8B-B14F-4D97-AF65-F5344CB8AC3E}">
        <p14:creationId xmlns:p14="http://schemas.microsoft.com/office/powerpoint/2010/main" val="9707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СМ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МР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МН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НР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КР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ТР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СЛ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   СП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СПР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ЗЛ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РС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РЗ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ПР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СГН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ВН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ВС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А</a:t>
            </a:r>
            <a:r>
              <a:rPr lang="ru-RU" sz="3200" dirty="0" smtClean="0">
                <a:ea typeface="MS Mincho"/>
                <a:cs typeface="Shruti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СМ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МР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МН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НР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КР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ТР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  СЛ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  СП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СПР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ЗЛ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РС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 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РЗ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ПР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СГН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ВН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ВС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О</a:t>
            </a:r>
            <a:r>
              <a:rPr lang="ru-RU" sz="3200" dirty="0">
                <a:ea typeface="MS Mincho"/>
                <a:cs typeface="Shruti"/>
              </a:rPr>
              <a:t> </a:t>
            </a:r>
            <a:r>
              <a:rPr lang="ru-RU" sz="3200" dirty="0" smtClean="0">
                <a:ea typeface="MS Mincho"/>
                <a:cs typeface="Shruti"/>
              </a:rPr>
              <a:t>   </a:t>
            </a:r>
            <a:r>
              <a:rPr lang="ru-RU" sz="3200" dirty="0" smtClean="0"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СМ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У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МР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МН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У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НР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У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КР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У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ТР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У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СЛ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СПР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РС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РЗ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У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ПР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У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СГН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ВН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У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ВС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У</a:t>
            </a:r>
            <a:r>
              <a:rPr lang="ru-RU" sz="3200" dirty="0" smtClean="0">
                <a:ea typeface="MS Mincho"/>
                <a:cs typeface="Shruti"/>
              </a:rPr>
              <a:t> 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СМ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МР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МН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НР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КР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ТР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СЛ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СП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СПР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ЗЛ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РС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   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РЗ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ПР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СГН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ВН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ВС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Ы</a:t>
            </a:r>
            <a:r>
              <a:rPr lang="ru-RU" sz="3200" dirty="0" smtClean="0">
                <a:ea typeface="MS Mincho"/>
                <a:cs typeface="Shruti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М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М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М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Н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Н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К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Т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Л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П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СП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З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Л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З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П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СГ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В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Н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В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И</a:t>
            </a:r>
            <a:r>
              <a:rPr lang="ru-RU" sz="3200" dirty="0">
                <a:ea typeface="MS Mincho"/>
                <a:cs typeface="Shruti"/>
              </a:rPr>
              <a:t> </a:t>
            </a:r>
            <a:r>
              <a:rPr lang="ru-RU" sz="3200" dirty="0" smtClean="0">
                <a:ea typeface="MS Mincho"/>
                <a:cs typeface="Shruti"/>
              </a:rPr>
              <a:t>  </a:t>
            </a:r>
            <a:r>
              <a:rPr lang="ru-RU" sz="3200" dirty="0" smtClean="0"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М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М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М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Н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К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 Т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  С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Л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П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СП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З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Л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 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С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З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П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СГ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Н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В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Н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В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Е</a:t>
            </a:r>
            <a:r>
              <a:rPr lang="ru-RU" sz="3200" dirty="0">
                <a:ea typeface="MS Mincho"/>
                <a:cs typeface="Shruti"/>
              </a:rPr>
              <a:t> </a:t>
            </a:r>
            <a:r>
              <a:rPr lang="ru-RU" sz="3200" dirty="0" smtClean="0"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М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Я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М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Я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М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Н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Я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Н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К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Т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Я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С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Л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Я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  </a:t>
            </a:r>
            <a:r>
              <a:rPr lang="ru-RU" sz="320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</a:t>
            </a:r>
            <a:r>
              <a:rPr lang="ru-RU" sz="320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П</a:t>
            </a:r>
            <a:r>
              <a:rPr lang="ru-RU" sz="320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Я</a:t>
            </a:r>
            <a:r>
              <a:rPr lang="ru-RU" sz="320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СП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Р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Я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З</a:t>
            </a:r>
            <a:r>
              <a:rPr lang="ru-RU" sz="3200" dirty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Л</a:t>
            </a:r>
            <a:r>
              <a:rPr lang="ru-RU" sz="3200" dirty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Я </a:t>
            </a:r>
            <a:r>
              <a:rPr lang="ru-RU" sz="3200" dirty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Р</a:t>
            </a:r>
            <a:r>
              <a:rPr lang="ru-RU" sz="3200" dirty="0" smtClean="0">
                <a:solidFill>
                  <a:srgbClr val="00B050"/>
                </a:solidFill>
                <a:latin typeface="Franklin Gothic Medium Cond"/>
                <a:ea typeface="MS Mincho"/>
                <a:cs typeface="Shruti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Franklin Gothic Medium Cond"/>
                <a:ea typeface="MS Mincho"/>
                <a:cs typeface="Shruti"/>
              </a:rPr>
              <a:t>Я </a:t>
            </a:r>
            <a:r>
              <a:rPr lang="ru-RU" sz="3200" dirty="0" smtClean="0">
                <a:solidFill>
                  <a:srgbClr val="002060"/>
                </a:solidFill>
                <a:latin typeface="Franklin Gothic Medium Cond"/>
                <a:ea typeface="MS Mincho"/>
                <a:cs typeface="Shruti"/>
              </a:rPr>
              <a:t>    </a:t>
            </a:r>
            <a:endParaRPr lang="ru-RU" sz="3200" dirty="0">
              <a:ea typeface="MS Mincho"/>
              <a:cs typeface="Shruti"/>
            </a:endParaRPr>
          </a:p>
        </p:txBody>
      </p:sp>
    </p:spTree>
    <p:extLst>
      <p:ext uri="{BB962C8B-B14F-4D97-AF65-F5344CB8AC3E}">
        <p14:creationId xmlns:p14="http://schemas.microsoft.com/office/powerpoint/2010/main" val="4456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208911" cy="335416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1.В блокноте использованы материалы и таблицы с Азбуки</a:t>
            </a:r>
          </a:p>
          <a:p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.Г. Горецкого, В.А. Кирюшкина, Л.А. Виноградской, М.В. </a:t>
            </a:r>
            <a:r>
              <a:rPr lang="ru-RU" dirty="0" err="1" smtClean="0"/>
              <a:t>Бойкиной</a:t>
            </a:r>
            <a:r>
              <a:rPr lang="ru-RU" dirty="0" smtClean="0"/>
              <a:t>. , М. «</a:t>
            </a:r>
            <a:r>
              <a:rPr lang="ru-RU" dirty="0" err="1" smtClean="0"/>
              <a:t>Просвящение</a:t>
            </a:r>
            <a:r>
              <a:rPr lang="ru-RU" dirty="0" smtClean="0"/>
              <a:t>», 2012г.</a:t>
            </a:r>
          </a:p>
          <a:p>
            <a:r>
              <a:rPr lang="ru-RU" dirty="0" smtClean="0"/>
              <a:t>2.Прописной алфавит «Пиши правильно» - ООО «Издательский дом </a:t>
            </a:r>
            <a:r>
              <a:rPr lang="ru-RU" dirty="0" err="1" smtClean="0"/>
              <a:t>Литур</a:t>
            </a:r>
            <a:r>
              <a:rPr lang="ru-RU" dirty="0" smtClean="0"/>
              <a:t>», </a:t>
            </a:r>
            <a:r>
              <a:rPr lang="ru-RU" dirty="0" err="1" smtClean="0"/>
              <a:t>г.Екатеринбург</a:t>
            </a:r>
            <a:r>
              <a:rPr lang="ru-RU" dirty="0" smtClean="0"/>
              <a:t>.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chusovitin.livejournal.com/438432.html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3. Печатные буквы с картинками 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2060"/>
                </a:solidFill>
                <a:hlinkClick r:id="rId4"/>
              </a:rPr>
              <a:t>www</a:t>
            </a:r>
            <a:r>
              <a:rPr lang="ru-RU" dirty="0" smtClean="0">
                <a:solidFill>
                  <a:srgbClr val="002060"/>
                </a:solidFill>
                <a:hlinkClick r:id="rId4"/>
              </a:rPr>
              <a:t>.</a:t>
            </a:r>
            <a:r>
              <a:rPr lang="en-US" dirty="0" err="1" smtClean="0">
                <a:solidFill>
                  <a:srgbClr val="002060"/>
                </a:solidFill>
                <a:hlinkClick r:id="rId4"/>
              </a:rPr>
              <a:t>RazvitieRebenka</a:t>
            </a:r>
            <a:r>
              <a:rPr lang="en-US" dirty="0" smtClean="0">
                <a:solidFill>
                  <a:srgbClr val="002060"/>
                </a:solidFill>
              </a:rPr>
              <a:t>. Com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. Печатные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и прописные буквы с картинками 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5"/>
              </a:rPr>
              <a:t>http://blog.kp.ru/users/3236844/post237422905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hlinkClick r:id="rId5"/>
              </a:rPr>
              <a:t>/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5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en-US" dirty="0" smtClean="0"/>
              <a:t>C</a:t>
            </a:r>
            <a:r>
              <a:rPr lang="ru-RU" dirty="0" smtClean="0"/>
              <a:t>логовая таблица  </a:t>
            </a:r>
            <a:r>
              <a:rPr lang="ru-RU" dirty="0">
                <a:solidFill>
                  <a:srgbClr val="002060"/>
                </a:solidFill>
              </a:rPr>
              <a:t>www.razumniki.ru</a:t>
            </a:r>
            <a:r>
              <a:rPr lang="ru-RU" dirty="0"/>
              <a:t> – обучение и развитие детей</a:t>
            </a:r>
            <a:r>
              <a:rPr lang="ru-RU" dirty="0" smtClean="0"/>
              <a:t>.</a:t>
            </a:r>
          </a:p>
          <a:p>
            <a:r>
              <a:rPr lang="ru-RU" dirty="0"/>
              <a:t>6. Алфавит для обводки букв  - </a:t>
            </a:r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diets.bor-x.ru/rez/Images%20for%20russian%20numbers.htm</a:t>
            </a:r>
            <a:r>
              <a:rPr lang="ru-RU" dirty="0" smtClean="0"/>
              <a:t> </a:t>
            </a:r>
          </a:p>
          <a:p>
            <a:r>
              <a:rPr lang="ru-RU" dirty="0"/>
              <a:t>7. Обложка блокнота -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kamensk-detlib.ucoz.ru/index/igry/0-6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elen\Desktop\схемы\схемы\2011-09-08_1939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8" y="2132856"/>
            <a:ext cx="82198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Helen\Desktop\схемы\схемы\2011-09-08_1937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75" y="4149080"/>
            <a:ext cx="1574909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0268" y="1124744"/>
            <a:ext cx="787454" cy="7920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9340" y="3087274"/>
            <a:ext cx="787454" cy="7920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9340" y="5157192"/>
            <a:ext cx="1557644" cy="7920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19340" y="5157192"/>
            <a:ext cx="155764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ый треугольник 9"/>
          <p:cNvSpPr/>
          <p:nvPr/>
        </p:nvSpPr>
        <p:spPr>
          <a:xfrm>
            <a:off x="800268" y="5157192"/>
            <a:ext cx="1576716" cy="792088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09498" y="217731"/>
            <a:ext cx="2254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Звуки.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1306" y="123904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   ГЛАСНЫЙ ЗВУК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81306" y="2236512"/>
            <a:ext cx="621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  СОГЛАСНЫЙ  ТВЁРДЫЙ  ЗВУК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81306" y="3212976"/>
            <a:ext cx="578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  СОГЛАСНЫЙ  МЯГКИЙ  ЗВУК</a:t>
            </a:r>
            <a:endParaRPr lang="ru-RU" sz="32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376984" y="4545123"/>
            <a:ext cx="826864" cy="3960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3"/>
          </p:cNvCxnSpPr>
          <p:nvPr/>
        </p:nvCxnSpPr>
        <p:spPr>
          <a:xfrm flipV="1">
            <a:off x="2376984" y="4941167"/>
            <a:ext cx="826864" cy="6120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69746" y="4649360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b="1" dirty="0" smtClean="0"/>
              <a:t>СЛОГИ-СЛИЯНИЯ </a:t>
            </a:r>
          </a:p>
          <a:p>
            <a:r>
              <a:rPr lang="ru-RU" sz="2800" dirty="0" smtClean="0"/>
              <a:t>(СОГЛАСНЫЙ + ГЛАСНЫЙ)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9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930" y="116632"/>
            <a:ext cx="7389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Гласные звуки и буквы.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183978"/>
            <a:ext cx="3528392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1168279"/>
            <a:ext cx="3528392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118397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ГЛАСНЫЙ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СОГЛАСНЫЙ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168279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УДАРНЫЙ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БЕЗУДАРНЫЙ</a:t>
            </a:r>
            <a:endParaRPr lang="ru-RU" sz="2400" b="1" dirty="0"/>
          </a:p>
        </p:txBody>
      </p:sp>
      <p:pic>
        <p:nvPicPr>
          <p:cNvPr id="1027" name="Picture 3" descr="C:\Users\Люба\Documents\чтение 1 класс\буквы\буква-а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1368152" cy="11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ба\Documents\чтение 1 класс\буквы\буква-о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996951"/>
            <a:ext cx="1368151" cy="11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юба\Documents\чтение 1 класс\буквы\буква-и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60" y="2996950"/>
            <a:ext cx="1368151" cy="11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юба\Documents\чтение 1 класс\буквы\буква-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67" y="2996949"/>
            <a:ext cx="1368151" cy="11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Люба\Documents\чтение 1 класс\буквы\буква-у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21" y="2979081"/>
            <a:ext cx="1353771" cy="111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67848"/>
              </p:ext>
            </p:extLst>
          </p:nvPr>
        </p:nvGraphicFramePr>
        <p:xfrm>
          <a:off x="107503" y="5589240"/>
          <a:ext cx="8928994" cy="1036320"/>
        </p:xfrm>
        <a:graphic>
          <a:graphicData uri="http://schemas.openxmlformats.org/drawingml/2006/table">
            <a:tbl>
              <a:tblPr/>
              <a:tblGrid>
                <a:gridCol w="424747"/>
                <a:gridCol w="426298"/>
                <a:gridCol w="424747"/>
                <a:gridCol w="423197"/>
                <a:gridCol w="426298"/>
                <a:gridCol w="426297"/>
                <a:gridCol w="424747"/>
                <a:gridCol w="426298"/>
                <a:gridCol w="424747"/>
                <a:gridCol w="426297"/>
                <a:gridCol w="421648"/>
                <a:gridCol w="426298"/>
                <a:gridCol w="424747"/>
                <a:gridCol w="426297"/>
                <a:gridCol w="424747"/>
                <a:gridCol w="426298"/>
                <a:gridCol w="426297"/>
                <a:gridCol w="423198"/>
                <a:gridCol w="424747"/>
                <a:gridCol w="426297"/>
                <a:gridCol w="424747"/>
              </a:tblGrid>
              <a:tr h="5043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43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99" r="78169" b="82736"/>
          <a:stretch/>
        </p:blipFill>
        <p:spPr bwMode="auto">
          <a:xfrm>
            <a:off x="611560" y="4293096"/>
            <a:ext cx="1341582" cy="95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36" t="39605" r="26102" b="48187"/>
          <a:stretch/>
        </p:blipFill>
        <p:spPr bwMode="auto">
          <a:xfrm>
            <a:off x="2520129" y="4353362"/>
            <a:ext cx="1122218" cy="83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8" r="77383" b="60074"/>
          <a:stretch/>
        </p:blipFill>
        <p:spPr bwMode="auto">
          <a:xfrm>
            <a:off x="3835956" y="4409435"/>
            <a:ext cx="1389855" cy="83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29" t="75687" r="13269" b="13737"/>
          <a:stretch/>
        </p:blipFill>
        <p:spPr bwMode="auto">
          <a:xfrm>
            <a:off x="5832764" y="4470220"/>
            <a:ext cx="995654" cy="72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49" t="51595" r="2191" b="34818"/>
          <a:stretch/>
        </p:blipFill>
        <p:spPr bwMode="auto">
          <a:xfrm>
            <a:off x="7275967" y="4409435"/>
            <a:ext cx="1066800" cy="9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459" y="48940"/>
            <a:ext cx="8215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ЧТЕНИЕ с изученными буквами.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98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 – а - а – а – а!               О – о – о – о – о!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3488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 – и – и – и – и!             У – у – у – у – у!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501008"/>
            <a:ext cx="798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Ау! – Ау! – Ау! </a:t>
            </a:r>
            <a:r>
              <a:rPr lang="ru-RU" sz="3600" b="1" dirty="0"/>
              <a:t> </a:t>
            </a:r>
            <a:r>
              <a:rPr lang="ru-RU" sz="3600" b="1" dirty="0" smtClean="0"/>
              <a:t>               </a:t>
            </a:r>
            <a:r>
              <a:rPr lang="ru-RU" sz="3600" b="1" dirty="0" err="1" smtClean="0"/>
              <a:t>Иа</a:t>
            </a:r>
            <a:r>
              <a:rPr lang="ru-RU" sz="3600" b="1" dirty="0" smtClean="0"/>
              <a:t>! – </a:t>
            </a:r>
            <a:r>
              <a:rPr lang="ru-RU" sz="3600" b="1" dirty="0" err="1" smtClean="0"/>
              <a:t>Иа</a:t>
            </a:r>
            <a:r>
              <a:rPr lang="ru-RU" sz="3600" b="1" dirty="0" smtClean="0"/>
              <a:t>! – </a:t>
            </a:r>
            <a:r>
              <a:rPr lang="ru-RU" sz="3600" b="1" dirty="0" err="1" smtClean="0"/>
              <a:t>Иа</a:t>
            </a:r>
            <a:r>
              <a:rPr lang="ru-RU" sz="3600" b="1" dirty="0" smtClean="0"/>
              <a:t>!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725144"/>
            <a:ext cx="798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Уа</a:t>
            </a:r>
            <a:r>
              <a:rPr lang="ru-RU" sz="3600" b="1" dirty="0" smtClean="0"/>
              <a:t>! – </a:t>
            </a:r>
            <a:r>
              <a:rPr lang="ru-RU" sz="3600" b="1" dirty="0" err="1" smtClean="0"/>
              <a:t>Уа</a:t>
            </a:r>
            <a:r>
              <a:rPr lang="ru-RU" sz="3600" b="1" dirty="0" smtClean="0"/>
              <a:t>! – </a:t>
            </a:r>
            <a:r>
              <a:rPr lang="ru-RU" sz="3600" b="1" dirty="0" err="1" smtClean="0"/>
              <a:t>Уа</a:t>
            </a:r>
            <a:r>
              <a:rPr lang="ru-RU" sz="3600" b="1" dirty="0" smtClean="0"/>
              <a:t>!                  </a:t>
            </a:r>
            <a:r>
              <a:rPr lang="ru-RU" sz="3600" b="1" dirty="0" err="1" smtClean="0"/>
              <a:t>Оу</a:t>
            </a:r>
            <a:r>
              <a:rPr lang="ru-RU" sz="3600" b="1" dirty="0" smtClean="0"/>
              <a:t>! – </a:t>
            </a:r>
            <a:r>
              <a:rPr lang="ru-RU" sz="3600" b="1" dirty="0" err="1" smtClean="0"/>
              <a:t>Оу</a:t>
            </a:r>
            <a:r>
              <a:rPr lang="ru-RU" sz="3600" b="1" dirty="0" smtClean="0"/>
              <a:t>! – </a:t>
            </a:r>
            <a:r>
              <a:rPr lang="ru-RU" sz="3600" b="1" dirty="0" err="1" smtClean="0"/>
              <a:t>Оу</a:t>
            </a:r>
            <a:r>
              <a:rPr lang="ru-RU" sz="3600" b="1" dirty="0" smtClean="0"/>
              <a:t>!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6612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 Ы У О И        А У Ы О И        А И О Ы У</a:t>
            </a:r>
            <a:endParaRPr lang="ru-RU" sz="36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16538" y="384170"/>
            <a:ext cx="3528392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2562" y="376909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ГЛАСНЫЙ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СОГЛАСНЫЙ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391430"/>
            <a:ext cx="3528392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48064" y="369649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ТВЁРДЫЙ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МЯГКИЙ</a:t>
            </a:r>
            <a:endParaRPr lang="ru-RU" sz="2400" b="1" dirty="0"/>
          </a:p>
        </p:txBody>
      </p:sp>
      <p:pic>
        <p:nvPicPr>
          <p:cNvPr id="9" name="Picture 3" descr="C:\Users\Люба\Documents\чтение 1 класс\буквы\буква-а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0" y="1848556"/>
            <a:ext cx="1368152" cy="11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99" r="78169" b="82736"/>
          <a:stretch/>
        </p:blipFill>
        <p:spPr bwMode="auto">
          <a:xfrm>
            <a:off x="646343" y="2996950"/>
            <a:ext cx="1341582" cy="95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Люба\Documents\чтение 1 класс\буквы\буква-о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2" y="1866424"/>
            <a:ext cx="1368151" cy="11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36" t="39605" r="26102" b="48187"/>
          <a:stretch/>
        </p:blipFill>
        <p:spPr bwMode="auto">
          <a:xfrm>
            <a:off x="2390708" y="3087605"/>
            <a:ext cx="1122218" cy="83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C:\Users\Люба\Documents\чтение 1 класс\буквы\буква-и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05" y="1866425"/>
            <a:ext cx="1368151" cy="11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8" r="77383" b="60074"/>
          <a:stretch/>
        </p:blipFill>
        <p:spPr bwMode="auto">
          <a:xfrm>
            <a:off x="3758209" y="3091050"/>
            <a:ext cx="1389855" cy="83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C:\Users\Люба\Documents\чтение 1 класс\буквы\буква-ы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19" y="1848555"/>
            <a:ext cx="1368151" cy="11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29" t="75687" r="13269" b="13737"/>
          <a:stretch/>
        </p:blipFill>
        <p:spPr bwMode="auto">
          <a:xfrm>
            <a:off x="5759107" y="3145285"/>
            <a:ext cx="995654" cy="72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 descr="C:\Users\Люба\Documents\чтение 1 класс\буквы\буква-у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96" y="1842730"/>
            <a:ext cx="1353771" cy="111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49" t="51595" r="2191" b="34818"/>
          <a:stretch/>
        </p:blipFill>
        <p:spPr bwMode="auto">
          <a:xfrm>
            <a:off x="7198515" y="3091050"/>
            <a:ext cx="1066800" cy="9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919191" y="-70235"/>
            <a:ext cx="5138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Гласные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согласные  звуки и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буквы.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Люба\Desktop\блокнот\буквы\буква-н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6" y="4040883"/>
            <a:ext cx="1243236" cy="102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юба\Desktop\блокнот\буквы\буква-с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23" y="4062313"/>
            <a:ext cx="1340269" cy="10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Люба\Desktop\блокнот\буквы\буква-к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30" y="4051598"/>
            <a:ext cx="1315242" cy="10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:\1 КЛАСС\обучение грамоте\2190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62" t="23767" r="29705" b="61945"/>
          <a:stretch/>
        </p:blipFill>
        <p:spPr bwMode="auto">
          <a:xfrm>
            <a:off x="4138345" y="5299224"/>
            <a:ext cx="1275827" cy="108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:\1 КЛАСС\обучение грамоте\2190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5" t="46107" r="55369" b="40464"/>
          <a:stretch/>
        </p:blipFill>
        <p:spPr bwMode="auto">
          <a:xfrm>
            <a:off x="2375471" y="5299224"/>
            <a:ext cx="1260421" cy="10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:\1 КЛАСС\обучение грамоте\2190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88" t="34968" r="50000" b="50884"/>
          <a:stretch/>
        </p:blipFill>
        <p:spPr bwMode="auto">
          <a:xfrm>
            <a:off x="709906" y="5263220"/>
            <a:ext cx="1146686" cy="111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24" name="Picture 2" descr="C:\Users\Люба\Pictures\обучение грамоте\400_F_27823809_GX3Lb4IxWmsQu9zifAp3yYTgFRCp5uLC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5" r="77321" b="82933"/>
          <a:stretch/>
        </p:blipFill>
        <p:spPr bwMode="auto">
          <a:xfrm>
            <a:off x="507557" y="3087604"/>
            <a:ext cx="1551384" cy="83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Люба\Pictures\обучение грамоте\400_F_27823809_GX3Lb4IxWmsQu9zifAp3yYTgFRCp5uLC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89" r="77321" b="60887"/>
          <a:stretch/>
        </p:blipFill>
        <p:spPr bwMode="auto">
          <a:xfrm>
            <a:off x="3645934" y="3120228"/>
            <a:ext cx="1551384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Люба\Pictures\обучение грамоте\400_F_27823809_GX3Lb4IxWmsQu9zifAp3yYTgFRCp5uLC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8" t="51276" r="-1" b="35401"/>
          <a:stretch/>
        </p:blipFill>
        <p:spPr bwMode="auto">
          <a:xfrm>
            <a:off x="7193596" y="3091050"/>
            <a:ext cx="1314276" cy="84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Люба\Pictures\обучение грамоте\400_F_27823809_GX3Lb4IxWmsQu9zifAp3yYTgFRCp5uLC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0" t="38311" r="47565" b="48724"/>
          <a:stretch/>
        </p:blipFill>
        <p:spPr bwMode="auto">
          <a:xfrm>
            <a:off x="732562" y="5299224"/>
            <a:ext cx="1311651" cy="9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Люба\Pictures\обучение грамоте\400_F_27823809_GX3Lb4IxWmsQu9zifAp3yYTgFRCp5uLC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89" t="27689" r="32120" b="60286"/>
          <a:stretch/>
        </p:blipFill>
        <p:spPr bwMode="auto">
          <a:xfrm>
            <a:off x="4155412" y="5299224"/>
            <a:ext cx="1305971" cy="9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459" y="48940"/>
            <a:ext cx="8215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ЧТЕНИЕ с изученными буквами.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983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Н</a:t>
            </a:r>
            <a:r>
              <a:rPr lang="ru-RU" sz="4400" b="1" dirty="0" smtClean="0">
                <a:solidFill>
                  <a:srgbClr val="FF0000"/>
                </a:solidFill>
              </a:rPr>
              <a:t>А        </a:t>
            </a:r>
            <a:r>
              <a:rPr lang="ru-RU" sz="4400" b="1" dirty="0" smtClean="0">
                <a:solidFill>
                  <a:srgbClr val="0070C0"/>
                </a:solidFill>
              </a:rPr>
              <a:t>Н</a:t>
            </a:r>
            <a:r>
              <a:rPr lang="ru-RU" sz="4400" b="1" dirty="0" smtClean="0">
                <a:solidFill>
                  <a:srgbClr val="FF0000"/>
                </a:solidFill>
              </a:rPr>
              <a:t>О        </a:t>
            </a:r>
            <a:r>
              <a:rPr lang="ru-RU" sz="4400" b="1" dirty="0" smtClean="0">
                <a:solidFill>
                  <a:srgbClr val="00B050"/>
                </a:solidFill>
              </a:rPr>
              <a:t>Н</a:t>
            </a:r>
            <a:r>
              <a:rPr lang="ru-RU" sz="4400" b="1" dirty="0" smtClean="0">
                <a:solidFill>
                  <a:srgbClr val="FF0000"/>
                </a:solidFill>
              </a:rPr>
              <a:t>И        </a:t>
            </a:r>
            <a:r>
              <a:rPr lang="ru-RU" sz="4400" b="1" dirty="0" smtClean="0">
                <a:solidFill>
                  <a:srgbClr val="0070C0"/>
                </a:solidFill>
              </a:rPr>
              <a:t>Н</a:t>
            </a:r>
            <a:r>
              <a:rPr lang="ru-RU" sz="4400" b="1" dirty="0" smtClean="0">
                <a:solidFill>
                  <a:srgbClr val="FF0000"/>
                </a:solidFill>
              </a:rPr>
              <a:t>Ы        </a:t>
            </a:r>
            <a:r>
              <a:rPr lang="ru-RU" sz="4400" b="1" dirty="0" smtClean="0">
                <a:solidFill>
                  <a:srgbClr val="0070C0"/>
                </a:solidFill>
              </a:rPr>
              <a:t>Н</a:t>
            </a:r>
            <a:r>
              <a:rPr lang="ru-RU" sz="4400" b="1" dirty="0" smtClean="0">
                <a:solidFill>
                  <a:srgbClr val="FF0000"/>
                </a:solidFill>
              </a:rPr>
              <a:t>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132856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>
                <a:solidFill>
                  <a:srgbClr val="0070C0"/>
                </a:solidFill>
              </a:rPr>
              <a:t>Н        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0070C0"/>
                </a:solidFill>
              </a:rPr>
              <a:t>Н        </a:t>
            </a:r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r>
              <a:rPr lang="ru-RU" sz="4400" b="1" dirty="0" smtClean="0">
                <a:solidFill>
                  <a:srgbClr val="0070C0"/>
                </a:solidFill>
              </a:rPr>
              <a:t>Н        </a:t>
            </a:r>
            <a:r>
              <a:rPr lang="ru-RU" sz="4400" b="1" dirty="0" smtClean="0">
                <a:solidFill>
                  <a:srgbClr val="FF0000"/>
                </a:solidFill>
              </a:rPr>
              <a:t>Ы</a:t>
            </a:r>
            <a:r>
              <a:rPr lang="ru-RU" sz="4400" b="1" dirty="0" smtClean="0">
                <a:solidFill>
                  <a:srgbClr val="0070C0"/>
                </a:solidFill>
              </a:rPr>
              <a:t>Н        </a:t>
            </a:r>
            <a:r>
              <a:rPr lang="ru-RU" sz="4400" b="1" dirty="0" smtClean="0">
                <a:solidFill>
                  <a:srgbClr val="FF0000"/>
                </a:solidFill>
              </a:rPr>
              <a:t>У</a:t>
            </a:r>
            <a:r>
              <a:rPr lang="ru-RU" sz="4400" b="1" dirty="0" smtClean="0">
                <a:solidFill>
                  <a:srgbClr val="0070C0"/>
                </a:solidFill>
              </a:rPr>
              <a:t>Н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068960"/>
            <a:ext cx="7983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С</a:t>
            </a:r>
            <a:r>
              <a:rPr lang="ru-RU" sz="4400" b="1" dirty="0" smtClean="0">
                <a:solidFill>
                  <a:srgbClr val="FF0000"/>
                </a:solidFill>
              </a:rPr>
              <a:t>А        </a:t>
            </a:r>
            <a:r>
              <a:rPr lang="ru-RU" sz="4400" b="1" dirty="0" smtClean="0">
                <a:solidFill>
                  <a:srgbClr val="0070C0"/>
                </a:solidFill>
              </a:rPr>
              <a:t>С</a:t>
            </a:r>
            <a:r>
              <a:rPr lang="ru-RU" sz="4400" b="1" dirty="0" smtClean="0">
                <a:solidFill>
                  <a:srgbClr val="FF0000"/>
                </a:solidFill>
              </a:rPr>
              <a:t>О         </a:t>
            </a:r>
            <a:r>
              <a:rPr lang="ru-RU" sz="4400" b="1" dirty="0" smtClean="0">
                <a:solidFill>
                  <a:srgbClr val="00B050"/>
                </a:solidFill>
              </a:rPr>
              <a:t>С</a:t>
            </a:r>
            <a:r>
              <a:rPr lang="ru-RU" sz="4400" b="1" dirty="0" smtClean="0">
                <a:solidFill>
                  <a:srgbClr val="FF0000"/>
                </a:solidFill>
              </a:rPr>
              <a:t>И        </a:t>
            </a:r>
            <a:r>
              <a:rPr lang="ru-RU" sz="4400" b="1" dirty="0" smtClean="0">
                <a:solidFill>
                  <a:srgbClr val="0070C0"/>
                </a:solidFill>
              </a:rPr>
              <a:t>С</a:t>
            </a:r>
            <a:r>
              <a:rPr lang="ru-RU" sz="4400" b="1" dirty="0" smtClean="0">
                <a:solidFill>
                  <a:srgbClr val="FF0000"/>
                </a:solidFill>
              </a:rPr>
              <a:t>Ы         </a:t>
            </a:r>
            <a:r>
              <a:rPr lang="ru-RU" sz="4400" b="1" dirty="0" smtClean="0">
                <a:solidFill>
                  <a:srgbClr val="0070C0"/>
                </a:solidFill>
              </a:rPr>
              <a:t>С</a:t>
            </a:r>
            <a:r>
              <a:rPr lang="ru-RU" sz="4400" b="1" dirty="0" smtClean="0">
                <a:solidFill>
                  <a:srgbClr val="FF0000"/>
                </a:solidFill>
              </a:rPr>
              <a:t>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005064"/>
            <a:ext cx="7983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>
                <a:solidFill>
                  <a:srgbClr val="0070C0"/>
                </a:solidFill>
              </a:rPr>
              <a:t>С        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0070C0"/>
                </a:solidFill>
              </a:rPr>
              <a:t>С         </a:t>
            </a:r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r>
              <a:rPr lang="ru-RU" sz="4400" b="1" dirty="0" smtClean="0">
                <a:solidFill>
                  <a:srgbClr val="0070C0"/>
                </a:solidFill>
              </a:rPr>
              <a:t>С         </a:t>
            </a:r>
            <a:r>
              <a:rPr lang="ru-RU" sz="4400" b="1" dirty="0" smtClean="0">
                <a:solidFill>
                  <a:srgbClr val="FF0000"/>
                </a:solidFill>
              </a:rPr>
              <a:t>Ы</a:t>
            </a:r>
            <a:r>
              <a:rPr lang="ru-RU" sz="4400" b="1" dirty="0" smtClean="0">
                <a:solidFill>
                  <a:srgbClr val="0070C0"/>
                </a:solidFill>
              </a:rPr>
              <a:t>С        </a:t>
            </a:r>
            <a:r>
              <a:rPr lang="ru-RU" sz="4400" b="1" dirty="0" smtClean="0">
                <a:solidFill>
                  <a:srgbClr val="FF0000"/>
                </a:solidFill>
              </a:rPr>
              <a:t>У</a:t>
            </a:r>
            <a:r>
              <a:rPr lang="ru-RU" sz="4400" b="1" dirty="0" smtClean="0">
                <a:solidFill>
                  <a:srgbClr val="0070C0"/>
                </a:solidFill>
              </a:rPr>
              <a:t>С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941168"/>
            <a:ext cx="7983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К</a:t>
            </a:r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>
                <a:solidFill>
                  <a:srgbClr val="0070C0"/>
                </a:solidFill>
              </a:rPr>
              <a:t>        К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0070C0"/>
                </a:solidFill>
              </a:rPr>
              <a:t>         </a:t>
            </a:r>
            <a:r>
              <a:rPr lang="ru-RU" sz="4400" b="1" dirty="0" smtClean="0">
                <a:solidFill>
                  <a:srgbClr val="00B050"/>
                </a:solidFill>
              </a:rPr>
              <a:t>К</a:t>
            </a:r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r>
              <a:rPr lang="ru-RU" sz="4400" b="1" dirty="0" smtClean="0">
                <a:solidFill>
                  <a:srgbClr val="0070C0"/>
                </a:solidFill>
              </a:rPr>
              <a:t>         К           К</a:t>
            </a:r>
            <a:r>
              <a:rPr lang="ru-RU" sz="4400" b="1" dirty="0" smtClean="0">
                <a:solidFill>
                  <a:srgbClr val="FF0000"/>
                </a:solidFill>
              </a:rPr>
              <a:t>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805264"/>
            <a:ext cx="7983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>
                <a:solidFill>
                  <a:srgbClr val="0070C0"/>
                </a:solidFill>
              </a:rPr>
              <a:t>К</a:t>
            </a:r>
            <a:r>
              <a:rPr lang="ru-RU" sz="4400" b="1" dirty="0" smtClean="0">
                <a:solidFill>
                  <a:srgbClr val="FF0000"/>
                </a:solidFill>
              </a:rPr>
              <a:t>        О</a:t>
            </a:r>
            <a:r>
              <a:rPr lang="ru-RU" sz="4400" b="1" dirty="0" smtClean="0">
                <a:solidFill>
                  <a:srgbClr val="0070C0"/>
                </a:solidFill>
              </a:rPr>
              <a:t>К</a:t>
            </a:r>
            <a:r>
              <a:rPr lang="ru-RU" sz="4400" b="1" dirty="0" smtClean="0">
                <a:solidFill>
                  <a:srgbClr val="FF0000"/>
                </a:solidFill>
              </a:rPr>
              <a:t>         И</a:t>
            </a:r>
            <a:r>
              <a:rPr lang="ru-RU" sz="4400" b="1" dirty="0" smtClean="0">
                <a:solidFill>
                  <a:srgbClr val="0070C0"/>
                </a:solidFill>
              </a:rPr>
              <a:t>К</a:t>
            </a:r>
            <a:r>
              <a:rPr lang="ru-RU" sz="4400" b="1" dirty="0" smtClean="0">
                <a:solidFill>
                  <a:srgbClr val="FF0000"/>
                </a:solidFill>
              </a:rPr>
              <a:t>         Ы</a:t>
            </a:r>
            <a:r>
              <a:rPr lang="ru-RU" sz="4400" b="1" dirty="0" smtClean="0">
                <a:solidFill>
                  <a:srgbClr val="0070C0"/>
                </a:solidFill>
              </a:rPr>
              <a:t>К</a:t>
            </a:r>
            <a:r>
              <a:rPr lang="ru-RU" sz="4400" b="1" dirty="0" smtClean="0">
                <a:solidFill>
                  <a:srgbClr val="FF0000"/>
                </a:solidFill>
              </a:rPr>
              <a:t>        У</a:t>
            </a:r>
            <a:r>
              <a:rPr lang="ru-RU" sz="4400" b="1" dirty="0" smtClean="0">
                <a:solidFill>
                  <a:srgbClr val="0070C0"/>
                </a:solidFill>
              </a:rPr>
              <a:t>К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191" y="-70235"/>
            <a:ext cx="5138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Гласные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согласные  звуки и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буквы.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6538" y="384170"/>
            <a:ext cx="3528392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32562" y="376909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ГЛАСНЫЙ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СОГЛАСНЫЙ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391430"/>
            <a:ext cx="3528392" cy="13089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48064" y="369649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ТВЁРДЫЙ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 smtClean="0"/>
              <a:t>МЯГКИЙ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2"/>
          <a:stretch/>
        </p:blipFill>
        <p:spPr bwMode="auto">
          <a:xfrm>
            <a:off x="516538" y="2060848"/>
            <a:ext cx="8231926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479655"/>
              </p:ext>
            </p:extLst>
          </p:nvPr>
        </p:nvGraphicFramePr>
        <p:xfrm>
          <a:off x="336011" y="5229200"/>
          <a:ext cx="8484460" cy="1396360"/>
        </p:xfrm>
        <a:graphic>
          <a:graphicData uri="http://schemas.openxmlformats.org/drawingml/2006/table">
            <a:tbl>
              <a:tblPr/>
              <a:tblGrid>
                <a:gridCol w="403671"/>
                <a:gridCol w="405145"/>
                <a:gridCol w="403671"/>
                <a:gridCol w="402197"/>
                <a:gridCol w="405145"/>
                <a:gridCol w="405144"/>
                <a:gridCol w="403671"/>
                <a:gridCol w="405145"/>
                <a:gridCol w="403671"/>
                <a:gridCol w="405144"/>
                <a:gridCol w="400726"/>
                <a:gridCol w="405145"/>
                <a:gridCol w="403671"/>
                <a:gridCol w="405144"/>
                <a:gridCol w="403671"/>
                <a:gridCol w="403671"/>
                <a:gridCol w="405144"/>
                <a:gridCol w="402198"/>
                <a:gridCol w="403671"/>
                <a:gridCol w="405144"/>
                <a:gridCol w="403671"/>
              </a:tblGrid>
              <a:tr h="69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9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CC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459" y="48940"/>
            <a:ext cx="8215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ЧТЕНИЕ с изученными буквами.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33440"/>
              </p:ext>
            </p:extLst>
          </p:nvPr>
        </p:nvGraphicFramePr>
        <p:xfrm>
          <a:off x="251519" y="1124744"/>
          <a:ext cx="8568950" cy="51845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  <a:gridCol w="659150"/>
              </a:tblGrid>
              <a:tr h="864096">
                <a:tc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Т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Л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1439</Words>
  <Application>Microsoft Office PowerPoint</Application>
  <PresentationFormat>Экран (4:3)</PresentationFormat>
  <Paragraphs>781</Paragraphs>
  <Slides>30</Slides>
  <Notes>23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Люба</cp:lastModifiedBy>
  <cp:revision>68</cp:revision>
  <dcterms:modified xsi:type="dcterms:W3CDTF">2013-01-23T17:29:45Z</dcterms:modified>
</cp:coreProperties>
</file>