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362" autoAdjust="0"/>
  </p:normalViewPr>
  <p:slideViewPr>
    <p:cSldViewPr>
      <p:cViewPr>
        <p:scale>
          <a:sx n="64" d="100"/>
          <a:sy n="64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556-0A62-438F-B61E-FCDFC68D9794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7E5E2A-A24E-41C5-BF95-B0B59E7CC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556-0A62-438F-B61E-FCDFC68D9794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5E2A-A24E-41C5-BF95-B0B59E7CC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556-0A62-438F-B61E-FCDFC68D9794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5E2A-A24E-41C5-BF95-B0B59E7CC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556-0A62-438F-B61E-FCDFC68D9794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7E5E2A-A24E-41C5-BF95-B0B59E7CC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556-0A62-438F-B61E-FCDFC68D9794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5E2A-A24E-41C5-BF95-B0B59E7CC9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556-0A62-438F-B61E-FCDFC68D9794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5E2A-A24E-41C5-BF95-B0B59E7CC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556-0A62-438F-B61E-FCDFC68D9794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7E5E2A-A24E-41C5-BF95-B0B59E7CC9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556-0A62-438F-B61E-FCDFC68D9794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5E2A-A24E-41C5-BF95-B0B59E7CC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556-0A62-438F-B61E-FCDFC68D9794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5E2A-A24E-41C5-BF95-B0B59E7CC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556-0A62-438F-B61E-FCDFC68D9794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5E2A-A24E-41C5-BF95-B0B59E7CC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556-0A62-438F-B61E-FCDFC68D9794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5E2A-A24E-41C5-BF95-B0B59E7CC91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CD2556-0A62-438F-B61E-FCDFC68D9794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7E5E2A-A24E-41C5-BF95-B0B59E7CC9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Общая биология.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Выбери правильный ответ)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535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36912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Земноводные утратили связь с водоемами, потому что у большинства видов размножение и развитие не происходит в воде.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30790"/>
            <a:ext cx="3380847" cy="424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Круглая лента лицом вверх 2"/>
          <p:cNvSpPr/>
          <p:nvPr/>
        </p:nvSpPr>
        <p:spPr>
          <a:xfrm>
            <a:off x="4716016" y="242558"/>
            <a:ext cx="3456384" cy="2088232"/>
          </a:xfrm>
          <a:prstGeom prst="ellipseRibbon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650355" y="272468"/>
            <a:ext cx="237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ННН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539552" y="404664"/>
            <a:ext cx="1512168" cy="122413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7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420888"/>
            <a:ext cx="3600400" cy="410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 земноводных наружное оплодотворение, потому что земноводные однополые животные.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3924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Круглая лента лицом вниз 2"/>
          <p:cNvSpPr/>
          <p:nvPr/>
        </p:nvSpPr>
        <p:spPr>
          <a:xfrm>
            <a:off x="4860032" y="260648"/>
            <a:ext cx="3384376" cy="1584176"/>
          </a:xfrm>
          <a:prstGeom prst="ellipseRibb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96136" y="524810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Ответ: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ВНН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467544" y="524810"/>
            <a:ext cx="1008112" cy="66171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6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272" y="3212976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Для земноводных возможно кожное дыхание, потому что в кожных выделениях растворяется кислород.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792" y="34290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память с посл. доступом 2"/>
          <p:cNvSpPr/>
          <p:nvPr/>
        </p:nvSpPr>
        <p:spPr>
          <a:xfrm>
            <a:off x="5796136" y="1052736"/>
            <a:ext cx="2160240" cy="1944216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84168" y="1424679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</a:t>
            </a:r>
          </a:p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ВВВ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115616" y="836712"/>
            <a:ext cx="1800200" cy="100811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1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2888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u="sng" dirty="0" smtClean="0">
                <a:solidFill>
                  <a:schemeClr val="accent1">
                    <a:lumMod val="75000"/>
                  </a:schemeClr>
                </a:solidFill>
              </a:rPr>
              <a:t>Содержание</a:t>
            </a:r>
            <a:endParaRPr lang="ru-RU" sz="60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467544" y="1437390"/>
            <a:ext cx="1584176" cy="1296144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>
            <a:hlinkClick r:id="rId3" action="ppaction://hlinksldjump"/>
          </p:cNvPr>
          <p:cNvSpPr/>
          <p:nvPr/>
        </p:nvSpPr>
        <p:spPr>
          <a:xfrm>
            <a:off x="2483768" y="1437390"/>
            <a:ext cx="1296144" cy="1368152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ердце 4">
            <a:hlinkClick r:id="rId4" action="ppaction://hlinksldjump"/>
          </p:cNvPr>
          <p:cNvSpPr/>
          <p:nvPr/>
        </p:nvSpPr>
        <p:spPr>
          <a:xfrm>
            <a:off x="4014727" y="1509398"/>
            <a:ext cx="1440160" cy="1296144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рест 5">
            <a:hlinkClick r:id="rId5" action="ppaction://hlinksldjump"/>
          </p:cNvPr>
          <p:cNvSpPr/>
          <p:nvPr/>
        </p:nvSpPr>
        <p:spPr>
          <a:xfrm>
            <a:off x="6012160" y="1437390"/>
            <a:ext cx="1440160" cy="1537797"/>
          </a:xfrm>
          <a:prstGeom prst="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>
            <a:hlinkClick r:id="rId6" action="ppaction://hlinksldjump"/>
          </p:cNvPr>
          <p:cNvSpPr/>
          <p:nvPr/>
        </p:nvSpPr>
        <p:spPr>
          <a:xfrm>
            <a:off x="7488324" y="1414200"/>
            <a:ext cx="1584176" cy="1584176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>
            <a:hlinkClick r:id="rId7" action="ppaction://hlinksldjump"/>
          </p:cNvPr>
          <p:cNvSpPr/>
          <p:nvPr/>
        </p:nvSpPr>
        <p:spPr>
          <a:xfrm>
            <a:off x="427762" y="3259355"/>
            <a:ext cx="1584176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сортировка 8">
            <a:hlinkClick r:id="rId8" action="ppaction://hlinksldjump"/>
          </p:cNvPr>
          <p:cNvSpPr/>
          <p:nvPr/>
        </p:nvSpPr>
        <p:spPr>
          <a:xfrm>
            <a:off x="2554288" y="2971323"/>
            <a:ext cx="1314935" cy="1872208"/>
          </a:xfrm>
          <a:prstGeom prst="flowChartSo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>
            <a:hlinkClick r:id="rId9" action="ppaction://hlinksldjump"/>
          </p:cNvPr>
          <p:cNvSpPr/>
          <p:nvPr/>
        </p:nvSpPr>
        <p:spPr>
          <a:xfrm>
            <a:off x="4067944" y="3249635"/>
            <a:ext cx="1656184" cy="1728192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сопоставление 10">
            <a:hlinkClick r:id="rId10" action="ppaction://hlinksldjump"/>
          </p:cNvPr>
          <p:cNvSpPr/>
          <p:nvPr/>
        </p:nvSpPr>
        <p:spPr>
          <a:xfrm>
            <a:off x="6135693" y="3296014"/>
            <a:ext cx="1080120" cy="1728192"/>
          </a:xfrm>
          <a:prstGeom prst="flowChartCol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Месяц 11">
            <a:hlinkClick r:id="rId11" action="ppaction://hlinksldjump"/>
          </p:cNvPr>
          <p:cNvSpPr/>
          <p:nvPr/>
        </p:nvSpPr>
        <p:spPr>
          <a:xfrm>
            <a:off x="7596336" y="3460010"/>
            <a:ext cx="1080120" cy="1656184"/>
          </a:xfrm>
          <a:prstGeom prst="mo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задержка 12">
            <a:hlinkClick r:id="rId11" action="ppaction://hlinksldjump"/>
          </p:cNvPr>
          <p:cNvSpPr/>
          <p:nvPr/>
        </p:nvSpPr>
        <p:spPr>
          <a:xfrm>
            <a:off x="683568" y="5116194"/>
            <a:ext cx="1152128" cy="1265134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олния 13">
            <a:hlinkClick r:id="rId10" action="ppaction://hlinksldjump"/>
          </p:cNvPr>
          <p:cNvSpPr/>
          <p:nvPr/>
        </p:nvSpPr>
        <p:spPr>
          <a:xfrm>
            <a:off x="2483768" y="5028681"/>
            <a:ext cx="1224136" cy="1440160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257" y="1484784"/>
            <a:ext cx="38884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Частота встречаемости черных (</a:t>
            </a:r>
            <a:r>
              <a:rPr lang="ru-RU" sz="2800" dirty="0" err="1" smtClean="0"/>
              <a:t>меланистических</a:t>
            </a:r>
            <a:r>
              <a:rPr lang="ru-RU" sz="2800" dirty="0" smtClean="0"/>
              <a:t>) бабочек в промышленных районах уменьшилась, потому что белые бабочки на потемневших стволах деревьев стали легкой добычей для птиц.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51" y="190525"/>
            <a:ext cx="4189148" cy="32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7-конечная звезда 2"/>
          <p:cNvSpPr/>
          <p:nvPr/>
        </p:nvSpPr>
        <p:spPr>
          <a:xfrm>
            <a:off x="4860032" y="3715291"/>
            <a:ext cx="3024336" cy="2738045"/>
          </a:xfrm>
          <a:prstGeom prst="star7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670122" y="4484148"/>
            <a:ext cx="1404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Ответ: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НВН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683568" y="476672"/>
            <a:ext cx="936104" cy="5040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5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132856"/>
            <a:ext cx="4464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Численность мелких крабов, обитающих в бухте г. Плимута (Англия) увеличилась, потому что меловая взвесь (содержащаяся в мутной воде) забивала широкие дыхательные щели крупных крабов, вызывая тем самым их гибель.</a:t>
            </a:r>
            <a:endParaRPr lang="ru-RU" sz="2800" dirty="0"/>
          </a:p>
        </p:txBody>
      </p:sp>
      <p:sp>
        <p:nvSpPr>
          <p:cNvPr id="3" name="Облако 2"/>
          <p:cNvSpPr/>
          <p:nvPr/>
        </p:nvSpPr>
        <p:spPr>
          <a:xfrm>
            <a:off x="5398399" y="4333458"/>
            <a:ext cx="2880320" cy="2376264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12160" y="4798315"/>
            <a:ext cx="18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Ответ:</a:t>
            </a:r>
          </a:p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ВВВ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85" y="692696"/>
            <a:ext cx="4275348" cy="320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539552" y="332656"/>
            <a:ext cx="936104" cy="5040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2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16832"/>
            <a:ext cx="4320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Естественный отбор носит творческий характер, потому что накапливает все без исключения наследственные изменения, и постепенно создает новые, более совершенные и хорошо приспособленные к среде обитания виды.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8004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5436096" y="548680"/>
            <a:ext cx="2736304" cy="18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40152" y="787060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Ответ:</a:t>
            </a:r>
          </a:p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ВНН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539552" y="548680"/>
            <a:ext cx="1080120" cy="64807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8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32856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Мутационная изменчивость играет роль главного поставщика наследственных изменений, потому что она является первичным материалом всех эволюционных преобразований.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8576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решение 2"/>
          <p:cNvSpPr/>
          <p:nvPr/>
        </p:nvSpPr>
        <p:spPr>
          <a:xfrm>
            <a:off x="5868143" y="5617"/>
            <a:ext cx="2849513" cy="1983223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588224" y="319008"/>
            <a:ext cx="1779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Ответ:</a:t>
            </a:r>
          </a:p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ВВВ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539552" y="496025"/>
            <a:ext cx="1008112" cy="48470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3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276872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 земноводных внутреннее оплодотворение, потому что земноводные раздельнополые животные.</a:t>
            </a:r>
            <a:endParaRPr lang="ru-RU" sz="3600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652120" y="1052736"/>
            <a:ext cx="2448272" cy="16561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48164" y="1137084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Ответ:</a:t>
            </a:r>
          </a:p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НВН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27584" y="620688"/>
            <a:ext cx="1152128" cy="72008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958955" cy="330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87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191193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Лягушка, не вылезая из воды, может дышать атмосферным воздухом и ори</a:t>
            </a:r>
            <a:r>
              <a:rPr lang="ru-RU" sz="2400" dirty="0" smtClean="0"/>
              <a:t>е</a:t>
            </a:r>
            <a:r>
              <a:rPr lang="ru-RU" sz="2400" dirty="0" smtClean="0"/>
              <a:t>нтироваться в пространстве, потому что её глаза и ноздри находятся на возвышениях головы.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6640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Капля 3"/>
          <p:cNvSpPr/>
          <p:nvPr/>
        </p:nvSpPr>
        <p:spPr>
          <a:xfrm>
            <a:off x="6444209" y="1052736"/>
            <a:ext cx="2016224" cy="1872208"/>
          </a:xfrm>
          <a:prstGeom prst="teardrop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60233" y="1388675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ВВВ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1547664" y="908720"/>
            <a:ext cx="1080120" cy="72008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5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36912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Земноводные- это первые позвоночные, вышедшие на сушу, потому что у обмен веществ в их теле происходит медленно.</a:t>
            </a:r>
            <a:endParaRPr lang="ru-RU" sz="3200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6732240" y="476672"/>
            <a:ext cx="1872208" cy="1944216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41546" y="980728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Ответ:</a:t>
            </a:r>
            <a:b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ВВН</a:t>
            </a:r>
            <a:endParaRPr lang="ru-RU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18" y="2708920"/>
            <a:ext cx="3606830" cy="360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27584" y="692696"/>
            <a:ext cx="1152128" cy="576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8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283</TotalTime>
  <Words>250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Общая биология.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биология.</dc:title>
  <dc:creator>Анна</dc:creator>
  <cp:lastModifiedBy>Анна</cp:lastModifiedBy>
  <cp:revision>10</cp:revision>
  <dcterms:created xsi:type="dcterms:W3CDTF">2012-11-15T12:54:03Z</dcterms:created>
  <dcterms:modified xsi:type="dcterms:W3CDTF">2012-11-15T17:37:21Z</dcterms:modified>
</cp:coreProperties>
</file>