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4"/>
  </p:notesMasterIdLst>
  <p:sldIdLst>
    <p:sldId id="293" r:id="rId4"/>
    <p:sldId id="256" r:id="rId5"/>
    <p:sldId id="28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1" r:id="rId15"/>
    <p:sldId id="276" r:id="rId16"/>
    <p:sldId id="273" r:id="rId17"/>
    <p:sldId id="275" r:id="rId18"/>
    <p:sldId id="289" r:id="rId19"/>
    <p:sldId id="288" r:id="rId20"/>
    <p:sldId id="269" r:id="rId21"/>
    <p:sldId id="291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57C"/>
    <a:srgbClr val="96A507"/>
    <a:srgbClr val="669900"/>
    <a:srgbClr val="FFFF99"/>
    <a:srgbClr val="00FF00"/>
    <a:srgbClr val="739A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056" autoAdjust="0"/>
  </p:normalViewPr>
  <p:slideViewPr>
    <p:cSldViewPr>
      <p:cViewPr varScale="1">
        <p:scale>
          <a:sx n="54" d="100"/>
          <a:sy n="54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B01D79-3CE4-448F-87D1-FB34B9CE1682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C9B0B7-5277-45A6-A617-9F8A3EAE4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59E5E0-5F6E-434D-8A77-8BBBCF601314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BBB356-7D5E-478A-95DE-6C1DD1D4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4331-0EDF-4419-8774-6F3D24CF7EC3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7CC9-28AF-4EB8-BAB8-CD5E3C4D0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2FDC-8662-4A9D-B72D-F0E7355DA0DA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E290-5428-477A-99A6-88265F249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2F568C9-BE9A-4161-88D1-7C470625C764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E3377-4799-4724-AD7F-C4EF5B81D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82C5-81C1-4D9B-B653-55A95F9A8A57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60FD-3A58-4A5D-A81E-EAD6803E6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B4D2-9C59-4A5A-A398-A80B3C91276E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C66A-125B-496D-B181-102381D5C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88BB-DE64-4B1B-9000-8532974E485E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0A06-72E9-457F-8C43-AF690432C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7263-661D-4F5F-8750-DD262F151D43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794E-2984-4648-8931-C039FB92F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0072-2496-4CAA-81CE-D13DC98C99B6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1F25-CA09-420E-92A5-D916694EC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5CB6-BE1A-446B-8EDB-CFA057521AA6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D92E-5999-4DE4-9033-C89EA5757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2FA59-E28B-48BF-8ED9-142EB2E887E8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F543-FDF1-4B80-B844-24E6D53BC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8BB3-EF62-4E78-9402-EF12A7170A84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5608-8ED3-45E6-8608-383461E3B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F0D7-7FB4-4A21-A6C9-B08AA47B3B64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363C-94C9-4F71-8F7B-73F8E182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46A6-579E-493A-AD5F-3948CA10E589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7477-1715-4B30-BC8D-3995ED919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EE8C-16E6-4889-B970-1D07C3144684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19C-B26B-4C20-AC63-944DC6EE8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C583-C2C6-4D25-ADFF-2A310C791071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24476-0939-4DC0-9CBA-AE66E2019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4151-3CFF-4F49-88D5-BC0F2080E946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A919-15BF-4CC3-A8C4-B0D913EF0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3C6F-2340-44D3-A42A-36FC3C230201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AB0F-FB4E-4E52-B877-97F76176B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73D9-C481-462C-84FA-263932B65D7F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2B72-AC88-4645-A355-8EA17AED7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CB8B-3596-4C33-84A7-76C617A1279B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362B-B2CA-47E8-A18D-3364F50DD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D818-38B6-4AEB-A5CD-B59305C10A23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879D-0DC4-47D5-87B8-1802ECA0B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BCCB-4A61-4FE0-AA56-55F32C199185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F8BC-BDB6-4A41-8895-2B8890D1F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6D40C7-53E6-45F3-B154-ED94D53E88DB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B0B5C-47AF-456E-B497-EA48571A3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2EEB-D89E-4F2E-B3D3-6C3E59769E13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7909-48EC-4982-9264-289A95535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C928-8922-4A9A-B43C-62C4E86A688F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491F-9C37-40F3-82E9-CBE4CA551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1CDD-F0FA-452C-A8EF-CC28DDD737D2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5F3F-809B-49FF-A2E9-F926BC937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388E-DA4C-46F5-96E3-4D4CFE3082D1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06E5-07C2-4700-9145-7E9857DB2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88FDA-1732-43E6-9C35-93325FF557BE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AABD-6ACE-4AC1-938A-C043BC025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11EE-C1AC-45EF-A939-4C901C04701E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A03F-CE71-412F-A37A-9CB3F6DC9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D79C-BAE1-4A95-86BB-3F77281C033C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61F6-2977-4F02-9DE2-4209A3A10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60F7AE-9315-4309-B361-2D1912D2FBCB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E755B4-8567-4868-B7AD-2077D5544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5122-EA38-47B0-B8DB-AFAEE3798DF4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49B9-C5B4-4954-A8D5-DE6926166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42F22B-75F9-4785-9108-0ED636BB8875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AD4B51-93C9-4F99-8370-BD96BBBF4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75DC923-F8CC-4035-A74B-617A2715CB96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49CF9F2-DDB6-447A-A8BF-48A77A4A8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63" r:id="rId2"/>
    <p:sldLayoutId id="2147483786" r:id="rId3"/>
    <p:sldLayoutId id="2147483764" r:id="rId4"/>
    <p:sldLayoutId id="2147483765" r:id="rId5"/>
    <p:sldLayoutId id="2147483766" r:id="rId6"/>
    <p:sldLayoutId id="2147483787" r:id="rId7"/>
    <p:sldLayoutId id="2147483767" r:id="rId8"/>
    <p:sldLayoutId id="2147483788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62CC0CF-28BC-45AC-A587-3A15997B4CFC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BBEAA3B-2732-4711-8B98-2832D3A4B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5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0" r:id="rId2"/>
    <p:sldLayoutId id="2147483790" r:id="rId3"/>
    <p:sldLayoutId id="2147483771" r:id="rId4"/>
    <p:sldLayoutId id="2147483772" r:id="rId5"/>
    <p:sldLayoutId id="2147483791" r:id="rId6"/>
    <p:sldLayoutId id="2147483792" r:id="rId7"/>
    <p:sldLayoutId id="2147483793" r:id="rId8"/>
    <p:sldLayoutId id="2147483794" r:id="rId9"/>
    <p:sldLayoutId id="2147483773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2D9B41-F3DB-4540-ACE3-513389A57D8C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CDD98-2A40-4BC1-9360-7D9288C64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00338" y="908050"/>
          <a:ext cx="1079500" cy="4908547"/>
        </p:xfrm>
        <a:graphic>
          <a:graphicData uri="http://schemas.openxmlformats.org/drawingml/2006/table">
            <a:tbl>
              <a:tblPr/>
              <a:tblGrid>
                <a:gridCol w="1079500"/>
              </a:tblGrid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04" marR="39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04" marR="39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04" marR="39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04" marR="39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04" marR="39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04" marR="39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04" marR="39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79838" y="908050"/>
          <a:ext cx="1008062" cy="4908547"/>
        </p:xfrm>
        <a:graphic>
          <a:graphicData uri="http://schemas.openxmlformats.org/drawingml/2006/table">
            <a:tbl>
              <a:tblPr/>
              <a:tblGrid>
                <a:gridCol w="1008062"/>
              </a:tblGrid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87900" y="1562100"/>
          <a:ext cx="1008063" cy="3505200"/>
        </p:xfrm>
        <a:graphic>
          <a:graphicData uri="http://schemas.openxmlformats.org/drawingml/2006/table">
            <a:tbl>
              <a:tblPr/>
              <a:tblGrid>
                <a:gridCol w="1008063"/>
              </a:tblGrid>
              <a:tr h="629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95963" y="2214563"/>
          <a:ext cx="1008062" cy="4206876"/>
        </p:xfrm>
        <a:graphic>
          <a:graphicData uri="http://schemas.openxmlformats.org/drawingml/2006/table">
            <a:tbl>
              <a:tblPr/>
              <a:tblGrid>
                <a:gridCol w="1008062"/>
              </a:tblGrid>
              <a:tr h="701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25" marR="3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Место впадения реки в другие водоемы называется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929188" y="642938"/>
            <a:ext cx="1143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643563" y="714375"/>
            <a:ext cx="3071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устье</a:t>
            </a:r>
          </a:p>
        </p:txBody>
      </p:sp>
      <p:pic>
        <p:nvPicPr>
          <p:cNvPr id="24581" name="Рисунок 8" descr="Рисунок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571625"/>
            <a:ext cx="4105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9" descr="Рисунок1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071813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7" grpId="1" build="allAtOnce"/>
      <p:bldP spid="7" grpId="2" build="allAtOnce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 t="12199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35150" y="0"/>
            <a:ext cx="5616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latin typeface="Calibri" pitchFamily="34" charset="0"/>
              </a:rPr>
              <a:t>ЧАСТИ РЕКИ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79413" y="0"/>
            <a:ext cx="8385175" cy="1431925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7030A0"/>
                </a:solidFill>
              </a:rPr>
              <a:t>Питание рек: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71563" y="2667000"/>
            <a:ext cx="5357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3</a:t>
            </a:r>
            <a:r>
              <a:rPr lang="en-US" sz="3200">
                <a:solidFill>
                  <a:srgbClr val="7030A0"/>
                </a:solidFill>
                <a:latin typeface="Gill Sans MT" pitchFamily="34" charset="0"/>
              </a:rPr>
              <a:t>)</a:t>
            </a:r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 подземные воды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71563" y="3357563"/>
            <a:ext cx="3384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4</a:t>
            </a:r>
            <a:r>
              <a:rPr lang="en-US" sz="3200">
                <a:solidFill>
                  <a:srgbClr val="7030A0"/>
                </a:solidFill>
                <a:latin typeface="Gill Sans MT" pitchFamily="34" charset="0"/>
              </a:rPr>
              <a:t>)</a:t>
            </a:r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 снегов</a:t>
            </a:r>
            <a:r>
              <a:rPr lang="en-US" sz="3200">
                <a:solidFill>
                  <a:srgbClr val="7030A0"/>
                </a:solidFill>
                <a:latin typeface="Gill Sans MT" pitchFamily="34" charset="0"/>
              </a:rPr>
              <a:t>o</a:t>
            </a:r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71563" y="1357313"/>
            <a:ext cx="4897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1</a:t>
            </a:r>
            <a:r>
              <a:rPr lang="en-US" sz="3200">
                <a:solidFill>
                  <a:srgbClr val="7030A0"/>
                </a:solidFill>
                <a:latin typeface="Gill Sans MT" pitchFamily="34" charset="0"/>
              </a:rPr>
              <a:t>)</a:t>
            </a:r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 дождевое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71563" y="2000250"/>
            <a:ext cx="4681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3200">
                <a:solidFill>
                  <a:srgbClr val="7030A0"/>
                </a:solidFill>
                <a:latin typeface="Gill Sans MT" pitchFamily="34" charset="0"/>
              </a:rPr>
              <a:t>)</a:t>
            </a:r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 ледниковое</a:t>
            </a:r>
          </a:p>
        </p:txBody>
      </p:sp>
      <p:pic>
        <p:nvPicPr>
          <p:cNvPr id="26631" name="Рисунок 8" descr="Рисунок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4000500"/>
            <a:ext cx="31146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E:\ФОТО Св. Г\001-3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4071938"/>
            <a:ext cx="2928938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9" descr="E:\ФОТО Св. Г\Ледоход на Об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1214438"/>
            <a:ext cx="2197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F: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7652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0" y="214313"/>
            <a:ext cx="6550025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88" y="5429250"/>
            <a:ext cx="53355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latin typeface="+mn-lt"/>
              </a:rPr>
              <a:t>Волга – это самая крупная река </a:t>
            </a:r>
            <a:r>
              <a:rPr lang="ru-RU" sz="2400" b="1" i="1" dirty="0">
                <a:solidFill>
                  <a:srgbClr val="FFFF00"/>
                </a:solidFill>
                <a:latin typeface="+mn-lt"/>
              </a:rPr>
              <a:t>Восточно-Европейской равнины</a:t>
            </a:r>
            <a:r>
              <a:rPr lang="ru-RU" sz="2400" b="1" i="1" dirty="0">
                <a:solidFill>
                  <a:srgbClr val="FFFF00"/>
                </a:solidFill>
                <a:latin typeface="+mn-lt"/>
              </a:rPr>
              <a:t>. </a:t>
            </a: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Скан_2605201108345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163" y="1000125"/>
            <a:ext cx="82486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500063" y="228600"/>
            <a:ext cx="8215312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Река Пур образуется слиянием двух рек: Пякупур и Айваседапур.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Осень 0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381000" y="1571625"/>
            <a:ext cx="8048625" cy="33575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12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Широкая красивая река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с низкими песчаными берегами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00200"/>
            <a:ext cx="91440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001125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200" b="1">
              <a:cs typeface="Times New Roman" pitchFamily="18" charset="0"/>
            </a:endParaRPr>
          </a:p>
          <a:p>
            <a:pPr algn="ctr"/>
            <a:r>
              <a:rPr lang="ru-RU" sz="3200" b="1">
                <a:cs typeface="Times New Roman" pitchFamily="18" charset="0"/>
              </a:rPr>
              <a:t>Меры по охране вод:</a:t>
            </a:r>
          </a:p>
          <a:p>
            <a:pPr algn="ctr"/>
            <a:endParaRPr lang="ru-RU" sz="3200"/>
          </a:p>
          <a:p>
            <a:pPr eaLnBrk="0" hangingPunct="0"/>
            <a:r>
              <a:rPr lang="ru-RU" sz="4000">
                <a:solidFill>
                  <a:srgbClr val="7030A0"/>
                </a:solidFill>
                <a:cs typeface="Times New Roman" pitchFamily="18" charset="0"/>
              </a:rPr>
              <a:t>а) строительство очистных сооружений</a:t>
            </a:r>
            <a:endParaRPr lang="ru-RU" sz="4000">
              <a:solidFill>
                <a:srgbClr val="7030A0"/>
              </a:solidFill>
            </a:endParaRPr>
          </a:p>
          <a:p>
            <a:pPr eaLnBrk="0" hangingPunct="0"/>
            <a:r>
              <a:rPr lang="ru-RU" sz="4000">
                <a:solidFill>
                  <a:srgbClr val="7030A0"/>
                </a:solidFill>
                <a:cs typeface="Times New Roman" pitchFamily="18" charset="0"/>
              </a:rPr>
              <a:t>б) экономия воды</a:t>
            </a:r>
            <a:endParaRPr lang="ru-RU" sz="4000">
              <a:solidFill>
                <a:srgbClr val="7030A0"/>
              </a:solidFill>
            </a:endParaRPr>
          </a:p>
          <a:p>
            <a:pPr eaLnBrk="0" hangingPunct="0"/>
            <a:r>
              <a:rPr lang="ru-RU" sz="4000">
                <a:solidFill>
                  <a:srgbClr val="7030A0"/>
                </a:solidFill>
                <a:cs typeface="Times New Roman" pitchFamily="18" charset="0"/>
              </a:rPr>
              <a:t>в) посадка и охрана растений по берегам рек.</a:t>
            </a:r>
            <a:endParaRPr lang="ru-RU" sz="4000">
              <a:solidFill>
                <a:srgbClr val="7030A0"/>
              </a:solidFill>
            </a:endParaRPr>
          </a:p>
          <a:p>
            <a:pPr eaLnBrk="0" hangingPunct="0"/>
            <a:r>
              <a:rPr lang="ru-RU" sz="4000">
                <a:solidFill>
                  <a:srgbClr val="7030A0"/>
                </a:solidFill>
                <a:cs typeface="Times New Roman" pitchFamily="18" charset="0"/>
              </a:rPr>
              <a:t>г) контроль за уровнем загрязнения воды.</a:t>
            </a:r>
            <a:endParaRPr lang="ru-RU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1747" name="Picture 8" descr="5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647238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1357313" y="428625"/>
            <a:ext cx="80724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B0F0"/>
                </a:solidFill>
                <a:latin typeface="Calibri" pitchFamily="34" charset="0"/>
              </a:rPr>
              <a:t>       Реки – это жизнь, </a:t>
            </a:r>
          </a:p>
          <a:p>
            <a:r>
              <a:rPr lang="ru-RU" sz="5400">
                <a:solidFill>
                  <a:srgbClr val="00B0F0"/>
                </a:solidFill>
                <a:latin typeface="Calibri" pitchFamily="34" charset="0"/>
              </a:rPr>
              <a:t>   это красота вокруг нас!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Река </a:t>
            </a:r>
          </a:p>
        </p:txBody>
      </p:sp>
      <p:pic>
        <p:nvPicPr>
          <p:cNvPr id="32771" name="Содержимое 3" descr="Рисунок1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11263" y="1071563"/>
            <a:ext cx="6721475" cy="5537200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48050" y="167798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6600" y="1916113"/>
            <a:ext cx="106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Исток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55875" y="3284538"/>
            <a:ext cx="527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39975" y="3141663"/>
            <a:ext cx="110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Правый</a:t>
            </a:r>
            <a:b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берег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03738" y="364331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508625" y="42926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779838" y="58769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572000" y="3644900"/>
            <a:ext cx="1020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Левый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берег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292725" y="4437063"/>
            <a:ext cx="126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Приток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419475" y="5805488"/>
            <a:ext cx="1335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Устье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00200"/>
            <a:ext cx="91440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2143125" y="1714500"/>
            <a:ext cx="450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 </a:t>
            </a:r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Почему течет вода? </a:t>
            </a:r>
            <a:endParaRPr lang="ru-RU" sz="32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2214563" y="2500313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F0"/>
                </a:solidFill>
                <a:latin typeface="Calibri" pitchFamily="34" charset="0"/>
              </a:rPr>
              <a:t>Откуда и куда течет река?</a:t>
            </a:r>
            <a:endParaRPr lang="ru-RU" sz="32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2214563" y="3244850"/>
            <a:ext cx="650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Откуда в реке берется вода? </a:t>
            </a:r>
            <a:endParaRPr lang="ru-RU" sz="320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F: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8" name="Picture 6" descr="мульт земной шар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313"/>
            <a:ext cx="21240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3213100"/>
            <a:ext cx="49101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WordArt 4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Impact"/>
              </a:rPr>
              <a:t>МОЛОДЦЫ !</a:t>
            </a:r>
          </a:p>
        </p:txBody>
      </p:sp>
      <p:pic>
        <p:nvPicPr>
          <p:cNvPr id="34819" name="Picture 2" descr="F:\Мои рисунки\солнышк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8" y="285750"/>
            <a:ext cx="254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00200"/>
            <a:ext cx="91440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143125" y="1714500"/>
            <a:ext cx="450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 </a:t>
            </a:r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Почему течет вода? </a:t>
            </a:r>
            <a:endParaRPr lang="ru-RU" sz="32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2214563" y="2500313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F0"/>
                </a:solidFill>
                <a:latin typeface="Calibri" pitchFamily="34" charset="0"/>
              </a:rPr>
              <a:t>Откуда и куда течет река?</a:t>
            </a:r>
            <a:endParaRPr lang="ru-RU" sz="32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2214563" y="3244850"/>
            <a:ext cx="650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Откуда в реке берется вода? </a:t>
            </a:r>
            <a:endParaRPr lang="ru-RU" sz="320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река?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Река – постоянно текущий поток.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6" name="Рисунок 5" descr="Рисунок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428875"/>
            <a:ext cx="4635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Рисунок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714500"/>
            <a:ext cx="35067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Место рождения реки называется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357938" y="1214438"/>
            <a:ext cx="6365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C0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929313" y="1285875"/>
            <a:ext cx="2000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исток</a:t>
            </a:r>
          </a:p>
        </p:txBody>
      </p:sp>
      <p:pic>
        <p:nvPicPr>
          <p:cNvPr id="19461" name="Picture 2" descr="C:\Documents and Settings\Пользователь\Мои документы\Мои рисунки\Природа\0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57563"/>
            <a:ext cx="435768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Documents and Settings\Пользователь\Мои документы\Мои рисунки\Природа\B44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" y="1857375"/>
            <a:ext cx="4500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Рисунок 5" descr="Рису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2357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Ручей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320675" y="142875"/>
            <a:ext cx="8502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Реки, протекающие по гористой земной поверхности, называются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горными.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 Течение у них быстрое, подчас сбивающее с ног.</a:t>
            </a:r>
          </a:p>
        </p:txBody>
      </p:sp>
      <p:pic>
        <p:nvPicPr>
          <p:cNvPr id="21507" name="Рисунок 5" descr="Рисунок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313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228600" y="28575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Реки, протекающие по ровной земной поверхности – равнине, называются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равнинными </a:t>
            </a: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реками. Течение у них замедленное и спокойное.</a:t>
            </a:r>
          </a:p>
        </p:txBody>
      </p:sp>
      <p:pic>
        <p:nvPicPr>
          <p:cNvPr id="22531" name="Рисунок 4" descr="Рисунок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Притоки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786063" y="214313"/>
            <a:ext cx="576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5400" b="1">
                <a:solidFill>
                  <a:srgbClr val="C0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51138" y="571500"/>
            <a:ext cx="6392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речки и ручейки, впадающие в реку и отдающие ей свою воду.</a:t>
            </a:r>
          </a:p>
        </p:txBody>
      </p:sp>
      <p:pic>
        <p:nvPicPr>
          <p:cNvPr id="23557" name="Picture 2" descr="C:\Documents and Settings\Пользователь\Мои документы\Мои рисунки\Мой край\с вертолёта (3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05213"/>
            <a:ext cx="43370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Documents and Settings\Пользователь\Мои документы\Мои рисунки\Мой край\Фактория Щучь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1857375"/>
            <a:ext cx="478631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249</Words>
  <Application>Microsoft Office PowerPoint</Application>
  <PresentationFormat>Экран (4:3)</PresentationFormat>
  <Paragraphs>77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Verdana</vt:lpstr>
      <vt:lpstr>Wingdings 2</vt:lpstr>
      <vt:lpstr>Calibri</vt:lpstr>
      <vt:lpstr>Cambria</vt:lpstr>
      <vt:lpstr>Wingdings 3</vt:lpstr>
      <vt:lpstr>Wingdings</vt:lpstr>
      <vt:lpstr>Gill Sans MT</vt:lpstr>
      <vt:lpstr>Times New Roman</vt:lpstr>
      <vt:lpstr>Аспект</vt:lpstr>
      <vt:lpstr>Начальная</vt:lpstr>
      <vt:lpstr>Тема Office</vt:lpstr>
      <vt:lpstr>Слайд 1</vt:lpstr>
      <vt:lpstr>Слайд 2</vt:lpstr>
      <vt:lpstr>Слайд 3</vt:lpstr>
      <vt:lpstr>Что такое река?</vt:lpstr>
      <vt:lpstr>Место рождения реки называется</vt:lpstr>
      <vt:lpstr>Слайд 6</vt:lpstr>
      <vt:lpstr>Слайд 7</vt:lpstr>
      <vt:lpstr>Слайд 8</vt:lpstr>
      <vt:lpstr>Притоки -</vt:lpstr>
      <vt:lpstr>Место впадения реки в другие водоемы называется</vt:lpstr>
      <vt:lpstr>Слайд 11</vt:lpstr>
      <vt:lpstr>Питание рек:</vt:lpstr>
      <vt:lpstr>Слайд 13</vt:lpstr>
      <vt:lpstr>Слайд 14</vt:lpstr>
      <vt:lpstr>Слайд 15</vt:lpstr>
      <vt:lpstr>Слайд 16</vt:lpstr>
      <vt:lpstr>Слайд 17</vt:lpstr>
      <vt:lpstr>Река 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revaz</cp:lastModifiedBy>
  <cp:revision>105</cp:revision>
  <dcterms:created xsi:type="dcterms:W3CDTF">2011-12-03T14:59:01Z</dcterms:created>
  <dcterms:modified xsi:type="dcterms:W3CDTF">2013-03-31T13:42:11Z</dcterms:modified>
</cp:coreProperties>
</file>