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329E"/>
    <a:srgbClr val="271AD0"/>
    <a:srgbClr val="BF59BA"/>
    <a:srgbClr val="DA9ED7"/>
    <a:srgbClr val="D99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8" autoAdjust="0"/>
    <p:restoredTop sz="94660"/>
  </p:normalViewPr>
  <p:slideViewPr>
    <p:cSldViewPr>
      <p:cViewPr>
        <p:scale>
          <a:sx n="70" d="100"/>
          <a:sy n="70" d="100"/>
        </p:scale>
        <p:origin x="-1578" y="-438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B87EF6-C8E7-49BE-B947-45A4625CC79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0CF1BB2-15C5-4625-8FAE-4FE6DBCF1CE7}">
      <dgm:prSet phldrT="[Текст]"/>
      <dgm:spPr/>
      <dgm:t>
        <a:bodyPr/>
        <a:lstStyle/>
        <a:p>
          <a:r>
            <a:rPr lang="ru-RU" dirty="0" smtClean="0"/>
            <a:t>Познакомиться с …</a:t>
          </a:r>
          <a:endParaRPr lang="ru-RU" dirty="0"/>
        </a:p>
      </dgm:t>
    </dgm:pt>
    <dgm:pt modelId="{3FCC9937-9FD1-4042-A0D9-F5AC01CC72A2}" type="parTrans" cxnId="{B65BE3A6-8D65-4113-8A5F-DD400DE64639}">
      <dgm:prSet/>
      <dgm:spPr/>
      <dgm:t>
        <a:bodyPr/>
        <a:lstStyle/>
        <a:p>
          <a:endParaRPr lang="ru-RU"/>
        </a:p>
      </dgm:t>
    </dgm:pt>
    <dgm:pt modelId="{B845456D-F86D-4303-A770-41E8C470C670}" type="sibTrans" cxnId="{B65BE3A6-8D65-4113-8A5F-DD400DE64639}">
      <dgm:prSet/>
      <dgm:spPr/>
      <dgm:t>
        <a:bodyPr/>
        <a:lstStyle/>
        <a:p>
          <a:endParaRPr lang="ru-RU"/>
        </a:p>
      </dgm:t>
    </dgm:pt>
    <dgm:pt modelId="{B5331E43-4361-42B7-9186-11196E6959BF}">
      <dgm:prSet phldrT="[Текст]"/>
      <dgm:spPr/>
      <dgm:t>
        <a:bodyPr/>
        <a:lstStyle/>
        <a:p>
          <a:r>
            <a:rPr lang="ru-RU" dirty="0" smtClean="0"/>
            <a:t>Учиться отличать …</a:t>
          </a:r>
          <a:endParaRPr lang="ru-RU" dirty="0"/>
        </a:p>
      </dgm:t>
    </dgm:pt>
    <dgm:pt modelId="{E667DE78-F24F-405A-A92B-4C637FC19193}" type="parTrans" cxnId="{572A0313-63CC-471B-B3C2-12053F99382A}">
      <dgm:prSet/>
      <dgm:spPr/>
      <dgm:t>
        <a:bodyPr/>
        <a:lstStyle/>
        <a:p>
          <a:endParaRPr lang="ru-RU"/>
        </a:p>
      </dgm:t>
    </dgm:pt>
    <dgm:pt modelId="{4994E5DF-4755-41C0-946F-57CD4A1894B4}" type="sibTrans" cxnId="{572A0313-63CC-471B-B3C2-12053F99382A}">
      <dgm:prSet/>
      <dgm:spPr/>
      <dgm:t>
        <a:bodyPr/>
        <a:lstStyle/>
        <a:p>
          <a:endParaRPr lang="ru-RU"/>
        </a:p>
      </dgm:t>
    </dgm:pt>
    <dgm:pt modelId="{274EFD21-C2E0-47B1-ADED-260C830E8828}">
      <dgm:prSet phldrT="[Текст]"/>
      <dgm:spPr/>
      <dgm:t>
        <a:bodyPr/>
        <a:lstStyle/>
        <a:p>
          <a:r>
            <a:rPr lang="ru-RU" dirty="0" smtClean="0"/>
            <a:t>Учиться читать …</a:t>
          </a:r>
          <a:endParaRPr lang="ru-RU" dirty="0"/>
        </a:p>
      </dgm:t>
    </dgm:pt>
    <dgm:pt modelId="{E4490C6F-0986-4A54-8EFE-7CF0476A2580}" type="parTrans" cxnId="{9F9D78FF-E24F-4D4C-8E96-8258FFBE8511}">
      <dgm:prSet/>
      <dgm:spPr/>
      <dgm:t>
        <a:bodyPr/>
        <a:lstStyle/>
        <a:p>
          <a:endParaRPr lang="ru-RU"/>
        </a:p>
      </dgm:t>
    </dgm:pt>
    <dgm:pt modelId="{82466620-B89D-41DF-9AB1-FBE952BEB43C}" type="sibTrans" cxnId="{9F9D78FF-E24F-4D4C-8E96-8258FFBE8511}">
      <dgm:prSet/>
      <dgm:spPr/>
      <dgm:t>
        <a:bodyPr/>
        <a:lstStyle/>
        <a:p>
          <a:endParaRPr lang="ru-RU"/>
        </a:p>
      </dgm:t>
    </dgm:pt>
    <dgm:pt modelId="{C05C810D-D609-4E93-A8E5-235CCC37E5CA}" type="pres">
      <dgm:prSet presAssocID="{57B87EF6-C8E7-49BE-B947-45A4625CC7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ACB00E-9F4A-455B-AC7E-17C5A33DBBB0}" type="pres">
      <dgm:prSet presAssocID="{D0CF1BB2-15C5-4625-8FAE-4FE6DBCF1CE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9DCA59-5CE9-4F87-9209-F17A6152346A}" type="pres">
      <dgm:prSet presAssocID="{B845456D-F86D-4303-A770-41E8C470C670}" presName="spacer" presStyleCnt="0"/>
      <dgm:spPr/>
      <dgm:t>
        <a:bodyPr/>
        <a:lstStyle/>
        <a:p>
          <a:endParaRPr lang="ru-RU"/>
        </a:p>
      </dgm:t>
    </dgm:pt>
    <dgm:pt modelId="{21E1D204-64DD-4A85-A835-0F7C564E6B63}" type="pres">
      <dgm:prSet presAssocID="{B5331E43-4361-42B7-9186-11196E6959B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B9822-63B5-48AC-96DF-A81C4EC8576A}" type="pres">
      <dgm:prSet presAssocID="{4994E5DF-4755-41C0-946F-57CD4A1894B4}" presName="spacer" presStyleCnt="0"/>
      <dgm:spPr/>
      <dgm:t>
        <a:bodyPr/>
        <a:lstStyle/>
        <a:p>
          <a:endParaRPr lang="ru-RU"/>
        </a:p>
      </dgm:t>
    </dgm:pt>
    <dgm:pt modelId="{763E7D9B-3F3D-4146-90AC-E3C8B6B42593}" type="pres">
      <dgm:prSet presAssocID="{274EFD21-C2E0-47B1-ADED-260C830E882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5BE3A6-8D65-4113-8A5F-DD400DE64639}" srcId="{57B87EF6-C8E7-49BE-B947-45A4625CC796}" destId="{D0CF1BB2-15C5-4625-8FAE-4FE6DBCF1CE7}" srcOrd="0" destOrd="0" parTransId="{3FCC9937-9FD1-4042-A0D9-F5AC01CC72A2}" sibTransId="{B845456D-F86D-4303-A770-41E8C470C670}"/>
    <dgm:cxn modelId="{6A03B69C-8A8B-45D1-82C1-18A9EDDC8614}" type="presOf" srcId="{D0CF1BB2-15C5-4625-8FAE-4FE6DBCF1CE7}" destId="{05ACB00E-9F4A-455B-AC7E-17C5A33DBBB0}" srcOrd="0" destOrd="0" presId="urn:microsoft.com/office/officeart/2005/8/layout/vList2"/>
    <dgm:cxn modelId="{3D40076C-8188-4B9E-84E6-3F7F483F9F04}" type="presOf" srcId="{274EFD21-C2E0-47B1-ADED-260C830E8828}" destId="{763E7D9B-3F3D-4146-90AC-E3C8B6B42593}" srcOrd="0" destOrd="0" presId="urn:microsoft.com/office/officeart/2005/8/layout/vList2"/>
    <dgm:cxn modelId="{8A0CEAA9-DF72-4A61-8C37-C8E5B3F25F41}" type="presOf" srcId="{57B87EF6-C8E7-49BE-B947-45A4625CC796}" destId="{C05C810D-D609-4E93-A8E5-235CCC37E5CA}" srcOrd="0" destOrd="0" presId="urn:microsoft.com/office/officeart/2005/8/layout/vList2"/>
    <dgm:cxn modelId="{A311B5D2-13A1-4566-88E4-0B274E8F23DA}" type="presOf" srcId="{B5331E43-4361-42B7-9186-11196E6959BF}" destId="{21E1D204-64DD-4A85-A835-0F7C564E6B63}" srcOrd="0" destOrd="0" presId="urn:microsoft.com/office/officeart/2005/8/layout/vList2"/>
    <dgm:cxn modelId="{572A0313-63CC-471B-B3C2-12053F99382A}" srcId="{57B87EF6-C8E7-49BE-B947-45A4625CC796}" destId="{B5331E43-4361-42B7-9186-11196E6959BF}" srcOrd="1" destOrd="0" parTransId="{E667DE78-F24F-405A-A92B-4C637FC19193}" sibTransId="{4994E5DF-4755-41C0-946F-57CD4A1894B4}"/>
    <dgm:cxn modelId="{9F9D78FF-E24F-4D4C-8E96-8258FFBE8511}" srcId="{57B87EF6-C8E7-49BE-B947-45A4625CC796}" destId="{274EFD21-C2E0-47B1-ADED-260C830E8828}" srcOrd="2" destOrd="0" parTransId="{E4490C6F-0986-4A54-8EFE-7CF0476A2580}" sibTransId="{82466620-B89D-41DF-9AB1-FBE952BEB43C}"/>
    <dgm:cxn modelId="{E6E22E7E-435E-4480-93C6-B83451FBD822}" type="presParOf" srcId="{C05C810D-D609-4E93-A8E5-235CCC37E5CA}" destId="{05ACB00E-9F4A-455B-AC7E-17C5A33DBBB0}" srcOrd="0" destOrd="0" presId="urn:microsoft.com/office/officeart/2005/8/layout/vList2"/>
    <dgm:cxn modelId="{27A29C2D-3BD6-46BD-B0AE-D2142E122D5B}" type="presParOf" srcId="{C05C810D-D609-4E93-A8E5-235CCC37E5CA}" destId="{EE9DCA59-5CE9-4F87-9209-F17A6152346A}" srcOrd="1" destOrd="0" presId="urn:microsoft.com/office/officeart/2005/8/layout/vList2"/>
    <dgm:cxn modelId="{6C191932-83C1-4157-83EA-5AAADDA99C57}" type="presParOf" srcId="{C05C810D-D609-4E93-A8E5-235CCC37E5CA}" destId="{21E1D204-64DD-4A85-A835-0F7C564E6B63}" srcOrd="2" destOrd="0" presId="urn:microsoft.com/office/officeart/2005/8/layout/vList2"/>
    <dgm:cxn modelId="{C1CEEF9E-07D5-4880-8F03-B9111C9940E6}" type="presParOf" srcId="{C05C810D-D609-4E93-A8E5-235CCC37E5CA}" destId="{80CB9822-63B5-48AC-96DF-A81C4EC8576A}" srcOrd="3" destOrd="0" presId="urn:microsoft.com/office/officeart/2005/8/layout/vList2"/>
    <dgm:cxn modelId="{6E70AC90-EFDB-4A8F-B1F3-5B4F247640BC}" type="presParOf" srcId="{C05C810D-D609-4E93-A8E5-235CCC37E5CA}" destId="{763E7D9B-3F3D-4146-90AC-E3C8B6B4259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ACB00E-9F4A-455B-AC7E-17C5A33DBBB0}">
      <dsp:nvSpPr>
        <dsp:cNvPr id="0" name=""/>
        <dsp:cNvSpPr/>
      </dsp:nvSpPr>
      <dsp:spPr>
        <a:xfrm>
          <a:off x="0" y="37534"/>
          <a:ext cx="6944816" cy="11033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Познакомиться с …</a:t>
          </a:r>
          <a:endParaRPr lang="ru-RU" sz="4600" kern="1200" dirty="0"/>
        </a:p>
      </dsp:txBody>
      <dsp:txXfrm>
        <a:off x="0" y="37534"/>
        <a:ext cx="6944816" cy="1103310"/>
      </dsp:txXfrm>
    </dsp:sp>
    <dsp:sp modelId="{21E1D204-64DD-4A85-A835-0F7C564E6B63}">
      <dsp:nvSpPr>
        <dsp:cNvPr id="0" name=""/>
        <dsp:cNvSpPr/>
      </dsp:nvSpPr>
      <dsp:spPr>
        <a:xfrm>
          <a:off x="0" y="1273324"/>
          <a:ext cx="6944816" cy="110331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Учиться отличать …</a:t>
          </a:r>
          <a:endParaRPr lang="ru-RU" sz="4600" kern="1200" dirty="0"/>
        </a:p>
      </dsp:txBody>
      <dsp:txXfrm>
        <a:off x="0" y="1273324"/>
        <a:ext cx="6944816" cy="1103310"/>
      </dsp:txXfrm>
    </dsp:sp>
    <dsp:sp modelId="{763E7D9B-3F3D-4146-90AC-E3C8B6B42593}">
      <dsp:nvSpPr>
        <dsp:cNvPr id="0" name=""/>
        <dsp:cNvSpPr/>
      </dsp:nvSpPr>
      <dsp:spPr>
        <a:xfrm>
          <a:off x="0" y="2509115"/>
          <a:ext cx="6944816" cy="110331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Учиться читать …</a:t>
          </a:r>
          <a:endParaRPr lang="ru-RU" sz="4600" kern="1200" dirty="0"/>
        </a:p>
      </dsp:txBody>
      <dsp:txXfrm>
        <a:off x="0" y="2509115"/>
        <a:ext cx="6944816" cy="1103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6B882-8741-4D79-B15B-50237BD1C189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93F2E-A828-464A-AFDE-2EE015492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93F2E-A828-464A-AFDE-2EE01549246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pic>
        <p:nvPicPr>
          <p:cNvPr id="7" name="Рисунок 6" descr="b5b43fe5490c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 rot="10800000">
            <a:off x="179512" y="188640"/>
            <a:ext cx="1616537" cy="13681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 t="-36000" b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23528" y="332656"/>
            <a:ext cx="8496944" cy="61926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B0AD9-958B-4EE6-969B-B7050CDDB963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C0873-12FD-4C9B-BCE6-C4E91D664E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 descr="b5b43fe5490c.pn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6732240" y="5005127"/>
            <a:ext cx="2189257" cy="18528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allday.ru/" TargetMode="External"/><Relationship Id="rId2" Type="http://schemas.openxmlformats.org/officeDocument/2006/relationships/hyperlink" Target="http://flogarden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dic.academic.ru/" TargetMode="External"/><Relationship Id="rId4" Type="http://schemas.openxmlformats.org/officeDocument/2006/relationships/hyperlink" Target="http://alexmatias.mybb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285883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7030A0"/>
                </a:solidFill>
              </a:rPr>
              <a:t>Обучение грамоте</a:t>
            </a:r>
            <a:endParaRPr lang="ru-RU" sz="5400" b="1" i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567122"/>
          </a:xfrm>
        </p:spPr>
        <p:txBody>
          <a:bodyPr>
            <a:normAutofit lnSpcReduction="10000"/>
          </a:bodyPr>
          <a:lstStyle/>
          <a:p>
            <a:r>
              <a:rPr lang="ru-RU" sz="4800" b="1" dirty="0" smtClean="0">
                <a:solidFill>
                  <a:srgbClr val="BF59BA"/>
                </a:solidFill>
              </a:rPr>
              <a:t>«Согласные глухие  звуки  [т] [</a:t>
            </a:r>
            <a:r>
              <a:rPr lang="ru-RU" sz="4800" b="1" dirty="0" err="1" smtClean="0">
                <a:solidFill>
                  <a:srgbClr val="BF59BA"/>
                </a:solidFill>
              </a:rPr>
              <a:t>т</a:t>
            </a:r>
            <a:r>
              <a:rPr lang="ru-RU" sz="4800" b="1" dirty="0" smtClean="0">
                <a:solidFill>
                  <a:srgbClr val="BF59BA"/>
                </a:solidFill>
              </a:rPr>
              <a:t>’], отличающиеся по признаку мягкости – твердости.  Буквы Т </a:t>
            </a:r>
            <a:r>
              <a:rPr lang="ru-RU" sz="4800" b="1" dirty="0" err="1" smtClean="0">
                <a:solidFill>
                  <a:srgbClr val="BF59BA"/>
                </a:solidFill>
              </a:rPr>
              <a:t>т</a:t>
            </a:r>
            <a:r>
              <a:rPr lang="ru-RU" sz="4800" b="1" dirty="0" smtClean="0">
                <a:solidFill>
                  <a:srgbClr val="BF59BA"/>
                </a:solidFill>
              </a:rPr>
              <a:t>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630616" cy="23042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77329E"/>
                </a:solidFill>
              </a:rPr>
              <a:t>Презентацию выполнила учитель начальных классов Арешко Ольга Сергеевна</a:t>
            </a:r>
            <a:endParaRPr lang="ru-RU" dirty="0">
              <a:solidFill>
                <a:srgbClr val="77329E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996952"/>
            <a:ext cx="7232848" cy="2641848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rgbClr val="77329E"/>
                </a:solidFill>
              </a:rPr>
              <a:t>Ресурсы интернета</a:t>
            </a:r>
            <a:r>
              <a:rPr lang="ru-RU" sz="2400" dirty="0" smtClean="0">
                <a:solidFill>
                  <a:srgbClr val="BF59BA"/>
                </a:solidFill>
              </a:rPr>
              <a:t>:</a:t>
            </a:r>
          </a:p>
          <a:p>
            <a:pPr algn="l"/>
            <a:r>
              <a:rPr lang="en-US" sz="2400" i="1" dirty="0" smtClean="0">
                <a:solidFill>
                  <a:srgbClr val="BF59BA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hlinkClick r:id="rId2"/>
              </a:rPr>
              <a:t>http://flogarden.ru</a:t>
            </a:r>
            <a:r>
              <a:rPr lang="ru-RU" sz="2400" i="1" dirty="0" smtClean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rgbClr val="BF59BA"/>
                </a:solidFill>
              </a:rPr>
              <a:t>– </a:t>
            </a:r>
            <a:r>
              <a:rPr lang="ru-RU" sz="2400" i="1" dirty="0" smtClean="0">
                <a:solidFill>
                  <a:srgbClr val="77329E"/>
                </a:solidFill>
              </a:rPr>
              <a:t>картинка тёрна;</a:t>
            </a:r>
          </a:p>
          <a:p>
            <a:pPr algn="l"/>
            <a:r>
              <a:rPr lang="en-US" sz="2400" i="1" dirty="0" smtClean="0">
                <a:solidFill>
                  <a:srgbClr val="002060"/>
                </a:solidFill>
                <a:hlinkClick r:id="rId3"/>
              </a:rPr>
              <a:t>http</a:t>
            </a:r>
            <a:r>
              <a:rPr lang="en-US" sz="2400" i="1" dirty="0" smtClean="0">
                <a:solidFill>
                  <a:srgbClr val="271AD0"/>
                </a:solidFill>
                <a:hlinkClick r:id="rId3"/>
              </a:rPr>
              <a:t>://allday</a:t>
            </a:r>
            <a:r>
              <a:rPr lang="ru-RU" sz="2400" i="1" dirty="0" smtClean="0">
                <a:solidFill>
                  <a:srgbClr val="271AD0"/>
                </a:solidFill>
                <a:hlinkClick r:id="rId3"/>
              </a:rPr>
              <a:t>.</a:t>
            </a:r>
            <a:r>
              <a:rPr lang="en-US" sz="2400" i="1" dirty="0" err="1" smtClean="0">
                <a:solidFill>
                  <a:srgbClr val="271AD0"/>
                </a:solidFill>
                <a:hlinkClick r:id="rId3"/>
              </a:rPr>
              <a:t>ru</a:t>
            </a:r>
            <a:r>
              <a:rPr lang="en-US" sz="2400" i="1" dirty="0" smtClean="0">
                <a:solidFill>
                  <a:srgbClr val="271AD0"/>
                </a:solidFill>
              </a:rPr>
              <a:t> </a:t>
            </a:r>
            <a:r>
              <a:rPr lang="en-US" sz="2400" i="1" dirty="0" smtClean="0">
                <a:solidFill>
                  <a:srgbClr val="77329E"/>
                </a:solidFill>
              </a:rPr>
              <a:t>– </a:t>
            </a:r>
            <a:r>
              <a:rPr lang="ru-RU" sz="2400" i="1" dirty="0" smtClean="0">
                <a:solidFill>
                  <a:srgbClr val="77329E"/>
                </a:solidFill>
              </a:rPr>
              <a:t>картинка колокольчика;</a:t>
            </a:r>
            <a:endParaRPr lang="ru-RU" sz="2400" dirty="0" smtClean="0"/>
          </a:p>
          <a:p>
            <a:pPr algn="l"/>
            <a:r>
              <a:rPr lang="ru-RU" sz="2400" i="1" dirty="0" smtClean="0">
                <a:solidFill>
                  <a:srgbClr val="271AD0"/>
                </a:solidFill>
                <a:hlinkClick r:id="rId4"/>
              </a:rPr>
              <a:t>http://alexmatias.mybb.ru</a:t>
            </a:r>
            <a:r>
              <a:rPr lang="ru-RU" sz="2400" i="1" dirty="0" smtClean="0">
                <a:solidFill>
                  <a:srgbClr val="271AD0"/>
                </a:solidFill>
              </a:rPr>
              <a:t> </a:t>
            </a:r>
            <a:r>
              <a:rPr lang="ru-RU" sz="2400" i="1" dirty="0" smtClean="0">
                <a:solidFill>
                  <a:srgbClr val="77329E"/>
                </a:solidFill>
              </a:rPr>
              <a:t>– картинка тарелки;</a:t>
            </a:r>
          </a:p>
          <a:p>
            <a:pPr algn="l"/>
            <a:r>
              <a:rPr lang="en-US" sz="2400" u="sng" dirty="0" smtClean="0">
                <a:solidFill>
                  <a:srgbClr val="271AD0"/>
                </a:solidFill>
                <a:hlinkClick r:id="rId5"/>
              </a:rPr>
              <a:t>http://dic.academic.ru</a:t>
            </a:r>
            <a:r>
              <a:rPr lang="ru-RU" sz="2400" u="sng" dirty="0" smtClean="0">
                <a:solidFill>
                  <a:srgbClr val="271AD0"/>
                </a:solidFill>
              </a:rPr>
              <a:t> </a:t>
            </a:r>
            <a:r>
              <a:rPr lang="ru-RU" sz="2400" dirty="0" smtClean="0">
                <a:solidFill>
                  <a:srgbClr val="77329E"/>
                </a:solidFill>
              </a:rPr>
              <a:t>– картинка тюленя;</a:t>
            </a:r>
            <a:endParaRPr lang="ru-RU" sz="2400" i="1" dirty="0" smtClean="0">
              <a:solidFill>
                <a:srgbClr val="77329E"/>
              </a:solidFill>
            </a:endParaRPr>
          </a:p>
          <a:p>
            <a:pPr algn="l"/>
            <a:endParaRPr lang="ru-RU" sz="2400" i="1" dirty="0" smtClean="0">
              <a:solidFill>
                <a:srgbClr val="77329E"/>
              </a:solidFill>
            </a:endParaRPr>
          </a:p>
          <a:p>
            <a:pPr algn="l"/>
            <a:endParaRPr lang="ru-RU" sz="2400" dirty="0">
              <a:solidFill>
                <a:srgbClr val="77329E"/>
              </a:solidFill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2016224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7030A0"/>
                </a:solidFill>
              </a:rPr>
              <a:t>Прозвенел и смолк звонок,</a:t>
            </a:r>
            <a:br>
              <a:rPr lang="ru-RU" sz="4800" b="1" i="1" dirty="0" smtClean="0">
                <a:solidFill>
                  <a:srgbClr val="7030A0"/>
                </a:solidFill>
              </a:rPr>
            </a:br>
            <a:r>
              <a:rPr lang="ru-RU" sz="4800" b="1" i="1" dirty="0" smtClean="0">
                <a:solidFill>
                  <a:srgbClr val="7030A0"/>
                </a:solidFill>
              </a:rPr>
              <a:t>Начинается урок!</a:t>
            </a:r>
            <a:endParaRPr lang="ru-RU" sz="4800" b="1" i="1" dirty="0">
              <a:solidFill>
                <a:srgbClr val="7030A0"/>
              </a:solidFill>
            </a:endParaRPr>
          </a:p>
        </p:txBody>
      </p:sp>
      <p:pic>
        <p:nvPicPr>
          <p:cNvPr id="6" name="Рисунок 5" descr="1313092121_school_bell-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339752" y="2204864"/>
            <a:ext cx="4248472" cy="4104456"/>
          </a:xfrm>
          <a:prstGeom prst="roundRect">
            <a:avLst/>
          </a:prstGeom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ДОкументы\девочка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2564904"/>
            <a:ext cx="180020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D:\ДОкументы\мальчик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48264" y="260648"/>
            <a:ext cx="201622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16-конечная звезда 5"/>
          <p:cNvSpPr/>
          <p:nvPr/>
        </p:nvSpPr>
        <p:spPr>
          <a:xfrm>
            <a:off x="971600" y="692696"/>
            <a:ext cx="2448272" cy="2304256"/>
          </a:xfrm>
          <a:prstGeom prst="star16">
            <a:avLst/>
          </a:prstGeom>
          <a:solidFill>
            <a:srgbClr val="BF59BA"/>
          </a:solidFill>
          <a:ln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</a:t>
            </a:r>
            <a:endParaRPr lang="ru-RU" sz="9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16-конечная звезда 6"/>
          <p:cNvSpPr/>
          <p:nvPr/>
        </p:nvSpPr>
        <p:spPr>
          <a:xfrm>
            <a:off x="4572000" y="404664"/>
            <a:ext cx="2592288" cy="2132856"/>
          </a:xfrm>
          <a:prstGeom prst="star16">
            <a:avLst/>
          </a:prstGeom>
          <a:solidFill>
            <a:srgbClr val="BF59BA"/>
          </a:solidFill>
          <a:ln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</a:t>
            </a:r>
            <a:endParaRPr lang="ru-RU" sz="9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16-конечная звезда 7"/>
          <p:cNvSpPr/>
          <p:nvPr/>
        </p:nvSpPr>
        <p:spPr>
          <a:xfrm>
            <a:off x="5436096" y="3212976"/>
            <a:ext cx="2520280" cy="2304256"/>
          </a:xfrm>
          <a:prstGeom prst="star16">
            <a:avLst/>
          </a:prstGeom>
          <a:solidFill>
            <a:srgbClr val="BF59BA"/>
          </a:solidFill>
          <a:ln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Ы</a:t>
            </a:r>
            <a:endParaRPr lang="ru-RU" sz="9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16-конечная звезда 8"/>
          <p:cNvSpPr/>
          <p:nvPr/>
        </p:nvSpPr>
        <p:spPr>
          <a:xfrm>
            <a:off x="1619672" y="4221088"/>
            <a:ext cx="2592288" cy="2304256"/>
          </a:xfrm>
          <a:prstGeom prst="star16">
            <a:avLst/>
          </a:prstGeom>
          <a:solidFill>
            <a:srgbClr val="BF59BA"/>
          </a:solidFill>
          <a:ln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</a:t>
            </a:r>
            <a:endParaRPr lang="ru-RU" sz="9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16-конечная звезда 9"/>
          <p:cNvSpPr/>
          <p:nvPr/>
        </p:nvSpPr>
        <p:spPr>
          <a:xfrm>
            <a:off x="3059832" y="2132856"/>
            <a:ext cx="2448272" cy="2304256"/>
          </a:xfrm>
          <a:prstGeom prst="star16">
            <a:avLst/>
          </a:prstGeom>
          <a:solidFill>
            <a:srgbClr val="BF59BA"/>
          </a:solidFill>
          <a:ln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</a:t>
            </a:r>
            <a:endParaRPr lang="ru-RU" sz="9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н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5786" y="692696"/>
            <a:ext cx="2634086" cy="2664866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softEdge rad="31750"/>
          </a:effectLst>
        </p:spPr>
      </p:pic>
      <p:pic>
        <p:nvPicPr>
          <p:cNvPr id="4" name="Рисунок 3" descr="27-101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444208" y="908720"/>
            <a:ext cx="2232248" cy="3816424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softEdge rad="31750"/>
          </a:effectLst>
        </p:spPr>
      </p:pic>
      <p:pic>
        <p:nvPicPr>
          <p:cNvPr id="5" name="Рисунок 4" descr="fotografyya-torta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707904" y="2276872"/>
            <a:ext cx="2304256" cy="2592288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softEdge rad="31750"/>
          </a:effectLst>
        </p:spPr>
      </p:pic>
      <p:pic>
        <p:nvPicPr>
          <p:cNvPr id="6" name="Рисунок 5" descr="tarelki2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99592" y="3789040"/>
            <a:ext cx="2520280" cy="2520280"/>
          </a:xfrm>
          <a:prstGeom prst="round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softEdge rad="31750"/>
          </a:effectLst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7020272" y="620688"/>
            <a:ext cx="1440160" cy="1224136"/>
          </a:xfrm>
          <a:prstGeom prst="roundRect">
            <a:avLst>
              <a:gd name="adj" fmla="val 21264"/>
            </a:avLst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Т </a:t>
            </a:r>
            <a:r>
              <a:rPr lang="ru-RU" sz="7200" b="1" dirty="0" err="1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т</a:t>
            </a:r>
            <a:endParaRPr lang="ru-RU" sz="7200" b="1" dirty="0">
              <a:ln>
                <a:solidFill>
                  <a:srgbClr val="7030A0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3958208" cy="1152128"/>
          </a:xfrm>
        </p:spPr>
        <p:txBody>
          <a:bodyPr>
            <a:normAutofit/>
          </a:bodyPr>
          <a:lstStyle/>
          <a:p>
            <a:pPr algn="l"/>
            <a:r>
              <a:rPr lang="ru-RU" sz="5400" dirty="0" smtClean="0">
                <a:solidFill>
                  <a:srgbClr val="7030A0"/>
                </a:solidFill>
              </a:rPr>
              <a:t>Цель урока:               </a:t>
            </a:r>
            <a:endParaRPr lang="ru-RU" sz="5400" dirty="0">
              <a:solidFill>
                <a:srgbClr val="7030A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827584" y="1988840"/>
          <a:ext cx="6944816" cy="3649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7030A0"/>
                </a:solidFill>
              </a:rPr>
              <a:t>Тюлень </a:t>
            </a:r>
            <a:endParaRPr lang="ru-RU" sz="6000" b="1" dirty="0">
              <a:solidFill>
                <a:srgbClr val="7030A0"/>
              </a:solidFill>
            </a:endParaRPr>
          </a:p>
        </p:txBody>
      </p:sp>
      <p:pic>
        <p:nvPicPr>
          <p:cNvPr id="3" name="Рисунок 2" descr="Seehund11cele4_edi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1560" y="1628800"/>
            <a:ext cx="7848872" cy="4824536"/>
          </a:xfrm>
          <a:prstGeom prst="round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  <a:softEdge rad="317500"/>
          </a:effectLst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332656"/>
            <a:ext cx="8496944" cy="6192687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  <a:softEdge rad="63500"/>
          </a:effec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27584" y="548680"/>
            <a:ext cx="1944216" cy="5688632"/>
          </a:xfrm>
          <a:prstGeom prst="roundRect">
            <a:avLst/>
          </a:prstGeom>
          <a:solidFill>
            <a:srgbClr val="DA9ED7"/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АТ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ОТ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УТ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ЭТ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ИТ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ЕТ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ЁТ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ЮТ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ЯТ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47864" y="548680"/>
            <a:ext cx="1944216" cy="5688632"/>
          </a:xfrm>
          <a:prstGeom prst="roundRect">
            <a:avLst/>
          </a:prstGeom>
          <a:solidFill>
            <a:srgbClr val="DA9ED7"/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ТА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ТО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ТУ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ТЭ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ТИ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ТЕ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ТЁ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ТЮ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ТЯ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68144" y="620688"/>
            <a:ext cx="2592288" cy="5688632"/>
          </a:xfrm>
          <a:prstGeom prst="roundRect">
            <a:avLst/>
          </a:prstGeom>
          <a:solidFill>
            <a:srgbClr val="DA9ED7"/>
          </a:solidFill>
          <a:effectLst>
            <a:glow rad="228600">
              <a:schemeClr val="accent4">
                <a:satMod val="175000"/>
                <a:alpha val="40000"/>
              </a:schemeClr>
            </a:glo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ТЕНЬ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ТОМ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ТОРТ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ТЁРН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ТЮЛЕНЬ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ДЯТЕЛ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НОТА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МАТЬ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ТИМ</a:t>
            </a:r>
            <a:endParaRPr lang="ru-RU" sz="4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2420888"/>
            <a:ext cx="62646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Молодцы!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Пусть весь день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 вас будет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хорошее настроение!</a:t>
            </a:r>
          </a:p>
        </p:txBody>
      </p:sp>
      <p:pic>
        <p:nvPicPr>
          <p:cNvPr id="5" name="Picture 4" descr="C:\Users\Windows 7\Pictures\93818587_Smaylik_animaciya_Solnuyshko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20072" y="476672"/>
            <a:ext cx="3672408" cy="29523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Презентация2</Template>
  <TotalTime>499</TotalTime>
  <Words>129</Words>
  <Application>Microsoft Office PowerPoint</Application>
  <PresentationFormat>Экран (4:3)</PresentationFormat>
  <Paragraphs>52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Презентация2</vt:lpstr>
      <vt:lpstr>Обучение грамоте</vt:lpstr>
      <vt:lpstr>Прозвенел и смолк звонок, Начинается урок!</vt:lpstr>
      <vt:lpstr>Слайд 3</vt:lpstr>
      <vt:lpstr>Слайд 4</vt:lpstr>
      <vt:lpstr>Цель урока:               </vt:lpstr>
      <vt:lpstr>Тюлень </vt:lpstr>
      <vt:lpstr>Слайд 7</vt:lpstr>
      <vt:lpstr>Слайд 8</vt:lpstr>
      <vt:lpstr>Слайд 9</vt:lpstr>
      <vt:lpstr>Презентацию выполнила учитель начальных классов Арешко Ольга Сергеевна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Вот и прозвенел звонок</dc:title>
  <dc:creator>Windows 7</dc:creator>
  <cp:lastModifiedBy>Roman</cp:lastModifiedBy>
  <cp:revision>112</cp:revision>
  <dcterms:created xsi:type="dcterms:W3CDTF">2012-11-21T11:53:51Z</dcterms:created>
  <dcterms:modified xsi:type="dcterms:W3CDTF">2013-03-19T22:45:30Z</dcterms:modified>
</cp:coreProperties>
</file>