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80" r:id="rId2"/>
    <p:sldId id="279" r:id="rId3"/>
    <p:sldId id="281" r:id="rId4"/>
    <p:sldId id="284" r:id="rId5"/>
    <p:sldId id="273" r:id="rId6"/>
    <p:sldId id="274" r:id="rId7"/>
    <p:sldId id="283" r:id="rId8"/>
    <p:sldId id="258" r:id="rId9"/>
    <p:sldId id="260" r:id="rId10"/>
    <p:sldId id="272" r:id="rId11"/>
    <p:sldId id="270" r:id="rId12"/>
    <p:sldId id="282" r:id="rId13"/>
    <p:sldId id="268" r:id="rId14"/>
    <p:sldId id="276" r:id="rId15"/>
    <p:sldId id="265" r:id="rId16"/>
    <p:sldId id="262" r:id="rId17"/>
    <p:sldId id="271" r:id="rId18"/>
    <p:sldId id="277" r:id="rId19"/>
    <p:sldId id="269" r:id="rId20"/>
    <p:sldId id="266" r:id="rId21"/>
    <p:sldId id="289" r:id="rId22"/>
    <p:sldId id="291" r:id="rId23"/>
    <p:sldId id="292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26" autoAdjust="0"/>
    <p:restoredTop sz="94660"/>
  </p:normalViewPr>
  <p:slideViewPr>
    <p:cSldViewPr>
      <p:cViewPr varScale="1">
        <p:scale>
          <a:sx n="86" d="100"/>
          <a:sy n="86" d="100"/>
        </p:scale>
        <p:origin x="-110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16.03.2013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wipe dir="r"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6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9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jpeg"/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576064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1800" dirty="0" smtClean="0"/>
              <a:t>Федеральное государственное бюджетное образовательное учреждение</a:t>
            </a:r>
            <a:br>
              <a:rPr lang="ru-RU" sz="1800" dirty="0" smtClean="0"/>
            </a:br>
            <a:r>
              <a:rPr lang="ru-RU" sz="1800" dirty="0" smtClean="0"/>
              <a:t>Всероссийский детский центр «Океан»</a:t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Дополнительная образовательная программа спецкурса</a:t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 «Мой любимый сказочный герой»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                                                                                           Педагог дополнительного образования:</a:t>
            </a:r>
            <a:br>
              <a:rPr lang="ru-RU" sz="1800" dirty="0" smtClean="0"/>
            </a:br>
            <a:r>
              <a:rPr lang="ru-RU" sz="1800" dirty="0" smtClean="0"/>
              <a:t>                                                                                                                    Ольга Владимировна </a:t>
            </a:r>
            <a:r>
              <a:rPr lang="ru-RU" sz="1800" dirty="0" err="1" smtClean="0"/>
              <a:t>Лапп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Владивосток </a:t>
            </a:r>
            <a:br>
              <a:rPr lang="ru-RU" sz="1800" dirty="0" smtClean="0"/>
            </a:br>
            <a:r>
              <a:rPr lang="ru-RU" sz="1800" dirty="0" smtClean="0"/>
              <a:t>2011 г. </a:t>
            </a:r>
            <a:endParaRPr lang="ru-RU" sz="1800" dirty="0"/>
          </a:p>
        </p:txBody>
      </p:sp>
      <p:pic>
        <p:nvPicPr>
          <p:cNvPr id="1027" name="Picture 3" descr="C:\Users\ASER\Desktop\Новая папка (2)\DSCF1603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187624" y="3140968"/>
            <a:ext cx="1824203" cy="27363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23528" y="404664"/>
            <a:ext cx="8568952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Часы – «визитная карточка» театра</a:t>
            </a:r>
            <a:endParaRPr lang="ru-RU" dirty="0"/>
          </a:p>
        </p:txBody>
      </p:sp>
      <p:pic>
        <p:nvPicPr>
          <p:cNvPr id="7" name="Picture 2" descr="C:\Users\Public\Documents\Desktop\театр\DETAIL_PICTURE_622284.webp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3568" y="1844824"/>
            <a:ext cx="3240360" cy="383701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Public\Documents\Desktop\театр\часы открыто.jpe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844824"/>
            <a:ext cx="3195278" cy="38578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83568" y="5949280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Скульпторы Дмитрий </a:t>
            </a:r>
            <a:r>
              <a:rPr lang="ru-RU" dirty="0" err="1" smtClean="0"/>
              <a:t>Шаховский</a:t>
            </a:r>
            <a:r>
              <a:rPr lang="ru-RU" dirty="0" smtClean="0"/>
              <a:t>  и  Павел </a:t>
            </a:r>
            <a:r>
              <a:rPr lang="ru-RU" dirty="0" err="1" smtClean="0"/>
              <a:t>Шимес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364088" y="5949280"/>
            <a:ext cx="3096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Механизм придуман Вениамином </a:t>
            </a:r>
            <a:r>
              <a:rPr lang="ru-RU" dirty="0" err="1" smtClean="0"/>
              <a:t>Кальмансом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7841657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Традиционная </a:t>
            </a:r>
            <a:r>
              <a:rPr lang="ru-RU" dirty="0" smtClean="0"/>
              <a:t>игрушка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/>
              <a:t>русского народа – </a:t>
            </a:r>
            <a:r>
              <a:rPr lang="ru-RU" dirty="0" smtClean="0"/>
              <a:t>Петрушка</a:t>
            </a:r>
            <a:endParaRPr lang="ru-RU" dirty="0"/>
          </a:p>
        </p:txBody>
      </p:sp>
      <p:pic>
        <p:nvPicPr>
          <p:cNvPr id="7" name="Picture 3" descr="C:\Users\Public\Documents\Desktop\театр\петрушка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204864"/>
            <a:ext cx="2664296" cy="41373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42" name="Picture 2" descr="C:\Users\Public\Documents\Desktop\театр\perch_petrushka.gif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204864"/>
            <a:ext cx="2664296" cy="41490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4974649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563888" y="908720"/>
            <a:ext cx="1944216" cy="864096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+mj-lt"/>
              </a:rPr>
              <a:t>Виды  кукол</a:t>
            </a:r>
            <a:endParaRPr lang="ru-RU" sz="2400" b="1" dirty="0">
              <a:latin typeface="+mj-lt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671900" y="3429000"/>
            <a:ext cx="1728192" cy="1224136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Театр теней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75656" y="3429000"/>
            <a:ext cx="1728192" cy="1224136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Тростевая </a:t>
            </a:r>
          </a:p>
          <a:p>
            <a:pPr algn="ctr"/>
            <a:r>
              <a:rPr lang="ru-RU" dirty="0" smtClean="0"/>
              <a:t>кукла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868144" y="5013176"/>
            <a:ext cx="1728192" cy="1224136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Ростовая кукла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475656" y="5013176"/>
            <a:ext cx="1728192" cy="1224136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Планшетная кукла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868144" y="3429000"/>
            <a:ext cx="1728192" cy="1224136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Кукла-марионетка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475656" y="1844824"/>
            <a:ext cx="1728192" cy="1224136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+mj-lt"/>
              </a:rPr>
              <a:t>Пальчиковый театр</a:t>
            </a:r>
            <a:endParaRPr lang="ru-RU" dirty="0">
              <a:latin typeface="+mj-lt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868144" y="1844824"/>
            <a:ext cx="1728192" cy="1224136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+mj-lt"/>
              </a:rPr>
              <a:t>Перчаточная </a:t>
            </a:r>
          </a:p>
          <a:p>
            <a:pPr algn="ctr"/>
            <a:r>
              <a:rPr lang="ru-RU" dirty="0" smtClean="0">
                <a:latin typeface="+mj-lt"/>
              </a:rPr>
              <a:t>кукла</a:t>
            </a:r>
            <a:endParaRPr lang="ru-RU" dirty="0">
              <a:latin typeface="+mj-lt"/>
            </a:endParaRPr>
          </a:p>
        </p:txBody>
      </p:sp>
      <p:cxnSp>
        <p:nvCxnSpPr>
          <p:cNvPr id="25" name="Shape 24"/>
          <p:cNvCxnSpPr>
            <a:stCxn id="5" idx="1"/>
            <a:endCxn id="12" idx="0"/>
          </p:cNvCxnSpPr>
          <p:nvPr/>
        </p:nvCxnSpPr>
        <p:spPr>
          <a:xfrm rot="10800000" flipV="1">
            <a:off x="2339752" y="1340768"/>
            <a:ext cx="1224136" cy="504056"/>
          </a:xfrm>
          <a:prstGeom prst="bentConnector2">
            <a:avLst/>
          </a:prstGeom>
          <a:ln>
            <a:solidFill>
              <a:schemeClr val="accent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hape 26"/>
          <p:cNvCxnSpPr>
            <a:stCxn id="5" idx="3"/>
            <a:endCxn id="13" idx="0"/>
          </p:cNvCxnSpPr>
          <p:nvPr/>
        </p:nvCxnSpPr>
        <p:spPr>
          <a:xfrm>
            <a:off x="5508104" y="1340768"/>
            <a:ext cx="1224136" cy="504056"/>
          </a:xfrm>
          <a:prstGeom prst="bentConnector2">
            <a:avLst/>
          </a:prstGeom>
          <a:ln>
            <a:solidFill>
              <a:schemeClr val="accent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hape 32"/>
          <p:cNvCxnSpPr>
            <a:stCxn id="5" idx="0"/>
            <a:endCxn id="7" idx="1"/>
          </p:cNvCxnSpPr>
          <p:nvPr/>
        </p:nvCxnSpPr>
        <p:spPr>
          <a:xfrm rot="16200000" flipH="1" flipV="1">
            <a:off x="1439652" y="944724"/>
            <a:ext cx="3132348" cy="3060340"/>
          </a:xfrm>
          <a:prstGeom prst="bentConnector4">
            <a:avLst>
              <a:gd name="adj1" fmla="val -7298"/>
              <a:gd name="adj2" fmla="val 107470"/>
            </a:avLst>
          </a:prstGeom>
          <a:ln>
            <a:solidFill>
              <a:schemeClr val="accent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hape 34"/>
          <p:cNvCxnSpPr>
            <a:stCxn id="5" idx="0"/>
            <a:endCxn id="11" idx="3"/>
          </p:cNvCxnSpPr>
          <p:nvPr/>
        </p:nvCxnSpPr>
        <p:spPr>
          <a:xfrm rot="16200000" flipH="1">
            <a:off x="4499992" y="944724"/>
            <a:ext cx="3132348" cy="3060340"/>
          </a:xfrm>
          <a:prstGeom prst="bentConnector4">
            <a:avLst>
              <a:gd name="adj1" fmla="val -7298"/>
              <a:gd name="adj2" fmla="val 107470"/>
            </a:avLst>
          </a:prstGeom>
          <a:ln>
            <a:solidFill>
              <a:schemeClr val="accent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 40"/>
          <p:cNvCxnSpPr>
            <a:endCxn id="8" idx="1"/>
          </p:cNvCxnSpPr>
          <p:nvPr/>
        </p:nvCxnSpPr>
        <p:spPr>
          <a:xfrm rot="16200000" flipH="1">
            <a:off x="3725906" y="3483006"/>
            <a:ext cx="3924436" cy="360040"/>
          </a:xfrm>
          <a:prstGeom prst="bentConnector2">
            <a:avLst/>
          </a:prstGeom>
          <a:ln>
            <a:solidFill>
              <a:schemeClr val="accent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hape 43"/>
          <p:cNvCxnSpPr/>
          <p:nvPr/>
        </p:nvCxnSpPr>
        <p:spPr>
          <a:xfrm rot="5400000">
            <a:off x="1421650" y="3483006"/>
            <a:ext cx="3924436" cy="360040"/>
          </a:xfrm>
          <a:prstGeom prst="bentConnector2">
            <a:avLst/>
          </a:prstGeom>
          <a:ln>
            <a:solidFill>
              <a:schemeClr val="accent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>
            <a:stCxn id="5" idx="2"/>
            <a:endCxn id="6" idx="0"/>
          </p:cNvCxnSpPr>
          <p:nvPr/>
        </p:nvCxnSpPr>
        <p:spPr>
          <a:xfrm>
            <a:off x="4535996" y="1772816"/>
            <a:ext cx="0" cy="1656184"/>
          </a:xfrm>
          <a:prstGeom prst="straightConnector1">
            <a:avLst/>
          </a:prstGeom>
          <a:ln>
            <a:solidFill>
              <a:schemeClr val="accent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06516" y="4982941"/>
            <a:ext cx="1536530" cy="1737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pPr algn="ctr"/>
            <a:r>
              <a:rPr lang="ru-RU" dirty="0" smtClean="0"/>
              <a:t>Пальчиковый театр</a:t>
            </a:r>
            <a:endParaRPr lang="ru-RU" dirty="0"/>
          </a:p>
        </p:txBody>
      </p:sp>
      <p:pic>
        <p:nvPicPr>
          <p:cNvPr id="12290" name="Picture 2" descr="C:\Users\Public\Documents\Desktop\театр\пальч..webp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1772816"/>
            <a:ext cx="3911244" cy="302426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E:\Вязаная игрушка альф\40315282_teremok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16016" y="3429000"/>
            <a:ext cx="3960439" cy="302433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70242663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Перчаточная кукла</a:t>
            </a:r>
            <a:endParaRPr lang="ru-RU" dirty="0"/>
          </a:p>
        </p:txBody>
      </p:sp>
      <p:pic>
        <p:nvPicPr>
          <p:cNvPr id="7170" name="Picture 2" descr="C:\Users\Public\Documents\Desktop\театр\перч1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1772816"/>
            <a:ext cx="2120430" cy="331236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C:\Users\Public\Documents\Desktop\театр\перч3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700808"/>
            <a:ext cx="2083044" cy="328552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173" name="Picture 5" descr="C:\Users\Public\Documents\Desktop\театр\перч4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852936"/>
            <a:ext cx="3672408" cy="367240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38153214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5" name="Picture 7" descr="C:\Users\Public\Documents\Desktop\театр\трость5.webp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861048"/>
            <a:ext cx="3702606" cy="27809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pPr algn="ctr"/>
            <a:r>
              <a:rPr lang="ru-RU" dirty="0" smtClean="0"/>
              <a:t>Тростевая кукла</a:t>
            </a:r>
            <a:endParaRPr lang="ru-RU" dirty="0"/>
          </a:p>
        </p:txBody>
      </p:sp>
      <p:pic>
        <p:nvPicPr>
          <p:cNvPr id="7174" name="Picture 6" descr="C:\Users\Public\Documents\Desktop\театр\тростевые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1988840"/>
            <a:ext cx="2664296" cy="261382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C:\Users\Public\Documents\Desktop\театр\Тростева_3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988840"/>
            <a:ext cx="2665076" cy="25922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90347699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pPr algn="ctr"/>
            <a:r>
              <a:rPr lang="ru-RU" dirty="0"/>
              <a:t>Кукла-марионетка</a:t>
            </a:r>
          </a:p>
        </p:txBody>
      </p:sp>
      <p:pic>
        <p:nvPicPr>
          <p:cNvPr id="7" name="Picture 4" descr="C:\Users\Public\Documents\Desktop\театр\марионетка1.webp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077072"/>
            <a:ext cx="3024336" cy="22322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C:\Users\Public\Documents\Desktop\театр\bd90a794bf78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08104" y="1700808"/>
            <a:ext cx="2893982" cy="46805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Users\Public\Documents\Desktop\театр\марион2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700808"/>
            <a:ext cx="3021984" cy="22322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5120341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pPr algn="ctr"/>
            <a:r>
              <a:rPr lang="ru-RU" dirty="0"/>
              <a:t>Планшетная кукла</a:t>
            </a:r>
          </a:p>
        </p:txBody>
      </p:sp>
      <p:pic>
        <p:nvPicPr>
          <p:cNvPr id="7" name="Picture 4" descr="C:\Users\Public\Documents\Desktop\театр\планшетная1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827584" y="2852936"/>
            <a:ext cx="3384376" cy="33843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C:\Users\Public\Documents\Desktop\театр\планшетные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772816"/>
            <a:ext cx="3464956" cy="33843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9154248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pPr algn="ctr"/>
            <a:r>
              <a:rPr lang="ru-RU" dirty="0" smtClean="0"/>
              <a:t>Ростовая кукла</a:t>
            </a:r>
            <a:endParaRPr lang="ru-RU" dirty="0"/>
          </a:p>
        </p:txBody>
      </p:sp>
      <p:pic>
        <p:nvPicPr>
          <p:cNvPr id="1027" name="Picture 3" descr="E:\Новая папка (2)\DSCF153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47664" y="1916832"/>
            <a:ext cx="6055613" cy="448764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pPr algn="ctr"/>
            <a:r>
              <a:rPr lang="ru-RU" dirty="0"/>
              <a:t>Театр теней</a:t>
            </a:r>
          </a:p>
        </p:txBody>
      </p:sp>
      <p:pic>
        <p:nvPicPr>
          <p:cNvPr id="7" name="Picture 2" descr="C:\Users\Public\Documents\Desktop\театр\image_big322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7796" y="3356992"/>
            <a:ext cx="4246340" cy="29437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Users\Public\Documents\Desktop\театр\ZN9vuX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4572000" y="1772816"/>
            <a:ext cx="4350799" cy="29523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9261658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8229600" cy="45365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b="1" dirty="0" smtClean="0"/>
              <a:t>Цель:</a:t>
            </a:r>
            <a:r>
              <a:rPr lang="ru-RU" dirty="0" smtClean="0"/>
              <a:t> Обучение азам вязания крючком театральной куклы </a:t>
            </a:r>
            <a:br>
              <a:rPr lang="ru-RU" dirty="0" smtClean="0"/>
            </a:br>
            <a:r>
              <a:rPr lang="ru-RU" dirty="0" smtClean="0"/>
              <a:t>в процессе творческой деятельности.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53623" y="4509120"/>
            <a:ext cx="1854881" cy="2097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Игрушки, изготовленные в мастерской «Вязаная игрушка»</a:t>
            </a:r>
            <a:endParaRPr lang="ru-RU" dirty="0"/>
          </a:p>
        </p:txBody>
      </p:sp>
      <p:pic>
        <p:nvPicPr>
          <p:cNvPr id="2051" name="Picture 3" descr="C:\Users\ASER\Desktop\Новая папка (3)\DSCF1618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3567" y="2420888"/>
            <a:ext cx="3672171" cy="388843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52" name="Picture 4" descr="C:\Users\ASER\Desktop\Новая папка (3)\DSCF1624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860032" y="2492896"/>
            <a:ext cx="3733458" cy="38164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150194456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229600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Профессия художник-кукольник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26390" y="4077792"/>
            <a:ext cx="8424936" cy="268586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u="sng" dirty="0"/>
              <a:t>Важные качества</a:t>
            </a:r>
          </a:p>
          <a:p>
            <a:pPr marL="0" indent="0" algn="ctr">
              <a:buNone/>
            </a:pPr>
            <a:r>
              <a:rPr lang="ru-RU" sz="2400" dirty="0" smtClean="0"/>
              <a:t>Профессия </a:t>
            </a:r>
            <a:r>
              <a:rPr lang="ru-RU" sz="2400" dirty="0"/>
              <a:t>художника-кукольника предполагает художественные способности, богатое воображение, умение подмечать характерные или необычные черты в  окружающих, склонность к работе руками</a:t>
            </a:r>
            <a:r>
              <a:rPr lang="ru-RU" sz="2400" dirty="0" smtClean="0"/>
              <a:t>,</a:t>
            </a:r>
          </a:p>
          <a:p>
            <a:pPr marL="0" indent="0" algn="ctr">
              <a:buNone/>
            </a:pPr>
            <a:r>
              <a:rPr lang="ru-RU" sz="2400" dirty="0" smtClean="0"/>
              <a:t> </a:t>
            </a:r>
            <a:r>
              <a:rPr lang="ru-RU" sz="2400" dirty="0"/>
              <a:t>настойчивость, чувство юмора.</a:t>
            </a:r>
          </a:p>
        </p:txBody>
      </p:sp>
      <p:pic>
        <p:nvPicPr>
          <p:cNvPr id="1026" name="Picture 2" descr="C:\Users\Public\Documents\Desktop\театр\post-26-1109574517.webp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89332"/>
            <a:ext cx="3947203" cy="2593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Public\Documents\Desktop\театр\24-52-1b.webp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489332"/>
            <a:ext cx="3744416" cy="2593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98215671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1143000"/>
          </a:xfrm>
        </p:spPr>
        <p:txBody>
          <a:bodyPr/>
          <a:lstStyle/>
          <a:p>
            <a:pPr algn="ctr"/>
            <a:r>
              <a:rPr lang="ru-RU" dirty="0" smtClean="0"/>
              <a:t>Список литературы: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2060849"/>
            <a:ext cx="8363272" cy="3096344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ru-RU" sz="1800" dirty="0" smtClean="0">
                <a:latin typeface="+mj-lt"/>
              </a:rPr>
              <a:t>1</a:t>
            </a:r>
            <a:r>
              <a:rPr lang="ru-RU" sz="2200" dirty="0" smtClean="0">
                <a:latin typeface="+mj-lt"/>
              </a:rPr>
              <a:t>. Ерёменко</a:t>
            </a:r>
            <a:r>
              <a:rPr lang="ru-RU" sz="2200" dirty="0">
                <a:latin typeface="+mj-lt"/>
              </a:rPr>
              <a:t>, Т.И. Кружок вязания крючком / Т.И. Ерёменко.- Москва, 1984.</a:t>
            </a:r>
          </a:p>
          <a:p>
            <a:pPr marL="0" lvl="0" indent="0">
              <a:buNone/>
            </a:pPr>
            <a:r>
              <a:rPr lang="ru-RU" sz="2200" dirty="0" smtClean="0">
                <a:latin typeface="+mj-lt"/>
              </a:rPr>
              <a:t>2. Максимова</a:t>
            </a:r>
            <a:r>
              <a:rPr lang="ru-RU" sz="2200" dirty="0">
                <a:latin typeface="+mj-lt"/>
              </a:rPr>
              <a:t>, М., Кузьмина, М. Быстрый крючок /М. Максимова, М. </a:t>
            </a:r>
            <a:r>
              <a:rPr lang="ru-RU" sz="2200" dirty="0" smtClean="0">
                <a:latin typeface="+mj-lt"/>
              </a:rPr>
              <a:t>  </a:t>
            </a:r>
          </a:p>
          <a:p>
            <a:pPr marL="0" lvl="0" indent="0">
              <a:buNone/>
            </a:pPr>
            <a:r>
              <a:rPr lang="ru-RU" sz="2200" dirty="0">
                <a:latin typeface="+mj-lt"/>
              </a:rPr>
              <a:t> </a:t>
            </a:r>
            <a:r>
              <a:rPr lang="ru-RU" sz="2200" dirty="0" smtClean="0">
                <a:latin typeface="+mj-lt"/>
              </a:rPr>
              <a:t>   Кузьмина</a:t>
            </a:r>
            <a:r>
              <a:rPr lang="ru-RU" sz="2200" dirty="0">
                <a:latin typeface="+mj-lt"/>
              </a:rPr>
              <a:t>.- Москва, 1999</a:t>
            </a:r>
            <a:r>
              <a:rPr lang="ru-RU" sz="2200" dirty="0" smtClean="0">
                <a:latin typeface="+mj-lt"/>
              </a:rPr>
              <a:t>.</a:t>
            </a:r>
          </a:p>
          <a:p>
            <a:pPr marL="0" indent="0">
              <a:buNone/>
            </a:pPr>
            <a:r>
              <a:rPr lang="ru-RU" sz="2200" dirty="0" smtClean="0">
                <a:latin typeface="+mj-lt"/>
              </a:rPr>
              <a:t>3. Максимова</a:t>
            </a:r>
            <a:r>
              <a:rPr lang="ru-RU" sz="2200" dirty="0">
                <a:latin typeface="+mj-lt"/>
              </a:rPr>
              <a:t>, М.В. Азбука вязания / М.В. Максимова,- Москва, 1990</a:t>
            </a:r>
            <a:r>
              <a:rPr lang="ru-RU" sz="2200" dirty="0" smtClean="0">
                <a:latin typeface="+mj-lt"/>
              </a:rPr>
              <a:t>.</a:t>
            </a:r>
          </a:p>
          <a:p>
            <a:pPr marL="0" lvl="0" indent="0">
              <a:buNone/>
            </a:pPr>
            <a:r>
              <a:rPr lang="ru-RU" sz="2200" dirty="0" smtClean="0">
                <a:latin typeface="+mj-lt"/>
              </a:rPr>
              <a:t>4. </a:t>
            </a:r>
            <a:r>
              <a:rPr lang="ru-RU" sz="2200" dirty="0" err="1" smtClean="0">
                <a:latin typeface="+mj-lt"/>
              </a:rPr>
              <a:t>Некрылова</a:t>
            </a:r>
            <a:r>
              <a:rPr lang="ru-RU" sz="2200" dirty="0">
                <a:latin typeface="+mj-lt"/>
              </a:rPr>
              <a:t>, А.Ф. Русские народные городские праздники, увеселения и </a:t>
            </a:r>
            <a:endParaRPr lang="ru-RU" sz="2200" dirty="0" smtClean="0">
              <a:latin typeface="+mj-lt"/>
            </a:endParaRPr>
          </a:p>
          <a:p>
            <a:pPr marL="0" lvl="0" indent="0">
              <a:buNone/>
            </a:pPr>
            <a:r>
              <a:rPr lang="ru-RU" sz="2200" dirty="0">
                <a:latin typeface="+mj-lt"/>
              </a:rPr>
              <a:t> </a:t>
            </a:r>
            <a:r>
              <a:rPr lang="ru-RU" sz="2200" dirty="0" smtClean="0">
                <a:latin typeface="+mj-lt"/>
              </a:rPr>
              <a:t>   зрелищ </a:t>
            </a:r>
            <a:r>
              <a:rPr lang="ru-RU" sz="2200" dirty="0">
                <a:latin typeface="+mj-lt"/>
              </a:rPr>
              <a:t>/ </a:t>
            </a:r>
            <a:r>
              <a:rPr lang="ru-RU" sz="2200" dirty="0" err="1">
                <a:latin typeface="+mj-lt"/>
              </a:rPr>
              <a:t>А.Ф.Некрылова</a:t>
            </a:r>
            <a:r>
              <a:rPr lang="ru-RU" sz="2200" dirty="0">
                <a:latin typeface="+mj-lt"/>
              </a:rPr>
              <a:t>.- Изд-во «Искусство» Ленинградское </a:t>
            </a:r>
            <a:r>
              <a:rPr lang="ru-RU" sz="2200" dirty="0" smtClean="0">
                <a:latin typeface="+mj-lt"/>
              </a:rPr>
              <a:t> </a:t>
            </a:r>
          </a:p>
          <a:p>
            <a:pPr marL="0" lvl="0" indent="0">
              <a:buNone/>
            </a:pPr>
            <a:r>
              <a:rPr lang="ru-RU" sz="2200" dirty="0">
                <a:latin typeface="+mj-lt"/>
              </a:rPr>
              <a:t> </a:t>
            </a:r>
            <a:r>
              <a:rPr lang="ru-RU" sz="2200" dirty="0" smtClean="0">
                <a:latin typeface="+mj-lt"/>
              </a:rPr>
              <a:t>   отделение</a:t>
            </a:r>
            <a:r>
              <a:rPr lang="ru-RU" sz="2200" dirty="0">
                <a:latin typeface="+mj-lt"/>
              </a:rPr>
              <a:t>, </a:t>
            </a:r>
            <a:r>
              <a:rPr lang="ru-RU" sz="2200" dirty="0" smtClean="0">
                <a:latin typeface="+mj-lt"/>
              </a:rPr>
              <a:t>1988</a:t>
            </a:r>
            <a:r>
              <a:rPr lang="ru-RU" sz="2200" dirty="0">
                <a:latin typeface="+mj-lt"/>
              </a:rPr>
              <a:t>.</a:t>
            </a:r>
          </a:p>
          <a:p>
            <a:pPr marL="0" lvl="0" indent="0">
              <a:buNone/>
            </a:pPr>
            <a:r>
              <a:rPr lang="ru-RU" sz="2200" dirty="0" smtClean="0">
                <a:latin typeface="+mj-lt"/>
              </a:rPr>
              <a:t>5. Смирнова</a:t>
            </a:r>
            <a:r>
              <a:rPr lang="ru-RU" sz="2200" dirty="0">
                <a:latin typeface="+mj-lt"/>
              </a:rPr>
              <a:t>, Н.И. И… оживают куклы / Н.И. Смирнова. - Москва, 1982.</a:t>
            </a:r>
          </a:p>
          <a:p>
            <a:pPr marL="0" lvl="0" indent="0">
              <a:buNone/>
            </a:pPr>
            <a:r>
              <a:rPr lang="ru-RU" sz="2200" dirty="0" smtClean="0">
                <a:latin typeface="+mj-lt"/>
              </a:rPr>
              <a:t>6. </a:t>
            </a:r>
            <a:r>
              <a:rPr lang="ru-RU" sz="2200" dirty="0" err="1" smtClean="0">
                <a:latin typeface="+mj-lt"/>
              </a:rPr>
              <a:t>Столярова</a:t>
            </a:r>
            <a:r>
              <a:rPr lang="ru-RU" sz="2200" dirty="0">
                <a:latin typeface="+mj-lt"/>
              </a:rPr>
              <a:t>, А. Вязаные игрушки / </a:t>
            </a:r>
            <a:r>
              <a:rPr lang="ru-RU" sz="2200" dirty="0" err="1">
                <a:latin typeface="+mj-lt"/>
              </a:rPr>
              <a:t>А.Столярова</a:t>
            </a:r>
            <a:r>
              <a:rPr lang="ru-RU" sz="2200" dirty="0">
                <a:latin typeface="+mj-lt"/>
              </a:rPr>
              <a:t> - Москва. 2000.- 335 с</a:t>
            </a:r>
            <a:r>
              <a:rPr lang="ru-RU" sz="2200" dirty="0" smtClean="0">
                <a:latin typeface="+mj-lt"/>
              </a:rPr>
              <a:t>.</a:t>
            </a:r>
          </a:p>
          <a:p>
            <a:pPr lvl="0"/>
            <a:endParaRPr lang="ru-RU" sz="1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>
              <a:buNone/>
            </a:pPr>
            <a:endParaRPr lang="ru-RU" sz="1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050158"/>
            <a:ext cx="1440160" cy="1628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37353853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/>
          <a:lstStyle/>
          <a:p>
            <a:pPr algn="ctr"/>
            <a:r>
              <a:rPr lang="ru-RU" dirty="0"/>
              <a:t>Интернет ресурсы:</a:t>
            </a: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2501632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/>
              <a:t>*</a:t>
            </a:r>
            <a:r>
              <a:rPr lang="en-US" sz="2000" dirty="0" smtClean="0"/>
              <a:t>http</a:t>
            </a:r>
            <a:r>
              <a:rPr lang="en-US" sz="2000" dirty="0"/>
              <a:t>://jollity.narod.ru/dolls.html</a:t>
            </a:r>
          </a:p>
          <a:p>
            <a:pPr marL="0" indent="0">
              <a:buNone/>
            </a:pPr>
            <a:r>
              <a:rPr lang="ru-RU" sz="2000" dirty="0" smtClean="0"/>
              <a:t>*</a:t>
            </a:r>
            <a:r>
              <a:rPr lang="en-US" sz="2000" dirty="0" smtClean="0"/>
              <a:t>http</a:t>
            </a:r>
            <a:r>
              <a:rPr lang="en-US" sz="2000" dirty="0"/>
              <a:t>://</a:t>
            </a:r>
            <a:r>
              <a:rPr lang="en-US" sz="2000" dirty="0" smtClean="0"/>
              <a:t>knowledge.allbest.ru/culture/2c0b65635b3bd68a4d43a89521206c</a:t>
            </a:r>
            <a:r>
              <a:rPr lang="ru-RU" sz="2000" dirty="0" smtClean="0"/>
              <a:t> </a:t>
            </a:r>
          </a:p>
          <a:p>
            <a:pPr marL="0" indent="0">
              <a:buNone/>
            </a:pPr>
            <a:r>
              <a:rPr lang="ru-RU" sz="2000" dirty="0"/>
              <a:t> </a:t>
            </a:r>
            <a:r>
              <a:rPr lang="ru-RU" sz="2000" dirty="0" smtClean="0"/>
              <a:t> </a:t>
            </a:r>
            <a:r>
              <a:rPr lang="en-US" sz="2000" dirty="0" smtClean="0"/>
              <a:t>37_0.html</a:t>
            </a:r>
            <a:endParaRPr lang="en-US" sz="2000" dirty="0"/>
          </a:p>
          <a:p>
            <a:pPr marL="0" indent="0">
              <a:buNone/>
            </a:pPr>
            <a:r>
              <a:rPr lang="ru-RU" sz="2000" dirty="0" smtClean="0"/>
              <a:t>*</a:t>
            </a:r>
            <a:r>
              <a:rPr lang="en-US" sz="2000" dirty="0" smtClean="0"/>
              <a:t>http</a:t>
            </a:r>
            <a:r>
              <a:rPr lang="en-US" sz="2000" dirty="0"/>
              <a:t>://www.liveinternet.ru/users/kykolnik/post103302668</a:t>
            </a:r>
          </a:p>
          <a:p>
            <a:pPr marL="0" indent="0">
              <a:buNone/>
            </a:pPr>
            <a:r>
              <a:rPr lang="ru-RU" sz="2000" dirty="0"/>
              <a:t>*</a:t>
            </a:r>
            <a:r>
              <a:rPr lang="en-US" sz="2000" dirty="0" smtClean="0"/>
              <a:t>http</a:t>
            </a:r>
            <a:r>
              <a:rPr lang="en-US" sz="2000" dirty="0"/>
              <a:t>://www.profguide.ru/professions/master_kukol.html</a:t>
            </a:r>
          </a:p>
          <a:p>
            <a:endParaRPr lang="ru-RU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4782722"/>
            <a:ext cx="1600200" cy="180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08559118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980728"/>
            <a:ext cx="13965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chemeClr val="tx2"/>
                </a:solidFill>
                <a:latin typeface="+mj-lt"/>
              </a:rPr>
              <a:t>Задачи:</a:t>
            </a:r>
            <a:endParaRPr lang="ru-RU" sz="28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1628800"/>
            <a:ext cx="8352928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tx2"/>
                </a:solidFill>
                <a:latin typeface="+mj-lt"/>
              </a:rPr>
              <a:t>Обучающие:</a:t>
            </a:r>
            <a:r>
              <a:rPr lang="ru-RU" sz="1400" dirty="0" smtClean="0">
                <a:solidFill>
                  <a:schemeClr val="tx2"/>
                </a:solidFill>
                <a:latin typeface="+mj-lt"/>
              </a:rPr>
              <a:t/>
            </a:r>
            <a:br>
              <a:rPr lang="ru-RU" sz="1400" dirty="0" smtClean="0">
                <a:solidFill>
                  <a:schemeClr val="tx2"/>
                </a:solidFill>
                <a:latin typeface="+mj-lt"/>
              </a:rPr>
            </a:br>
            <a:r>
              <a:rPr lang="ru-RU" dirty="0" smtClean="0">
                <a:solidFill>
                  <a:schemeClr val="tx2"/>
                </a:solidFill>
                <a:latin typeface="+mj-lt"/>
              </a:rPr>
              <a:t>-овладение знаниями в области театрального искусства;</a:t>
            </a:r>
            <a:br>
              <a:rPr lang="ru-RU" dirty="0" smtClean="0">
                <a:solidFill>
                  <a:schemeClr val="tx2"/>
                </a:solidFill>
                <a:latin typeface="+mj-lt"/>
              </a:rPr>
            </a:br>
            <a:r>
              <a:rPr lang="ru-RU" dirty="0" smtClean="0">
                <a:solidFill>
                  <a:schemeClr val="tx2"/>
                </a:solidFill>
                <a:latin typeface="+mj-lt"/>
              </a:rPr>
              <a:t>-обучение приёмам и способам вязания крючком игрушки для кукольного театра;</a:t>
            </a:r>
            <a:br>
              <a:rPr lang="ru-RU" dirty="0" smtClean="0">
                <a:solidFill>
                  <a:schemeClr val="tx2"/>
                </a:solidFill>
                <a:latin typeface="+mj-lt"/>
              </a:rPr>
            </a:br>
            <a:r>
              <a:rPr lang="ru-RU" dirty="0" smtClean="0">
                <a:solidFill>
                  <a:schemeClr val="tx2"/>
                </a:solidFill>
                <a:latin typeface="+mj-lt"/>
              </a:rPr>
              <a:t>-обеспечение безопасности выполнения работ через соблюдение правил </a:t>
            </a:r>
            <a:br>
              <a:rPr lang="ru-RU" dirty="0" smtClean="0">
                <a:solidFill>
                  <a:schemeClr val="tx2"/>
                </a:solidFill>
                <a:latin typeface="+mj-lt"/>
              </a:rPr>
            </a:br>
            <a:r>
              <a:rPr lang="ru-RU" dirty="0" smtClean="0">
                <a:solidFill>
                  <a:schemeClr val="tx2"/>
                </a:solidFill>
                <a:latin typeface="+mj-lt"/>
              </a:rPr>
              <a:t>  техники безопасности.</a:t>
            </a:r>
            <a:endParaRPr lang="ru-RU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3284984"/>
            <a:ext cx="8352928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tx2"/>
                </a:solidFill>
                <a:latin typeface="+mj-lt"/>
              </a:rPr>
              <a:t>Развивающие:</a:t>
            </a:r>
            <a:r>
              <a:rPr lang="ru-RU" sz="1400" dirty="0" smtClean="0">
                <a:solidFill>
                  <a:schemeClr val="tx2"/>
                </a:solidFill>
                <a:latin typeface="+mj-lt"/>
              </a:rPr>
              <a:t/>
            </a:r>
            <a:br>
              <a:rPr lang="ru-RU" sz="1400" dirty="0" smtClean="0">
                <a:solidFill>
                  <a:schemeClr val="tx2"/>
                </a:solidFill>
                <a:latin typeface="+mj-lt"/>
              </a:rPr>
            </a:br>
            <a:r>
              <a:rPr lang="ru-RU" dirty="0" smtClean="0">
                <a:solidFill>
                  <a:schemeClr val="tx2"/>
                </a:solidFill>
                <a:latin typeface="+mj-lt"/>
              </a:rPr>
              <a:t>-раскрытие и реализация творческого и мыслительного потенциала у участников </a:t>
            </a:r>
            <a:br>
              <a:rPr lang="ru-RU" dirty="0" smtClean="0">
                <a:solidFill>
                  <a:schemeClr val="tx2"/>
                </a:solidFill>
                <a:latin typeface="+mj-lt"/>
              </a:rPr>
            </a:br>
            <a:r>
              <a:rPr lang="ru-RU" dirty="0" smtClean="0">
                <a:solidFill>
                  <a:schemeClr val="tx2"/>
                </a:solidFill>
                <a:latin typeface="+mj-lt"/>
              </a:rPr>
              <a:t> спец. курса;</a:t>
            </a:r>
            <a:br>
              <a:rPr lang="ru-RU" dirty="0" smtClean="0">
                <a:solidFill>
                  <a:schemeClr val="tx2"/>
                </a:solidFill>
                <a:latin typeface="+mj-lt"/>
              </a:rPr>
            </a:br>
            <a:r>
              <a:rPr lang="ru-RU" dirty="0" smtClean="0">
                <a:solidFill>
                  <a:schemeClr val="tx2"/>
                </a:solidFill>
                <a:latin typeface="+mj-lt"/>
              </a:rPr>
              <a:t>-развитие навыков оценки и самооценки;</a:t>
            </a:r>
            <a:br>
              <a:rPr lang="ru-RU" dirty="0" smtClean="0">
                <a:solidFill>
                  <a:schemeClr val="tx2"/>
                </a:solidFill>
                <a:latin typeface="+mj-lt"/>
              </a:rPr>
            </a:br>
            <a:r>
              <a:rPr lang="ru-RU" dirty="0" smtClean="0">
                <a:solidFill>
                  <a:schemeClr val="tx2"/>
                </a:solidFill>
                <a:latin typeface="+mj-lt"/>
              </a:rPr>
              <a:t>-формирование положительной мотивации в учебной деятельности.</a:t>
            </a:r>
            <a:endParaRPr lang="ru-RU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4941168"/>
            <a:ext cx="8352928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tx2"/>
                </a:solidFill>
                <a:latin typeface="+mj-lt"/>
              </a:rPr>
              <a:t>Воспитательные:</a:t>
            </a:r>
            <a:r>
              <a:rPr lang="ru-RU" sz="1400" dirty="0" smtClean="0">
                <a:solidFill>
                  <a:schemeClr val="tx2"/>
                </a:solidFill>
                <a:latin typeface="+mj-lt"/>
              </a:rPr>
              <a:t/>
            </a:r>
            <a:br>
              <a:rPr lang="ru-RU" sz="1400" dirty="0" smtClean="0">
                <a:solidFill>
                  <a:schemeClr val="tx2"/>
                </a:solidFill>
                <a:latin typeface="+mj-lt"/>
              </a:rPr>
            </a:br>
            <a:r>
              <a:rPr lang="ru-RU" dirty="0" smtClean="0">
                <a:solidFill>
                  <a:schemeClr val="tx2"/>
                </a:solidFill>
                <a:latin typeface="+mj-lt"/>
              </a:rPr>
              <a:t>-воспитание коммуникативной культуры;</a:t>
            </a:r>
            <a:br>
              <a:rPr lang="ru-RU" dirty="0" smtClean="0">
                <a:solidFill>
                  <a:schemeClr val="tx2"/>
                </a:solidFill>
                <a:latin typeface="+mj-lt"/>
              </a:rPr>
            </a:br>
            <a:r>
              <a:rPr lang="ru-RU" dirty="0" smtClean="0">
                <a:solidFill>
                  <a:schemeClr val="tx2"/>
                </a:solidFill>
                <a:latin typeface="+mj-lt"/>
              </a:rPr>
              <a:t>-привитие и совершенствование таких качеств личности, как внимательность, </a:t>
            </a:r>
            <a:br>
              <a:rPr lang="ru-RU" dirty="0" smtClean="0">
                <a:solidFill>
                  <a:schemeClr val="tx2"/>
                </a:solidFill>
                <a:latin typeface="+mj-lt"/>
              </a:rPr>
            </a:br>
            <a:r>
              <a:rPr lang="ru-RU" dirty="0" smtClean="0">
                <a:solidFill>
                  <a:schemeClr val="tx2"/>
                </a:solidFill>
                <a:latin typeface="+mj-lt"/>
              </a:rPr>
              <a:t> целеустремлённость, аккуратность, креативность  и терпение;</a:t>
            </a:r>
            <a:br>
              <a:rPr lang="ru-RU" dirty="0" smtClean="0">
                <a:solidFill>
                  <a:schemeClr val="tx2"/>
                </a:solidFill>
                <a:latin typeface="+mj-lt"/>
              </a:rPr>
            </a:br>
            <a:r>
              <a:rPr lang="ru-RU" dirty="0" smtClean="0">
                <a:solidFill>
                  <a:schemeClr val="tx2"/>
                </a:solidFill>
                <a:latin typeface="+mj-lt"/>
              </a:rPr>
              <a:t>-способствовать профессиональному самоопределению подростков.</a:t>
            </a:r>
            <a:endParaRPr lang="ru-RU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64704"/>
            <a:ext cx="9144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Представления </a:t>
            </a:r>
            <a:br>
              <a:rPr lang="ru-RU" dirty="0" smtClean="0"/>
            </a:br>
            <a:r>
              <a:rPr lang="ru-RU" dirty="0" smtClean="0"/>
              <a:t>кукольников-шарманщиков на Руси</a:t>
            </a:r>
            <a:endParaRPr lang="ru-RU" dirty="0"/>
          </a:p>
        </p:txBody>
      </p:sp>
      <p:pic>
        <p:nvPicPr>
          <p:cNvPr id="1026" name="Picture 2" descr="C:\Users\Public\Documents\Desktop\театр\В.А. Милашевский. Иллюстрация к сказке «Конёк-Горбунок».webp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36795" y="2213385"/>
            <a:ext cx="4255685" cy="290409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Public\Documents\Desktop\театр\Старинная гравюра Скоморохи.webp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895" y="3718479"/>
            <a:ext cx="4234194" cy="287017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39552" y="3244334"/>
            <a:ext cx="36388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Старинная гравюра "Скоморохи"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821654" y="5301207"/>
            <a:ext cx="37440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В.А. </a:t>
            </a:r>
            <a:r>
              <a:rPr lang="ru-RU" dirty="0" err="1"/>
              <a:t>Милашевский</a:t>
            </a:r>
            <a:r>
              <a:rPr lang="ru-RU" dirty="0"/>
              <a:t>. Иллюстрация к сказке «Конёк-Горбунок»</a:t>
            </a:r>
          </a:p>
        </p:txBody>
      </p:sp>
    </p:spTree>
    <p:extLst>
      <p:ext uri="{BB962C8B-B14F-4D97-AF65-F5344CB8AC3E}">
        <p14:creationId xmlns:p14="http://schemas.microsoft.com/office/powerpoint/2010/main" xmlns="" val="294407467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pPr algn="ctr"/>
            <a:r>
              <a:rPr lang="ru-RU" dirty="0" smtClean="0"/>
              <a:t>Китайский театр теней</a:t>
            </a:r>
            <a:endParaRPr lang="ru-RU" dirty="0"/>
          </a:p>
        </p:txBody>
      </p:sp>
      <p:pic>
        <p:nvPicPr>
          <p:cNvPr id="1026" name="Picture 2" descr="C:\Users\Public\Documents\Desktop\театр\китай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4572000" y="1772816"/>
            <a:ext cx="4183332" cy="268928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Public\Documents\Desktop\театр\китай2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3789040"/>
            <a:ext cx="3988466" cy="26642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39038043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Японский традиционный </a:t>
            </a:r>
            <a:br>
              <a:rPr lang="ru-RU" dirty="0" smtClean="0"/>
            </a:br>
            <a:r>
              <a:rPr lang="ru-RU" dirty="0" smtClean="0"/>
              <a:t>театр Дзёрури</a:t>
            </a:r>
            <a:endParaRPr lang="ru-RU" dirty="0"/>
          </a:p>
        </p:txBody>
      </p:sp>
      <p:pic>
        <p:nvPicPr>
          <p:cNvPr id="2050" name="Picture 2" descr="C:\Users\Public\Documents\Desktop\театр\япония1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3501008"/>
            <a:ext cx="4072913" cy="278122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Public\Documents\Desktop\театр\япония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88024" y="2276872"/>
            <a:ext cx="4038600" cy="28035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02976983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Сергей Владимирович Образцов (1901-1992 г.г.)</a:t>
            </a:r>
            <a:endParaRPr lang="ru-RU" dirty="0"/>
          </a:p>
        </p:txBody>
      </p:sp>
      <p:pic>
        <p:nvPicPr>
          <p:cNvPr id="7" name="Picture 6" descr="C:\Users\Public\Documents\Desktop\театр\образцов5.webp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420888"/>
            <a:ext cx="2592288" cy="345638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C:\Users\Public\Documents\Desktop\театр\образцов4.webp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420888"/>
            <a:ext cx="2592288" cy="343616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C:\Users\Public\Documents\Desktop\театр\big_0i1f6e8i6325938fixl_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3573016"/>
            <a:ext cx="4608512" cy="302433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pPr algn="ctr"/>
            <a:r>
              <a:rPr lang="ru-RU" dirty="0" smtClean="0"/>
              <a:t>Театр им. С.В.Образцова</a:t>
            </a:r>
            <a:endParaRPr lang="ru-RU" dirty="0"/>
          </a:p>
        </p:txBody>
      </p:sp>
      <p:pic>
        <p:nvPicPr>
          <p:cNvPr id="4" name="Picture 2" descr="C:\Users\Public\Documents\Desktop\образцов\88888.webp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67944" y="1556792"/>
            <a:ext cx="4608512" cy="30963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79515800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940966"/>
          </a:xfrm>
        </p:spPr>
        <p:txBody>
          <a:bodyPr/>
          <a:lstStyle/>
          <a:p>
            <a:pPr algn="ctr"/>
            <a:r>
              <a:rPr lang="ru-RU" dirty="0" smtClean="0"/>
              <a:t>Музей театра кукол</a:t>
            </a:r>
            <a:endParaRPr lang="ru-RU" dirty="0"/>
          </a:p>
        </p:txBody>
      </p:sp>
      <p:pic>
        <p:nvPicPr>
          <p:cNvPr id="8196" name="Picture 4" descr="C:\Users\Public\Documents\Desktop\театр\музей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060848"/>
            <a:ext cx="6768752" cy="44873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54309497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778</TotalTime>
  <Words>288</Words>
  <Application>Microsoft Office PowerPoint</Application>
  <PresentationFormat>Экран (4:3)</PresentationFormat>
  <Paragraphs>56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Поток</vt:lpstr>
      <vt:lpstr>Федеральное государственное бюджетное образовательное учреждение Всероссийский детский центр «Океан»     Дополнительная образовательная программа спецкурса  «Мой любимый сказочный герой»                                                                                                  Педагог дополнительного образования:                                                                                                                     Ольга Владимировна Лапп     Владивосток  2011 г. </vt:lpstr>
      <vt:lpstr>  Цель: Обучение азам вязания крючком театральной куклы  в процессе творческой деятельности. </vt:lpstr>
      <vt:lpstr>Слайд 3</vt:lpstr>
      <vt:lpstr>Представления  кукольников-шарманщиков на Руси</vt:lpstr>
      <vt:lpstr>Китайский театр теней</vt:lpstr>
      <vt:lpstr>Японский традиционный  театр Дзёрури</vt:lpstr>
      <vt:lpstr>Сергей Владимирович Образцов (1901-1992 г.г.)</vt:lpstr>
      <vt:lpstr>Театр им. С.В.Образцова</vt:lpstr>
      <vt:lpstr>Музей театра кукол</vt:lpstr>
      <vt:lpstr>Часы – «визитная карточка» театра</vt:lpstr>
      <vt:lpstr>Традиционная игрушка  русского народа – Петрушка</vt:lpstr>
      <vt:lpstr>Слайд 12</vt:lpstr>
      <vt:lpstr>Пальчиковый театр</vt:lpstr>
      <vt:lpstr>Перчаточная кукла</vt:lpstr>
      <vt:lpstr>Тростевая кукла</vt:lpstr>
      <vt:lpstr>Кукла-марионетка</vt:lpstr>
      <vt:lpstr>Планшетная кукла</vt:lpstr>
      <vt:lpstr>Ростовая кукла</vt:lpstr>
      <vt:lpstr>Театр теней</vt:lpstr>
      <vt:lpstr>Игрушки, изготовленные в мастерской «Вязаная игрушка»</vt:lpstr>
      <vt:lpstr>Профессия художник-кукольник</vt:lpstr>
      <vt:lpstr>Список литературы:</vt:lpstr>
      <vt:lpstr>Интернет ресурсы: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домашний</dc:creator>
  <cp:lastModifiedBy>Roman</cp:lastModifiedBy>
  <cp:revision>64</cp:revision>
  <dcterms:created xsi:type="dcterms:W3CDTF">2013-01-07T11:36:23Z</dcterms:created>
  <dcterms:modified xsi:type="dcterms:W3CDTF">2013-03-16T11:20:32Z</dcterms:modified>
</cp:coreProperties>
</file>