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3" r:id="rId9"/>
    <p:sldId id="264" r:id="rId10"/>
    <p:sldId id="277" r:id="rId11"/>
    <p:sldId id="278" r:id="rId12"/>
    <p:sldId id="265" r:id="rId13"/>
    <p:sldId id="266" r:id="rId14"/>
    <p:sldId id="267" r:id="rId15"/>
    <p:sldId id="268" r:id="rId16"/>
    <p:sldId id="269" r:id="rId17"/>
    <p:sldId id="276" r:id="rId18"/>
    <p:sldId id="270" r:id="rId19"/>
    <p:sldId id="279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>
      <p:cViewPr>
        <p:scale>
          <a:sx n="75" d="100"/>
          <a:sy n="75" d="100"/>
        </p:scale>
        <p:origin x="-5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9FE188C3-D663-49EF-BC31-BFE296B96085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48C5367-AFBB-4D0E-B753-1503D90AD1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CFE43-A949-4BB7-BF0B-D4FE46E92DC7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DF70D-2A71-43BE-ABE8-489EFEB5E7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A57DB-8DE4-4CA0-B21C-2C8C746AAA6C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EEFD0-B64B-4281-8AC5-78C89F163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042988" y="1027113"/>
            <a:ext cx="7024687" cy="48053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E4D2D-72C9-48BF-B2E6-176D06EAF585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37223-969E-4F58-91CE-EACF075FE8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BC2AB-14C6-42EB-BA45-F6D12D66F285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8C77B-17F2-4B68-A1D0-82384A2AC8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F5690-3600-416C-A322-E4D0D6E793D8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B6BD3-26CB-44C2-AC57-D82979B61F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C0715-E8EA-4F83-AF62-17DE81221D53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93668-2656-416E-A6B2-0F3762BCAB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6BA57-2AE9-4778-8F9D-ABA3D3F91E96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CD3BB-6DC0-4803-8224-C45AFF38C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55C24-309C-4271-9008-56C91FC32A1E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7249B-4C9C-4F3A-9FDC-03B65799F7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0B1B1-4C08-4B67-ABE5-64AC2EE97BC9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B25FA-91B0-4490-A4C7-19CB438EBB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2FFFC-D9C5-429C-A0AF-C943FE5CAC16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9353-917E-4C6C-9383-9A522F5B5C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93E92-0891-4E74-A368-2823B132F2BC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DF7F6-065B-43CD-BEB6-E67444ED6F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EE8410-816C-4E19-9D69-1728BBF51C67}" type="datetimeFigureOut">
              <a:rPr lang="ru-RU"/>
              <a:pPr>
                <a:defRPr/>
              </a:pPr>
              <a:t>27.03.2013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6D5B2A-1273-4CB1-8D9F-8EBA839B6A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6" r:id="rId1"/>
    <p:sldLayoutId id="2147484215" r:id="rId2"/>
    <p:sldLayoutId id="2147484214" r:id="rId3"/>
    <p:sldLayoutId id="2147484213" r:id="rId4"/>
    <p:sldLayoutId id="2147484212" r:id="rId5"/>
    <p:sldLayoutId id="2147484211" r:id="rId6"/>
    <p:sldLayoutId id="2147484210" r:id="rId7"/>
    <p:sldLayoutId id="2147484217" r:id="rId8"/>
    <p:sldLayoutId id="2147484218" r:id="rId9"/>
    <p:sldLayoutId id="2147484209" r:id="rId10"/>
    <p:sldLayoutId id="2147484208" r:id="rId11"/>
    <p:sldLayoutId id="214748420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rot="392868">
            <a:off x="1099364" y="2945723"/>
            <a:ext cx="3545538" cy="2189891"/>
          </a:xfrm>
          <a:prstGeom prst="rtTriangl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25" name="Заголовок 1"/>
          <p:cNvSpPr>
            <a:spLocks noGrp="1"/>
          </p:cNvSpPr>
          <p:nvPr>
            <p:ph type="ctrTitle"/>
          </p:nvPr>
        </p:nvSpPr>
        <p:spPr>
          <a:xfrm>
            <a:off x="4513263" y="2205038"/>
            <a:ext cx="3600450" cy="1270000"/>
          </a:xfrm>
        </p:spPr>
        <p:txBody>
          <a:bodyPr/>
          <a:lstStyle/>
          <a:p>
            <a:pPr algn="r" eaLnBrk="1" hangingPunct="1"/>
            <a:r>
              <a:rPr lang="ru-RU" b="1" smtClean="0"/>
              <a:t>обобщающий урок</a:t>
            </a:r>
          </a:p>
        </p:txBody>
      </p:sp>
      <p:sp>
        <p:nvSpPr>
          <p:cNvPr id="512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363" y="4292600"/>
            <a:ext cx="3309937" cy="2376488"/>
          </a:xfrm>
        </p:spPr>
        <p:txBody>
          <a:bodyPr/>
          <a:lstStyle/>
          <a:p>
            <a:pPr algn="r" eaLnBrk="1" hangingPunct="1"/>
            <a:r>
              <a:rPr lang="ru-RU" sz="2000" b="1" smtClean="0">
                <a:solidFill>
                  <a:schemeClr val="tx1"/>
                </a:solidFill>
              </a:rPr>
              <a:t>Учитель математики</a:t>
            </a:r>
          </a:p>
          <a:p>
            <a:pPr algn="r" eaLnBrk="1" hangingPunct="1"/>
            <a:r>
              <a:rPr lang="ru-RU" sz="2000" b="1" smtClean="0">
                <a:solidFill>
                  <a:schemeClr val="tx1"/>
                </a:solidFill>
              </a:rPr>
              <a:t>МОАУ СОШ №20</a:t>
            </a:r>
          </a:p>
          <a:p>
            <a:pPr algn="r" eaLnBrk="1" hangingPunct="1"/>
            <a:r>
              <a:rPr lang="ru-RU" sz="2000" b="1" smtClean="0">
                <a:solidFill>
                  <a:schemeClr val="tx1"/>
                </a:solidFill>
              </a:rPr>
              <a:t>г. Кирова</a:t>
            </a:r>
          </a:p>
          <a:p>
            <a:pPr algn="r" eaLnBrk="1" hangingPunct="1"/>
            <a:r>
              <a:rPr lang="ru-RU" sz="2000" b="1" smtClean="0">
                <a:solidFill>
                  <a:schemeClr val="tx1"/>
                </a:solidFill>
              </a:rPr>
              <a:t>Хохолкова Татьяна Валентиновна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220405"/>
            <a:ext cx="4451860" cy="212365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Признаки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равенства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треугольников</a:t>
            </a:r>
          </a:p>
        </p:txBody>
      </p:sp>
      <p:sp>
        <p:nvSpPr>
          <p:cNvPr id="8" name="Прямоугольный треугольник 7"/>
          <p:cNvSpPr/>
          <p:nvPr/>
        </p:nvSpPr>
        <p:spPr>
          <a:xfrm rot="409423">
            <a:off x="393960" y="3852176"/>
            <a:ext cx="3545538" cy="2189891"/>
          </a:xfrm>
          <a:prstGeom prst="rtTriangl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827088" y="1995488"/>
            <a:ext cx="6992937" cy="3836987"/>
          </a:xfrm>
        </p:spPr>
        <p:txBody>
          <a:bodyPr/>
          <a:lstStyle/>
          <a:p>
            <a:pPr marL="69850" indent="0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</a:rPr>
              <a:t>2) Точк</a:t>
            </a:r>
            <a:r>
              <a:rPr lang="ru-RU" b="1" smtClean="0">
                <a:solidFill>
                  <a:schemeClr val="tx1"/>
                </a:solidFill>
                <a:latin typeface="Arial" charset="0"/>
              </a:rPr>
              <a:t>а</a:t>
            </a:r>
            <a:r>
              <a:rPr lang="ru-RU" b="1" smtClean="0">
                <a:solidFill>
                  <a:schemeClr val="tx1"/>
                </a:solidFill>
              </a:rPr>
              <a:t> пересечения биссектрис – центр вписанной окружности.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548680"/>
            <a:ext cx="6631944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Замечательные точки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треугольника</a:t>
            </a:r>
          </a:p>
        </p:txBody>
      </p:sp>
      <p:sp>
        <p:nvSpPr>
          <p:cNvPr id="5" name="Прямоугольный треугольник 4"/>
          <p:cNvSpPr/>
          <p:nvPr/>
        </p:nvSpPr>
        <p:spPr>
          <a:xfrm flipH="1">
            <a:off x="2339975" y="2828925"/>
            <a:ext cx="4464050" cy="2828925"/>
          </a:xfrm>
          <a:prstGeom prst="rtTriangl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807234" y="5515519"/>
            <a:ext cx="53251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2478" y="2348880"/>
            <a:ext cx="458780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9504" y="5517231"/>
            <a:ext cx="55175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781550" y="3656013"/>
            <a:ext cx="2022475" cy="202406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0" name="Прямая соединительная линия 9"/>
          <p:cNvCxnSpPr>
            <a:stCxn id="18" idx="1"/>
          </p:cNvCxnSpPr>
          <p:nvPr/>
        </p:nvCxnSpPr>
        <p:spPr>
          <a:xfrm>
            <a:off x="5076825" y="3952875"/>
            <a:ext cx="1727200" cy="17049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5" idx="4"/>
          </p:cNvCxnSpPr>
          <p:nvPr/>
        </p:nvCxnSpPr>
        <p:spPr>
          <a:xfrm flipV="1">
            <a:off x="2339975" y="4365625"/>
            <a:ext cx="4492625" cy="12922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0"/>
          </p:cNvCxnSpPr>
          <p:nvPr/>
        </p:nvCxnSpPr>
        <p:spPr>
          <a:xfrm flipH="1">
            <a:off x="5292725" y="2828925"/>
            <a:ext cx="1511300" cy="28289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Дуга 22"/>
          <p:cNvSpPr/>
          <p:nvPr/>
        </p:nvSpPr>
        <p:spPr>
          <a:xfrm rot="15360356">
            <a:off x="6599238" y="5322888"/>
            <a:ext cx="520700" cy="57785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Дуга 23"/>
          <p:cNvSpPr/>
          <p:nvPr/>
        </p:nvSpPr>
        <p:spPr>
          <a:xfrm rot="10244464">
            <a:off x="6569075" y="2668588"/>
            <a:ext cx="469900" cy="519112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Дуга 24"/>
          <p:cNvSpPr/>
          <p:nvPr/>
        </p:nvSpPr>
        <p:spPr>
          <a:xfrm rot="10244464">
            <a:off x="6392863" y="2581275"/>
            <a:ext cx="747712" cy="827088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Дуга 25"/>
          <p:cNvSpPr/>
          <p:nvPr/>
        </p:nvSpPr>
        <p:spPr>
          <a:xfrm rot="2110225">
            <a:off x="2408238" y="5345113"/>
            <a:ext cx="412750" cy="45720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Дуга 26"/>
          <p:cNvSpPr/>
          <p:nvPr/>
        </p:nvSpPr>
        <p:spPr>
          <a:xfrm rot="2110225">
            <a:off x="2395538" y="5203825"/>
            <a:ext cx="590550" cy="65405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Дуга 27"/>
          <p:cNvSpPr/>
          <p:nvPr/>
        </p:nvSpPr>
        <p:spPr>
          <a:xfrm rot="2110225">
            <a:off x="2471738" y="5118100"/>
            <a:ext cx="717550" cy="795338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5657850" y="4524375"/>
            <a:ext cx="287338" cy="2873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3986213" y="2768600"/>
            <a:ext cx="4041775" cy="40513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900113" y="1995488"/>
            <a:ext cx="7272337" cy="1590675"/>
          </a:xfrm>
        </p:spPr>
        <p:txBody>
          <a:bodyPr/>
          <a:lstStyle/>
          <a:p>
            <a:pPr marL="69850" indent="0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</a:rPr>
              <a:t>3) Точка пересечения середи</a:t>
            </a:r>
            <a:r>
              <a:rPr lang="ru-RU" b="1" smtClean="0">
                <a:solidFill>
                  <a:schemeClr val="tx1"/>
                </a:solidFill>
                <a:latin typeface="Arial" charset="0"/>
              </a:rPr>
              <a:t>н</a:t>
            </a:r>
            <a:r>
              <a:rPr lang="ru-RU" b="1" smtClean="0">
                <a:solidFill>
                  <a:schemeClr val="tx1"/>
                </a:solidFill>
              </a:rPr>
              <a:t>ны</a:t>
            </a:r>
            <a:r>
              <a:rPr lang="ru-RU" b="1" smtClean="0">
                <a:solidFill>
                  <a:schemeClr val="tx1"/>
                </a:solidFill>
                <a:latin typeface="Arial" charset="0"/>
              </a:rPr>
              <a:t>х</a:t>
            </a:r>
            <a:r>
              <a:rPr lang="ru-RU" b="1" smtClean="0">
                <a:solidFill>
                  <a:schemeClr val="tx1"/>
                </a:solidFill>
              </a:rPr>
              <a:t> перпендикуляров – центр описанной окружности.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548680"/>
            <a:ext cx="6631944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Замечательные точки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треугольника</a:t>
            </a:r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4270375" y="2768600"/>
            <a:ext cx="3473450" cy="2995613"/>
          </a:xfrm>
          <a:prstGeom prst="triangl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5" name="Прямая соединительная линия 24"/>
          <p:cNvCxnSpPr>
            <a:endCxn id="24" idx="3"/>
          </p:cNvCxnSpPr>
          <p:nvPr/>
        </p:nvCxnSpPr>
        <p:spPr>
          <a:xfrm flipH="1">
            <a:off x="6007100" y="2660650"/>
            <a:ext cx="30163" cy="310356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8" idx="3"/>
            <a:endCxn id="24" idx="5"/>
          </p:cNvCxnSpPr>
          <p:nvPr/>
        </p:nvCxnSpPr>
        <p:spPr>
          <a:xfrm flipV="1">
            <a:off x="4171950" y="4267200"/>
            <a:ext cx="2703513" cy="157321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24" idx="1"/>
            <a:endCxn id="19" idx="5"/>
          </p:cNvCxnSpPr>
          <p:nvPr/>
        </p:nvCxnSpPr>
        <p:spPr>
          <a:xfrm>
            <a:off x="5138738" y="4267200"/>
            <a:ext cx="2678112" cy="157321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5878513" y="4668838"/>
            <a:ext cx="287337" cy="2873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5314950" y="4157663"/>
            <a:ext cx="107950" cy="201612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 flipV="1">
            <a:off x="5219700" y="4103688"/>
            <a:ext cx="215900" cy="10953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 flipV="1">
            <a:off x="6659563" y="4387850"/>
            <a:ext cx="107950" cy="19367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6735763" y="4437063"/>
            <a:ext cx="212725" cy="12223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795963" y="5588000"/>
            <a:ext cx="0" cy="176213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5772150" y="5588000"/>
            <a:ext cx="211138" cy="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4716463" y="4581525"/>
            <a:ext cx="360362" cy="212725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5305425" y="3648075"/>
            <a:ext cx="338138" cy="212725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5181600" y="5556250"/>
            <a:ext cx="0" cy="430213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5289550" y="5556250"/>
            <a:ext cx="0" cy="430213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551613" y="5588000"/>
            <a:ext cx="0" cy="428625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6659563" y="5588000"/>
            <a:ext cx="0" cy="428625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6" name="Полилиния 65"/>
          <p:cNvSpPr/>
          <p:nvPr/>
        </p:nvSpPr>
        <p:spPr>
          <a:xfrm rot="19393707">
            <a:off x="6413500" y="3643313"/>
            <a:ext cx="354013" cy="239712"/>
          </a:xfrm>
          <a:custGeom>
            <a:avLst/>
            <a:gdLst>
              <a:gd name="connsiteX0" fmla="*/ 82 w 787733"/>
              <a:gd name="connsiteY0" fmla="*/ 447259 h 533020"/>
              <a:gd name="connsiteX1" fmla="*/ 733412 w 787733"/>
              <a:gd name="connsiteY1" fmla="*/ 501579 h 533020"/>
              <a:gd name="connsiteX2" fmla="*/ 82 w 787733"/>
              <a:gd name="connsiteY2" fmla="*/ 21746 h 533020"/>
              <a:gd name="connsiteX3" fmla="*/ 787733 w 787733"/>
              <a:gd name="connsiteY3" fmla="*/ 76067 h 533020"/>
              <a:gd name="connsiteX4" fmla="*/ 787733 w 787733"/>
              <a:gd name="connsiteY4" fmla="*/ 76067 h 533020"/>
              <a:gd name="connsiteX5" fmla="*/ 787733 w 787733"/>
              <a:gd name="connsiteY5" fmla="*/ 76067 h 53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87733" h="533020">
                <a:moveTo>
                  <a:pt x="82" y="447259"/>
                </a:moveTo>
                <a:cubicBezTo>
                  <a:pt x="366747" y="509878"/>
                  <a:pt x="733412" y="572498"/>
                  <a:pt x="733412" y="501579"/>
                </a:cubicBezTo>
                <a:cubicBezTo>
                  <a:pt x="733412" y="430660"/>
                  <a:pt x="-8971" y="92665"/>
                  <a:pt x="82" y="21746"/>
                </a:cubicBezTo>
                <a:cubicBezTo>
                  <a:pt x="9135" y="-49173"/>
                  <a:pt x="787733" y="76067"/>
                  <a:pt x="787733" y="76067"/>
                </a:cubicBezTo>
                <a:lnTo>
                  <a:pt x="787733" y="76067"/>
                </a:lnTo>
                <a:lnTo>
                  <a:pt x="787733" y="76067"/>
                </a:ln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7" name="Полилиния 66"/>
          <p:cNvSpPr/>
          <p:nvPr/>
        </p:nvSpPr>
        <p:spPr>
          <a:xfrm rot="19516763">
            <a:off x="7027863" y="4762500"/>
            <a:ext cx="361950" cy="244475"/>
          </a:xfrm>
          <a:custGeom>
            <a:avLst/>
            <a:gdLst>
              <a:gd name="connsiteX0" fmla="*/ 82 w 787733"/>
              <a:gd name="connsiteY0" fmla="*/ 447259 h 533020"/>
              <a:gd name="connsiteX1" fmla="*/ 733412 w 787733"/>
              <a:gd name="connsiteY1" fmla="*/ 501579 h 533020"/>
              <a:gd name="connsiteX2" fmla="*/ 82 w 787733"/>
              <a:gd name="connsiteY2" fmla="*/ 21746 h 533020"/>
              <a:gd name="connsiteX3" fmla="*/ 787733 w 787733"/>
              <a:gd name="connsiteY3" fmla="*/ 76067 h 533020"/>
              <a:gd name="connsiteX4" fmla="*/ 787733 w 787733"/>
              <a:gd name="connsiteY4" fmla="*/ 76067 h 533020"/>
              <a:gd name="connsiteX5" fmla="*/ 787733 w 787733"/>
              <a:gd name="connsiteY5" fmla="*/ 76067 h 53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87733" h="533020">
                <a:moveTo>
                  <a:pt x="82" y="447259"/>
                </a:moveTo>
                <a:cubicBezTo>
                  <a:pt x="366747" y="509878"/>
                  <a:pt x="733412" y="572498"/>
                  <a:pt x="733412" y="501579"/>
                </a:cubicBezTo>
                <a:cubicBezTo>
                  <a:pt x="733412" y="430660"/>
                  <a:pt x="-8971" y="92665"/>
                  <a:pt x="82" y="21746"/>
                </a:cubicBezTo>
                <a:cubicBezTo>
                  <a:pt x="9135" y="-49173"/>
                  <a:pt x="787733" y="76067"/>
                  <a:pt x="787733" y="76067"/>
                </a:cubicBezTo>
                <a:lnTo>
                  <a:pt x="787733" y="76067"/>
                </a:lnTo>
                <a:lnTo>
                  <a:pt x="787733" y="76067"/>
                </a:ln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140200" y="5656263"/>
            <a:ext cx="214313" cy="2159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899150" y="2660650"/>
            <a:ext cx="215900" cy="2159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632700" y="5656263"/>
            <a:ext cx="215900" cy="2159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  <p:bldP spid="35" grpId="0" animBg="1"/>
      <p:bldP spid="18" grpId="0" animBg="1"/>
      <p:bldP spid="17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980726"/>
            <a:ext cx="5408853" cy="769441"/>
          </a:xfrm>
          <a:prstGeom prst="rect">
            <a:avLst/>
          </a:prstGeom>
          <a:noFill/>
        </p:spPr>
        <p:txBody>
          <a:bodyPr wrap="none">
            <a:prstTxWarp prst="textChevro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Физкульт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минутка</a:t>
            </a:r>
          </a:p>
        </p:txBody>
      </p:sp>
      <p:pic>
        <p:nvPicPr>
          <p:cNvPr id="1026" name="Picture 2" descr="D:\Internet\1313670461_1313524439_children-silhouette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14538" y="1958975"/>
            <a:ext cx="5073650" cy="371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973138" y="1844675"/>
            <a:ext cx="6777037" cy="3508375"/>
          </a:xfrm>
        </p:spPr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ru-RU" sz="2200" smtClean="0">
                <a:latin typeface="Arial" charset="0"/>
                <a:cs typeface="Arial" charset="0"/>
              </a:rPr>
              <a:t>Сколько на рисунке треугольников?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722919"/>
            <a:ext cx="7356501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Геометрическое зрение</a:t>
            </a:r>
          </a:p>
        </p:txBody>
      </p:sp>
      <p:grpSp>
        <p:nvGrpSpPr>
          <p:cNvPr id="17412" name="Группа 6"/>
          <p:cNvGrpSpPr>
            <a:grpSpLocks/>
          </p:cNvGrpSpPr>
          <p:nvPr/>
        </p:nvGrpSpPr>
        <p:grpSpPr bwMode="auto">
          <a:xfrm>
            <a:off x="2627313" y="2420938"/>
            <a:ext cx="3384550" cy="3852862"/>
            <a:chOff x="2627783" y="2420888"/>
            <a:chExt cx="3384377" cy="3853670"/>
          </a:xfrm>
        </p:grpSpPr>
        <p:sp>
          <p:nvSpPr>
            <p:cNvPr id="5" name="Равнобедренный треугольник 4"/>
            <p:cNvSpPr/>
            <p:nvPr/>
          </p:nvSpPr>
          <p:spPr>
            <a:xfrm>
              <a:off x="2627783" y="2420888"/>
              <a:ext cx="3384377" cy="2916849"/>
            </a:xfrm>
            <a:prstGeom prst="triangl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Равнобедренный треугольник 5"/>
            <p:cNvSpPr/>
            <p:nvPr/>
          </p:nvSpPr>
          <p:spPr>
            <a:xfrm rot="10800000">
              <a:off x="2627783" y="3357709"/>
              <a:ext cx="3384377" cy="2916849"/>
            </a:xfrm>
            <a:prstGeom prst="triangle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62137"/>
            <a:ext cx="6912768" cy="3483749"/>
          </a:xfrm>
          <a:extLst/>
        </p:spPr>
        <p:txBody>
          <a:bodyPr numCol="2" rtlCol="0">
            <a:normAutofit lnSpcReduction="10000"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Вариант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∆АВС…, </a:t>
            </a:r>
            <a:r>
              <a:rPr lang="ru-RU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т.к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АД…,</a:t>
            </a:r>
            <a:r>
              <a:rPr lang="ru-RU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т.к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В…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&lt;C, </a:t>
            </a:r>
            <a:r>
              <a:rPr lang="ru-RU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т.к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∆ 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АВД … ∆АДС,</a:t>
            </a:r>
            <a:r>
              <a:rPr 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т.к</a:t>
            </a:r>
            <a:r>
              <a:rPr 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 также…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endParaRPr lang="ru-RU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endParaRPr lang="ru-RU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ll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Вариант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∆ 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MNR </a:t>
            </a:r>
            <a:r>
              <a:rPr 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…, </a:t>
            </a:r>
            <a:r>
              <a:rPr lang="ru-RU" sz="2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т.к</a:t>
            </a:r>
            <a:r>
              <a:rPr 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ER…,</a:t>
            </a:r>
            <a:r>
              <a:rPr lang="ru-RU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т.к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RN…RM, </a:t>
            </a:r>
            <a:r>
              <a:rPr lang="ru-RU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т.к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∆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NER… </a:t>
            </a:r>
            <a:r>
              <a:rPr 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∆ 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MER, </a:t>
            </a:r>
            <a:r>
              <a:rPr lang="ru-RU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т.к</a:t>
            </a:r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marL="525780" indent="-457200" eaLnBrk="1" fontAlgn="auto" hangingPunct="1">
              <a:spcAft>
                <a:spcPts val="0"/>
              </a:spcAft>
              <a:buClr>
                <a:schemeClr val="accent2"/>
              </a:buClr>
              <a:buSzPct val="120000"/>
              <a:buFont typeface="+mj-lt"/>
              <a:buAutoNum type="arabicParenR"/>
              <a:defRPr/>
            </a:pPr>
            <a:r>
              <a:rPr 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 также…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714356"/>
            <a:ext cx="5715040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Прочитай чертеж!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1692275" y="4365625"/>
            <a:ext cx="2087563" cy="1800225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5368925" y="4292600"/>
            <a:ext cx="1800225" cy="1800225"/>
          </a:xfrm>
          <a:prstGeom prst="rt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0" name="Прямая соединительная линия 9"/>
          <p:cNvCxnSpPr>
            <a:stCxn id="7" idx="3"/>
            <a:endCxn id="7" idx="0"/>
          </p:cNvCxnSpPr>
          <p:nvPr/>
        </p:nvCxnSpPr>
        <p:spPr>
          <a:xfrm>
            <a:off x="2735263" y="4365625"/>
            <a:ext cx="0" cy="18002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8" idx="2"/>
            <a:endCxn id="8" idx="5"/>
          </p:cNvCxnSpPr>
          <p:nvPr/>
        </p:nvCxnSpPr>
        <p:spPr>
          <a:xfrm flipV="1">
            <a:off x="5368925" y="5192713"/>
            <a:ext cx="900113" cy="90011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190750" y="4149725"/>
            <a:ext cx="0" cy="431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360613" y="4149725"/>
            <a:ext cx="0" cy="431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059113" y="4149725"/>
            <a:ext cx="0" cy="431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276600" y="4149725"/>
            <a:ext cx="0" cy="431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028825" y="5121275"/>
            <a:ext cx="293688" cy="2873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073400" y="5151438"/>
            <a:ext cx="346075" cy="2571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6516688" y="5408613"/>
            <a:ext cx="287337" cy="3238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5767388" y="4724400"/>
            <a:ext cx="328612" cy="33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501597" y="3841884"/>
            <a:ext cx="468398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Д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688596" y="4410690"/>
            <a:ext cx="468398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С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1339236" y="4393970"/>
            <a:ext cx="399468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В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839355" y="5949280"/>
            <a:ext cx="468398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А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4855977" y="4103494"/>
            <a:ext cx="468398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N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314970" y="4711145"/>
            <a:ext cx="377026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E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146598" y="5903694"/>
            <a:ext cx="514886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M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890442" y="5903694"/>
            <a:ext cx="399468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R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6037263" y="5221288"/>
            <a:ext cx="217487" cy="2365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6042025" y="5121275"/>
            <a:ext cx="114300" cy="11271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6243638" y="5327650"/>
            <a:ext cx="128587" cy="1190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>
            <a:off x="3992563" y="2498725"/>
            <a:ext cx="3078162" cy="3505200"/>
          </a:xfrm>
          <a:prstGeom prst="rtTriangl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7414" name="Picture 6" descr="D:\Internet\pythagoras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21477" y="2078439"/>
            <a:ext cx="2441848" cy="24418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/>
          </a:extLst>
        </p:spPr>
      </p:pic>
      <p:pic>
        <p:nvPicPr>
          <p:cNvPr id="17415" name="Picture 7" descr="D:\Internet\World_Italy_Venice__Italy_007854_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524727" y="2236588"/>
            <a:ext cx="2952328" cy="212554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/>
          </a:extLst>
        </p:spPr>
      </p:pic>
      <p:sp>
        <p:nvSpPr>
          <p:cNvPr id="2" name="Прямоугольный треугольник 1"/>
          <p:cNvSpPr/>
          <p:nvPr/>
        </p:nvSpPr>
        <p:spPr>
          <a:xfrm>
            <a:off x="4059548" y="2665488"/>
            <a:ext cx="2875577" cy="3274963"/>
          </a:xfrm>
          <a:prstGeom prst="rt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521393" y="4520286"/>
            <a:ext cx="449161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497336" y="5948978"/>
            <a:ext cx="449161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048175" y="2976197"/>
            <a:ext cx="449161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70338" y="5445125"/>
            <a:ext cx="457200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4427538" y="5445125"/>
            <a:ext cx="0" cy="55880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7417" name="Picture 9" descr="D:\Internet\1349659547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 rot="699448">
            <a:off x="1043608" y="4520286"/>
            <a:ext cx="2002631" cy="200263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/>
          </a:extLst>
        </p:spPr>
      </p:pic>
      <p:pic>
        <p:nvPicPr>
          <p:cNvPr id="19470" name="Picture 15" descr="Рисунок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4213" y="692150"/>
            <a:ext cx="74168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048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980726"/>
            <a:ext cx="5408853" cy="769441"/>
          </a:xfrm>
          <a:prstGeom prst="rect">
            <a:avLst/>
          </a:prstGeom>
          <a:noFill/>
        </p:spPr>
        <p:txBody>
          <a:bodyPr wrap="none">
            <a:prstTxWarp prst="textChevro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Физкульт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минутка</a:t>
            </a:r>
          </a:p>
        </p:txBody>
      </p:sp>
      <p:pic>
        <p:nvPicPr>
          <p:cNvPr id="6" name="Picture 2" descr="D:\Internet\1313670461_1313524439_children-silhouette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14538" y="1958975"/>
            <a:ext cx="5073650" cy="371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34430" y="620688"/>
            <a:ext cx="6255238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Задача по готовому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чертежу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95082" y="3839597"/>
            <a:ext cx="318388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Найти ∟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DBA</a:t>
            </a:r>
            <a:endParaRPr lang="ru-RU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1403350" y="2349500"/>
            <a:ext cx="2592388" cy="32400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403350" y="5589588"/>
            <a:ext cx="280828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2124075" y="2997200"/>
            <a:ext cx="2024063" cy="25923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306763" y="4462463"/>
            <a:ext cx="206375" cy="24765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135313" y="5465763"/>
            <a:ext cx="0" cy="24765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Дуга 20"/>
          <p:cNvSpPr/>
          <p:nvPr/>
        </p:nvSpPr>
        <p:spPr>
          <a:xfrm>
            <a:off x="1455738" y="5311775"/>
            <a:ext cx="360362" cy="555625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920219" y="2086460"/>
            <a:ext cx="53251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80952" y="3516430"/>
            <a:ext cx="458780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691680" y="2780928"/>
            <a:ext cx="526105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20176" y="5389874"/>
            <a:ext cx="55175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099869" y="5465440"/>
            <a:ext cx="478016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805814" y="4933571"/>
            <a:ext cx="901209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70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*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2988" y="2636838"/>
            <a:ext cx="6778625" cy="35083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Постройте на листе бумаги правильный треугольник со сторонами 12 см.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Каждую сторону разделите пополам и точки деления соедините отрезками – средними линиями.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Сколько получилось треугольников? Вырежьте большой треугольник.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Перегните треугольник по средним линиям и соедините их вершины. Получилось геометрическое тело – тетраэдр.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Тетра – 4, эдра – грань.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20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971536" y="694927"/>
            <a:ext cx="6681701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Практическая работа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«Тетраэдр»</a:t>
            </a:r>
          </a:p>
        </p:txBody>
      </p:sp>
      <p:pic>
        <p:nvPicPr>
          <p:cNvPr id="22533" name="Picture 10" descr="ANd9GcSGIFBbR2B2aYNwioG4y_KCp5aHUSOS5yLt1XS8nScltseToAUcFoyupc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24750" y="1557338"/>
            <a:ext cx="130492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3555" name="Picture 10" descr="sdrcg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143125" y="-2428875"/>
            <a:ext cx="17411700" cy="1090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97329"/>
            <a:ext cx="4549643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Многоугольник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2051050" y="3141663"/>
            <a:ext cx="936625" cy="1008062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2987675" y="2492375"/>
            <a:ext cx="3240088" cy="64928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 flipV="1">
            <a:off x="6227763" y="2492375"/>
            <a:ext cx="792162" cy="202247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580063" y="4514850"/>
            <a:ext cx="1439862" cy="118903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771775" y="5157788"/>
            <a:ext cx="2808288" cy="54610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051050" y="4076700"/>
            <a:ext cx="742950" cy="1084263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524301" y="3815462"/>
            <a:ext cx="57099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03742" y="2591326"/>
            <a:ext cx="489236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092511" y="1969676"/>
            <a:ext cx="59183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998036" y="4757034"/>
            <a:ext cx="55015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207382" y="5703590"/>
            <a:ext cx="65274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366096" y="5180370"/>
            <a:ext cx="57099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Объект 2"/>
          <p:cNvSpPr>
            <a:spLocks noGrp="1"/>
          </p:cNvSpPr>
          <p:nvPr>
            <p:ph idx="1"/>
          </p:nvPr>
        </p:nvSpPr>
        <p:spPr>
          <a:xfrm>
            <a:off x="1042988" y="1844675"/>
            <a:ext cx="6778625" cy="3508375"/>
          </a:xfrm>
        </p:spPr>
        <p:txBody>
          <a:bodyPr/>
          <a:lstStyle/>
          <a:p>
            <a:pPr marL="525463" indent="-457200" eaLnBrk="1" hangingPunct="1">
              <a:buSzPct val="120000"/>
              <a:buFont typeface="Century Gothic" pitchFamily="34" charset="0"/>
              <a:buAutoNum type="arabicPeriod"/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Нарисуйте отрезок АС.</a:t>
            </a:r>
          </a:p>
          <a:p>
            <a:pPr marL="525463" indent="-457200" eaLnBrk="1" hangingPunct="1">
              <a:buSzPct val="120000"/>
              <a:buFont typeface="Century Gothic" pitchFamily="34" charset="0"/>
              <a:buAutoNum type="arabicPeriod"/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Найдите его середину К.</a:t>
            </a:r>
          </a:p>
          <a:p>
            <a:pPr marL="525463" indent="-457200" eaLnBrk="1" hangingPunct="1">
              <a:buSzPct val="120000"/>
              <a:buFont typeface="Century Gothic" pitchFamily="34" charset="0"/>
              <a:buAutoNum type="arabicPeriod"/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Постройте перпендикуляр к отрезку АС из точки К.</a:t>
            </a:r>
          </a:p>
          <a:p>
            <a:pPr marL="525463" indent="-457200" eaLnBrk="1" hangingPunct="1">
              <a:buSzPct val="120000"/>
              <a:buFont typeface="Century Gothic" pitchFamily="34" charset="0"/>
              <a:buAutoNum type="arabicPeriod"/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Возьмите на нем точку В и соедините с точками А и С. Что получилось? </a:t>
            </a:r>
          </a:p>
          <a:p>
            <a:pPr marL="525463" indent="-457200" eaLnBrk="1" hangingPunct="1">
              <a:buSzPct val="120000"/>
              <a:buFont typeface="Century Gothic" pitchFamily="34" charset="0"/>
              <a:buAutoNum type="arabicPeriod"/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Докажите, что треугольник АВС равнобедренный.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722919"/>
            <a:ext cx="6880410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Лабораторная работа</a:t>
            </a:r>
          </a:p>
        </p:txBody>
      </p:sp>
      <p:pic>
        <p:nvPicPr>
          <p:cNvPr id="24580" name="Picture 5" descr="ANd9GcTmOD3rEKNl5evk2yglyqnrXX3WmYGPF2aHHVp5VIA5AJ9qhvTcj6iB6P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43663" y="4652963"/>
            <a:ext cx="10858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6" descr="ANd9GcTGCu6Sc_8ZuHYQxa39I0w_91hvZpJSpkREI1W3-EL_VXnyvncPBFMBgCQ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84888" y="1557338"/>
            <a:ext cx="119062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560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</a:rPr>
              <a:t>Обратите внимание на цели урока, записанные на доске</a:t>
            </a:r>
          </a:p>
          <a:p>
            <a:pPr eaLnBrk="1" hangingPunct="1"/>
            <a:r>
              <a:rPr lang="ru-RU" b="1" smtClean="0">
                <a:solidFill>
                  <a:schemeClr val="tx1"/>
                </a:solidFill>
              </a:rPr>
              <a:t>Поставьте себе оценку за усвоение данной темы.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724489"/>
            <a:ext cx="3451586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Рефлексия</a:t>
            </a:r>
          </a:p>
        </p:txBody>
      </p:sp>
      <p:pic>
        <p:nvPicPr>
          <p:cNvPr id="25605" name="Picture 6" descr="ANd9GcRjjHd5dUVvklU8GCdyBMIr4PmrQwUoELvPZnr2xG0T0G1VvCDPJ7zDRU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9700" y="4076700"/>
            <a:ext cx="2160588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6" descr="D:\Internet\загруженное (2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1533525"/>
            <a:ext cx="227647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Равнобедренный треугольник 4"/>
          <p:cNvSpPr/>
          <p:nvPr/>
        </p:nvSpPr>
        <p:spPr>
          <a:xfrm>
            <a:off x="2483768" y="1628798"/>
            <a:ext cx="4638014" cy="3998288"/>
          </a:xfrm>
          <a:prstGeom prst="triangle">
            <a:avLst/>
          </a:prstGeom>
          <a:effectLst>
            <a:outerShdw blurRad="63500" dist="38100" dir="5400000" rotWithShape="0">
              <a:srgbClr val="000000">
                <a:alpha val="4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764704"/>
            <a:ext cx="6022803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Домашнее задание</a:t>
            </a:r>
          </a:p>
        </p:txBody>
      </p:sp>
      <p:sp>
        <p:nvSpPr>
          <p:cNvPr id="3" name="Прямоугольный треугольник 2"/>
          <p:cNvSpPr/>
          <p:nvPr/>
        </p:nvSpPr>
        <p:spPr>
          <a:xfrm rot="567545">
            <a:off x="5234966" y="2178129"/>
            <a:ext cx="4077269" cy="3894640"/>
          </a:xfrm>
          <a:prstGeom prst="rtTriangle">
            <a:avLst/>
          </a:prstGeom>
          <a:scene3d>
            <a:camera prst="perspectiveContrastingLeftFacing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flipH="1">
            <a:off x="1391178" y="2312576"/>
            <a:ext cx="1988044" cy="3838214"/>
          </a:xfrm>
          <a:prstGeom prst="rtTriangle">
            <a:avLst/>
          </a:prstGeom>
          <a:scene3d>
            <a:camera prst="perspectiveContrastingRightFacing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703679"/>
            <a:ext cx="502252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Разносторонний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2051050" y="2205038"/>
            <a:ext cx="792163" cy="194468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2843213" y="2205038"/>
            <a:ext cx="4575175" cy="273685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2051050" y="4149725"/>
            <a:ext cx="5367338" cy="792163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524301" y="3815462"/>
            <a:ext cx="57099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65917" y="1688615"/>
            <a:ext cx="489238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358631" y="4797152"/>
            <a:ext cx="591829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5234125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Равносторонний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треугольник</a:t>
            </a:r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2813050" y="2781300"/>
            <a:ext cx="3167063" cy="2730500"/>
          </a:xfrm>
          <a:prstGeom prst="triangle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968935" y="5512266"/>
            <a:ext cx="55015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0101" y="2132856"/>
            <a:ext cx="65274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98213" y="5507203"/>
            <a:ext cx="57099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322638" y="4038600"/>
            <a:ext cx="449262" cy="26193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395788" y="5291138"/>
            <a:ext cx="0" cy="43338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5065713" y="4038600"/>
            <a:ext cx="396875" cy="26193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178" name="Дуга 7177"/>
          <p:cNvSpPr/>
          <p:nvPr/>
        </p:nvSpPr>
        <p:spPr>
          <a:xfrm>
            <a:off x="2670175" y="5075238"/>
            <a:ext cx="779463" cy="86360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4" name="Дуга 43"/>
          <p:cNvSpPr/>
          <p:nvPr/>
        </p:nvSpPr>
        <p:spPr>
          <a:xfrm rot="15571211">
            <a:off x="5395119" y="5039519"/>
            <a:ext cx="779462" cy="86360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Дуга 44"/>
          <p:cNvSpPr/>
          <p:nvPr/>
        </p:nvSpPr>
        <p:spPr>
          <a:xfrm rot="7822203">
            <a:off x="3963194" y="2493169"/>
            <a:ext cx="781050" cy="865188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/>
          <p:cNvSpPr>
            <a:spLocks noGrp="1"/>
          </p:cNvSpPr>
          <p:nvPr>
            <p:ph idx="1"/>
          </p:nvPr>
        </p:nvSpPr>
        <p:spPr>
          <a:xfrm>
            <a:off x="900113" y="1773238"/>
            <a:ext cx="6921500" cy="4373562"/>
          </a:xfrm>
        </p:spPr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en-US" b="1" smtClean="0">
                <a:solidFill>
                  <a:schemeClr val="tx1"/>
                </a:solidFill>
                <a:latin typeface="Arial" charset="0"/>
              </a:rPr>
              <a:t>1. </a:t>
            </a:r>
            <a:r>
              <a:rPr lang="ru-RU" b="1" smtClean="0">
                <a:solidFill>
                  <a:schemeClr val="tx1"/>
                </a:solidFill>
                <a:latin typeface="Arial" charset="0"/>
              </a:rPr>
              <a:t>Знать теорию.</a:t>
            </a:r>
          </a:p>
          <a:p>
            <a:pPr marL="68263" indent="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  <a:latin typeface="Arial" charset="0"/>
              </a:rPr>
              <a:t>2. Уметь строить и читать чертеж.</a:t>
            </a:r>
          </a:p>
          <a:p>
            <a:pPr marL="68263" indent="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  <a:latin typeface="Arial" charset="0"/>
              </a:rPr>
              <a:t>3. Уметь решать задачи.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620688"/>
            <a:ext cx="4238661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Знать и уметь</a:t>
            </a:r>
          </a:p>
        </p:txBody>
      </p:sp>
      <p:pic>
        <p:nvPicPr>
          <p:cNvPr id="9220" name="Picture 5" descr="ANd9GcRoIi5yhNqw5_C4ALgrVE-JEuO3QALqC--RUntwttsQxGhq6WPNuZgqh0mJHw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24525" y="3068638"/>
            <a:ext cx="2303463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7" descr="ANd9GcSdCniTLknF5NjpeB-x1ALOyqYgg7y4M5Vh4rAeWOOEG3tgjq_YfEH8iw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76375" y="3644900"/>
            <a:ext cx="1800225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2"/>
          <p:cNvSpPr>
            <a:spLocks noGrp="1"/>
          </p:cNvSpPr>
          <p:nvPr>
            <p:ph idx="1"/>
          </p:nvPr>
        </p:nvSpPr>
        <p:spPr>
          <a:xfrm>
            <a:off x="755650" y="1557338"/>
            <a:ext cx="7704138" cy="5040312"/>
          </a:xfrm>
        </p:spPr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Какая фигура называется треугольником? Назовите элементы треугольника.</a:t>
            </a:r>
          </a:p>
          <a:p>
            <a:pPr marL="68263" indent="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Разделите треугольники на группы по числу сторон.</a:t>
            </a:r>
          </a:p>
          <a:p>
            <a:pPr marL="68263" indent="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Разделите треугольники на группы в зависимости от углов.</a:t>
            </a:r>
          </a:p>
          <a:p>
            <a:pPr marL="68263" indent="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4)Перечислите способы задания треугольника.</a:t>
            </a:r>
          </a:p>
          <a:p>
            <a:pPr marL="68263" indent="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Что называется медианой, биссектрисой и высотой треугольника? Назовите их замечательное свойство.</a:t>
            </a:r>
          </a:p>
          <a:p>
            <a:pPr marL="68263" indent="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6) Докажите, что если в треугольнике 2 угла равны, то он равно бедренный.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620688"/>
            <a:ext cx="6798656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Контрольные вопросы</a:t>
            </a:r>
          </a:p>
        </p:txBody>
      </p:sp>
      <p:pic>
        <p:nvPicPr>
          <p:cNvPr id="10244" name="Picture 5" descr="ANd9GcTUynQ1OQjctRmI1oIPnvlEbUOgSvOu1sns1wIsx-FdCOXqkToLXFE5xw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40650" y="1125538"/>
            <a:ext cx="10858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2"/>
          <p:cNvSpPr>
            <a:spLocks noGrp="1"/>
          </p:cNvSpPr>
          <p:nvPr>
            <p:ph idx="1"/>
          </p:nvPr>
        </p:nvSpPr>
        <p:spPr>
          <a:xfrm>
            <a:off x="895350" y="1655763"/>
            <a:ext cx="7277100" cy="1636712"/>
          </a:xfrm>
        </p:spPr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Из концов отрезка А</a:t>
            </a:r>
            <a:r>
              <a:rPr lang="en-US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B</a:t>
            </a: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провели лучи </a:t>
            </a:r>
            <a:r>
              <a:rPr lang="en-US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AN </a:t>
            </a: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и </a:t>
            </a:r>
            <a:r>
              <a:rPr lang="en-US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BM </a:t>
            </a: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так, что ∟</a:t>
            </a:r>
            <a:r>
              <a:rPr lang="en-US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NAB=</a:t>
            </a: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∟ </a:t>
            </a:r>
            <a:r>
              <a:rPr lang="en-US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MBA</a:t>
            </a: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. Проведите прямую так, чтобы появились равные треугольники. Докажите, что они равны.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692696"/>
            <a:ext cx="280717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Задача 1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2671763" y="3292475"/>
            <a:ext cx="3167062" cy="24479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" name="Группа 10246"/>
          <p:cNvGrpSpPr>
            <a:grpSpLocks/>
          </p:cNvGrpSpPr>
          <p:nvPr/>
        </p:nvGrpSpPr>
        <p:grpSpPr bwMode="auto">
          <a:xfrm>
            <a:off x="2598738" y="3292475"/>
            <a:ext cx="3744912" cy="2447925"/>
            <a:chOff x="2627784" y="3645024"/>
            <a:chExt cx="3744416" cy="244827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2699212" y="5445504"/>
              <a:ext cx="3672988" cy="64779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2627784" y="3645024"/>
              <a:ext cx="3239658" cy="57634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244" name="Прямоугольник 10243"/>
          <p:cNvSpPr/>
          <p:nvPr/>
        </p:nvSpPr>
        <p:spPr>
          <a:xfrm>
            <a:off x="2176370" y="5503400"/>
            <a:ext cx="53251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885647" y="2963956"/>
            <a:ext cx="458780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2020139" y="3517349"/>
            <a:ext cx="606256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6305954" y="4979824"/>
            <a:ext cx="53251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0249" name="Прямая соединительная линия 10248"/>
          <p:cNvCxnSpPr/>
          <p:nvPr/>
        </p:nvCxnSpPr>
        <p:spPr>
          <a:xfrm>
            <a:off x="2598738" y="3868738"/>
            <a:ext cx="3716337" cy="12239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>
            <a:off x="2952750" y="5378450"/>
            <a:ext cx="419100" cy="46355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Дуга 17"/>
          <p:cNvSpPr/>
          <p:nvPr/>
        </p:nvSpPr>
        <p:spPr>
          <a:xfrm rot="9917159">
            <a:off x="5200650" y="3144838"/>
            <a:ext cx="419100" cy="46355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ъект 2"/>
          <p:cNvSpPr>
            <a:spLocks noGrp="1"/>
          </p:cNvSpPr>
          <p:nvPr>
            <p:ph idx="1"/>
          </p:nvPr>
        </p:nvSpPr>
        <p:spPr>
          <a:xfrm>
            <a:off x="1114425" y="1677988"/>
            <a:ext cx="6777038" cy="3508375"/>
          </a:xfrm>
        </p:spPr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В ∆АВС  АВ=3,2 см</a:t>
            </a:r>
            <a:r>
              <a:rPr lang="en-US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, </a:t>
            </a: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А</a:t>
            </a:r>
            <a:r>
              <a:rPr lang="en-US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C</a:t>
            </a:r>
            <a:r>
              <a:rPr lang="ru-RU" sz="2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=3,2см. Каков периметр треугольника, если у него все углы равны?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692696"/>
            <a:ext cx="2807179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Задача 3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94588" y="5574452"/>
            <a:ext cx="53251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84936" y="2253212"/>
            <a:ext cx="458780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1375" y="5570270"/>
            <a:ext cx="55175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 rot="20113988">
            <a:off x="1307550" y="3599785"/>
            <a:ext cx="1087156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см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376467" y="3207814"/>
            <a:ext cx="3493264" cy="107721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СА=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см</a:t>
            </a:r>
          </a:p>
          <a:p>
            <a:pPr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</a:t>
            </a: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ABC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=3,2*3=9,6c</a:t>
            </a:r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</a:t>
            </a:r>
          </a:p>
        </p:txBody>
      </p:sp>
      <p:sp>
        <p:nvSpPr>
          <p:cNvPr id="29" name="Равнобедренный треугольник 28"/>
          <p:cNvSpPr/>
          <p:nvPr/>
        </p:nvSpPr>
        <p:spPr>
          <a:xfrm>
            <a:off x="1403350" y="2924175"/>
            <a:ext cx="3168650" cy="2732088"/>
          </a:xfrm>
          <a:prstGeom prst="triangle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Дуга 32"/>
          <p:cNvSpPr/>
          <p:nvPr/>
        </p:nvSpPr>
        <p:spPr>
          <a:xfrm>
            <a:off x="1260475" y="5194300"/>
            <a:ext cx="781050" cy="86360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Дуга 33"/>
          <p:cNvSpPr/>
          <p:nvPr/>
        </p:nvSpPr>
        <p:spPr>
          <a:xfrm rot="15571211">
            <a:off x="3986213" y="5157788"/>
            <a:ext cx="781050" cy="86360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Дуга 34"/>
          <p:cNvSpPr/>
          <p:nvPr/>
        </p:nvSpPr>
        <p:spPr>
          <a:xfrm rot="7822203">
            <a:off x="2554288" y="2613025"/>
            <a:ext cx="781050" cy="863600"/>
          </a:xfrm>
          <a:prstGeom prst="arc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565393" y="5842467"/>
            <a:ext cx="1087156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см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2"/>
          <p:cNvSpPr>
            <a:spLocks noGrp="1"/>
          </p:cNvSpPr>
          <p:nvPr>
            <p:ph idx="1"/>
          </p:nvPr>
        </p:nvSpPr>
        <p:spPr>
          <a:xfrm>
            <a:off x="900113" y="2016125"/>
            <a:ext cx="6919912" cy="3836988"/>
          </a:xfrm>
        </p:spPr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en-US" b="1" smtClean="0">
                <a:solidFill>
                  <a:schemeClr val="tx1"/>
                </a:solidFill>
              </a:rPr>
              <a:t>1) </a:t>
            </a:r>
            <a:r>
              <a:rPr lang="ru-RU" b="1" smtClean="0">
                <a:solidFill>
                  <a:schemeClr val="tx1"/>
                </a:solidFill>
              </a:rPr>
              <a:t>Точк</a:t>
            </a:r>
            <a:r>
              <a:rPr lang="ru-RU" b="1" smtClean="0">
                <a:solidFill>
                  <a:schemeClr val="tx1"/>
                </a:solidFill>
                <a:latin typeface="Arial" charset="0"/>
              </a:rPr>
              <a:t>а</a:t>
            </a:r>
            <a:r>
              <a:rPr lang="ru-RU" b="1" smtClean="0">
                <a:solidFill>
                  <a:schemeClr val="tx1"/>
                </a:solidFill>
              </a:rPr>
              <a:t> пересечения медиан – центр</a:t>
            </a:r>
            <a:r>
              <a:rPr lang="ru-RU" b="1" smtClean="0">
                <a:solidFill>
                  <a:schemeClr val="tx1"/>
                </a:solidFill>
                <a:latin typeface="Arial" charset="0"/>
              </a:rPr>
              <a:t> тяжести</a:t>
            </a:r>
            <a:r>
              <a:rPr lang="ru-RU" b="1" smtClean="0">
                <a:solidFill>
                  <a:schemeClr val="tx1"/>
                </a:solidFill>
              </a:rPr>
              <a:t> треугольника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548680"/>
            <a:ext cx="6631944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Замечательные точки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треугольника</a:t>
            </a:r>
          </a:p>
        </p:txBody>
      </p:sp>
      <p:sp>
        <p:nvSpPr>
          <p:cNvPr id="3" name="Прямоугольный треугольник 2"/>
          <p:cNvSpPr/>
          <p:nvPr/>
        </p:nvSpPr>
        <p:spPr>
          <a:xfrm flipH="1">
            <a:off x="2339975" y="2828925"/>
            <a:ext cx="4464050" cy="2828925"/>
          </a:xfrm>
          <a:prstGeom prst="rtTriangl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2" name="Прямая соединительная линия 11"/>
          <p:cNvCxnSpPr>
            <a:stCxn id="11" idx="6"/>
            <a:endCxn id="3" idx="4"/>
          </p:cNvCxnSpPr>
          <p:nvPr/>
        </p:nvCxnSpPr>
        <p:spPr>
          <a:xfrm flipH="1">
            <a:off x="2339975" y="4235450"/>
            <a:ext cx="4541838" cy="1422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807234" y="5515519"/>
            <a:ext cx="53251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2478" y="2348880"/>
            <a:ext cx="458780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9504" y="5517231"/>
            <a:ext cx="551754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20" name="Прямая соединительная линия 19"/>
          <p:cNvCxnSpPr>
            <a:stCxn id="3" idx="0"/>
          </p:cNvCxnSpPr>
          <p:nvPr/>
        </p:nvCxnSpPr>
        <p:spPr>
          <a:xfrm flipH="1">
            <a:off x="4481513" y="2828925"/>
            <a:ext cx="2322512" cy="289877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4464050" y="5580063"/>
            <a:ext cx="215900" cy="2159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5" name="Прямая соединительная линия 14"/>
          <p:cNvCxnSpPr>
            <a:stCxn id="10" idx="2"/>
            <a:endCxn id="3" idx="2"/>
          </p:cNvCxnSpPr>
          <p:nvPr/>
        </p:nvCxnSpPr>
        <p:spPr>
          <a:xfrm>
            <a:off x="4481513" y="4243388"/>
            <a:ext cx="2322512" cy="141446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4481513" y="4135438"/>
            <a:ext cx="215900" cy="2159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667500" y="4127500"/>
            <a:ext cx="214313" cy="2159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5148263" y="4581525"/>
            <a:ext cx="287337" cy="2873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3708400" y="4575175"/>
            <a:ext cx="215900" cy="2301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184775" y="3644900"/>
            <a:ext cx="215900" cy="2301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838575" y="5443538"/>
            <a:ext cx="0" cy="428625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946525" y="5443538"/>
            <a:ext cx="0" cy="428625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5210175" y="5473700"/>
            <a:ext cx="0" cy="428625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318125" y="5473700"/>
            <a:ext cx="0" cy="428625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Полилиния 38"/>
          <p:cNvSpPr/>
          <p:nvPr/>
        </p:nvSpPr>
        <p:spPr>
          <a:xfrm rot="21007923">
            <a:off x="6578600" y="3541713"/>
            <a:ext cx="482600" cy="327025"/>
          </a:xfrm>
          <a:custGeom>
            <a:avLst/>
            <a:gdLst>
              <a:gd name="connsiteX0" fmla="*/ 82 w 787733"/>
              <a:gd name="connsiteY0" fmla="*/ 447259 h 533020"/>
              <a:gd name="connsiteX1" fmla="*/ 733412 w 787733"/>
              <a:gd name="connsiteY1" fmla="*/ 501579 h 533020"/>
              <a:gd name="connsiteX2" fmla="*/ 82 w 787733"/>
              <a:gd name="connsiteY2" fmla="*/ 21746 h 533020"/>
              <a:gd name="connsiteX3" fmla="*/ 787733 w 787733"/>
              <a:gd name="connsiteY3" fmla="*/ 76067 h 533020"/>
              <a:gd name="connsiteX4" fmla="*/ 787733 w 787733"/>
              <a:gd name="connsiteY4" fmla="*/ 76067 h 533020"/>
              <a:gd name="connsiteX5" fmla="*/ 787733 w 787733"/>
              <a:gd name="connsiteY5" fmla="*/ 76067 h 53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87733" h="533020">
                <a:moveTo>
                  <a:pt x="82" y="447259"/>
                </a:moveTo>
                <a:cubicBezTo>
                  <a:pt x="366747" y="509878"/>
                  <a:pt x="733412" y="572498"/>
                  <a:pt x="733412" y="501579"/>
                </a:cubicBezTo>
                <a:cubicBezTo>
                  <a:pt x="733412" y="430660"/>
                  <a:pt x="-8971" y="92665"/>
                  <a:pt x="82" y="21746"/>
                </a:cubicBezTo>
                <a:cubicBezTo>
                  <a:pt x="9135" y="-49173"/>
                  <a:pt x="787733" y="76067"/>
                  <a:pt x="787733" y="76067"/>
                </a:cubicBezTo>
                <a:lnTo>
                  <a:pt x="787733" y="76067"/>
                </a:lnTo>
                <a:lnTo>
                  <a:pt x="787733" y="76067"/>
                </a:ln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Полилиния 40"/>
          <p:cNvSpPr/>
          <p:nvPr/>
        </p:nvSpPr>
        <p:spPr>
          <a:xfrm rot="21391163">
            <a:off x="6569075" y="4640263"/>
            <a:ext cx="484188" cy="328612"/>
          </a:xfrm>
          <a:custGeom>
            <a:avLst/>
            <a:gdLst>
              <a:gd name="connsiteX0" fmla="*/ 82 w 787733"/>
              <a:gd name="connsiteY0" fmla="*/ 447259 h 533020"/>
              <a:gd name="connsiteX1" fmla="*/ 733412 w 787733"/>
              <a:gd name="connsiteY1" fmla="*/ 501579 h 533020"/>
              <a:gd name="connsiteX2" fmla="*/ 82 w 787733"/>
              <a:gd name="connsiteY2" fmla="*/ 21746 h 533020"/>
              <a:gd name="connsiteX3" fmla="*/ 787733 w 787733"/>
              <a:gd name="connsiteY3" fmla="*/ 76067 h 533020"/>
              <a:gd name="connsiteX4" fmla="*/ 787733 w 787733"/>
              <a:gd name="connsiteY4" fmla="*/ 76067 h 533020"/>
              <a:gd name="connsiteX5" fmla="*/ 787733 w 787733"/>
              <a:gd name="connsiteY5" fmla="*/ 76067 h 53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87733" h="533020">
                <a:moveTo>
                  <a:pt x="82" y="447259"/>
                </a:moveTo>
                <a:cubicBezTo>
                  <a:pt x="366747" y="509878"/>
                  <a:pt x="733412" y="572498"/>
                  <a:pt x="733412" y="501579"/>
                </a:cubicBezTo>
                <a:cubicBezTo>
                  <a:pt x="733412" y="430660"/>
                  <a:pt x="-8971" y="92665"/>
                  <a:pt x="82" y="21746"/>
                </a:cubicBezTo>
                <a:cubicBezTo>
                  <a:pt x="9135" y="-49173"/>
                  <a:pt x="787733" y="76067"/>
                  <a:pt x="787733" y="76067"/>
                </a:cubicBezTo>
                <a:lnTo>
                  <a:pt x="787733" y="76067"/>
                </a:lnTo>
                <a:lnTo>
                  <a:pt x="787733" y="76067"/>
                </a:ln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10" grpId="0" animBg="1"/>
      <p:bldP spid="11" grpId="0" animBg="1"/>
      <p:bldP spid="2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440</TotalTime>
  <Words>419</Words>
  <Application>Microsoft Office PowerPoint</Application>
  <PresentationFormat>Экран (4:3)</PresentationFormat>
  <Paragraphs>123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Century Gothic</vt:lpstr>
      <vt:lpstr>Arial</vt:lpstr>
      <vt:lpstr>Wingdings 2</vt:lpstr>
      <vt:lpstr>Calibri</vt:lpstr>
      <vt:lpstr>Times New Roman</vt:lpstr>
      <vt:lpstr>Остин</vt:lpstr>
      <vt:lpstr>обобщающий урок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Luar</dc:creator>
  <cp:lastModifiedBy>revaz</cp:lastModifiedBy>
  <cp:revision>51</cp:revision>
  <dcterms:created xsi:type="dcterms:W3CDTF">2012-12-16T17:15:56Z</dcterms:created>
  <dcterms:modified xsi:type="dcterms:W3CDTF">2013-03-27T11:04:56Z</dcterms:modified>
</cp:coreProperties>
</file>