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38" r:id="rId2"/>
    <p:sldMasterId id="2147483895" r:id="rId3"/>
    <p:sldMasterId id="2147484143" r:id="rId4"/>
  </p:sldMasterIdLst>
  <p:notesMasterIdLst>
    <p:notesMasterId r:id="rId22"/>
  </p:notesMasterIdLst>
  <p:sldIdLst>
    <p:sldId id="271" r:id="rId5"/>
    <p:sldId id="274" r:id="rId6"/>
    <p:sldId id="273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2" r:id="rId16"/>
    <p:sldId id="257" r:id="rId17"/>
    <p:sldId id="270" r:id="rId18"/>
    <p:sldId id="259" r:id="rId19"/>
    <p:sldId id="268" r:id="rId20"/>
    <p:sldId id="269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404" autoAdjust="0"/>
    <p:restoredTop sz="94660"/>
  </p:normalViewPr>
  <p:slideViewPr>
    <p:cSldViewPr>
      <p:cViewPr varScale="1">
        <p:scale>
          <a:sx n="106" d="100"/>
          <a:sy n="106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image" Target="../media/image59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12" Type="http://schemas.openxmlformats.org/officeDocument/2006/relationships/image" Target="../media/image58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11" Type="http://schemas.openxmlformats.org/officeDocument/2006/relationships/image" Target="../media/image57.wmf"/><Relationship Id="rId5" Type="http://schemas.openxmlformats.org/officeDocument/2006/relationships/image" Target="../media/image51.wmf"/><Relationship Id="rId10" Type="http://schemas.openxmlformats.org/officeDocument/2006/relationships/image" Target="../media/image56.wmf"/><Relationship Id="rId4" Type="http://schemas.openxmlformats.org/officeDocument/2006/relationships/image" Target="../media/image50.wmf"/><Relationship Id="rId9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7" Type="http://schemas.openxmlformats.org/officeDocument/2006/relationships/image" Target="../media/image75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2.wmf"/><Relationship Id="rId2" Type="http://schemas.openxmlformats.org/officeDocument/2006/relationships/image" Target="../media/image77.wmf"/><Relationship Id="rId1" Type="http://schemas.openxmlformats.org/officeDocument/2006/relationships/image" Target="../media/image50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Relationship Id="rId9" Type="http://schemas.openxmlformats.org/officeDocument/2006/relationships/image" Target="../media/image84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image" Target="../media/image98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12" Type="http://schemas.openxmlformats.org/officeDocument/2006/relationships/image" Target="../media/image97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5" Type="http://schemas.openxmlformats.org/officeDocument/2006/relationships/image" Target="../media/image90.wmf"/><Relationship Id="rId10" Type="http://schemas.openxmlformats.org/officeDocument/2006/relationships/image" Target="../media/image95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1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10" Type="http://schemas.openxmlformats.org/officeDocument/2006/relationships/image" Target="../media/image22.wmf"/><Relationship Id="rId4" Type="http://schemas.openxmlformats.org/officeDocument/2006/relationships/image" Target="../media/image17.wmf"/><Relationship Id="rId9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3.wmf"/><Relationship Id="rId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jpeg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26.jpeg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26.jpeg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26.jpeg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757D97A-CCD2-4058-947E-F218115667D1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B186313-52E8-404B-AFF6-D8135708C2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02582E8-0A25-4434-9B31-AC0376F5E58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96B860-660D-4361-BA1C-2A4ECC087318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42F8B9-0D8C-493A-850A-E05CD3D924E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D9FAC6-9C76-45D2-B384-17FE9DBDBB3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164A475-2039-4B5C-A233-08C1445D113E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A108831-EDD9-4E7E-B983-C0D0A2F308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967B0-5A43-45B0-A739-166162CBB1D3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7D730-22F7-4BD8-B732-3922D4EC12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4F3F1-F888-4D58-93DA-F2142D24B37A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5BF83-D268-48E9-929B-A91DC0E553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9A615-72BF-4635-9232-000E64017698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C10FF-8895-4E6C-9732-E1047DFFF9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9EC1D-15A7-4DF7-A083-632206C3F7BA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AF45D-5459-46EC-8ECC-E42049E0E3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2A7C7-F293-4C87-987C-DE954731D759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B9F48-F11B-42E2-8430-3EB2E1B222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8B363-A4AD-4C7B-BBB8-CC6D5F912134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D94F4-4A02-4762-986E-D507FAEDF0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A680E-BBC8-41B0-A7C2-8B61369AA41C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CAE07-B0E4-4DD4-BF35-5BB96926FB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C2924-0585-46C2-866A-38130DEC924B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E301D-9017-4085-9EDF-8869ADFB07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DF85A-02EC-4B93-92C2-D4E2ADB96268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4FFC1-E156-4998-BC7A-615B8D3788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5C41C-716C-400C-BC6C-4B261829D9EC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B4A72-AA1F-4BE2-8320-933D199AF3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866CD-8CDE-41BB-A6EF-0441AF2D6AC8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BE4C9-73EC-48AF-8793-547A2EFA50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486ED-43BA-490A-9F1C-7E8D76701D6D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065CB-89F5-4E23-9B2B-07A06B819C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79238-A3F9-4C72-A0A5-5C2E2B7EF19C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1B7E8-5C73-4CF4-B52F-12273D3AB2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9DE1C-536F-4F3E-A0ED-FD6BB7671EAA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828BA-CC21-404D-9DCE-8BA6B72EF6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E3193-4D8F-46B9-A615-C5D5DD08E4EF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4329B-4DFB-4BED-9001-65717E9FDE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A8B8D-58FF-41BF-B9FF-CBEA03A06867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9419D-3F6C-4168-A7AE-02AB327F4F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A6CF1-E054-4D19-B42A-F1FD4F906526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D1BC9-6048-4063-B6EC-6855DA32CE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DB4A5-44F2-4AAF-A96C-E0E9767787B8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14E88-F2AB-4B02-AB63-209CFB661C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83774-D201-4328-95E8-1BC8ACB53EB4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06714-A1A1-4DEC-9694-E363761384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9EE37-ECF7-495E-960D-AAAE621EEDE6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C2E85-7E2C-4DFB-9EE8-2B02FE4A66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81CE6-06DA-447A-BFFF-210781C8D144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F5734-2B89-48AE-959E-FD49C65CDA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E3DF26C-046E-4749-BCFD-7349D539F952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078625D-4D8C-4B78-8654-0C70C27BF7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1E543-5F17-4F47-B938-17887FF2851B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110D2-9208-4087-B833-E6003A7A96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EABD1-6E5E-4AF5-811D-2E0828B2BAD6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19966-CE4E-4313-A648-FB8393A405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0B33B-FB3C-4834-8654-0D1D8CEC4306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CC74E-2754-4B74-ABA6-2854467A8D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3EF31-9DFA-4396-ABF7-DEBB3A178FCB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831F5-507C-4501-8420-FCA9218A07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0238E-B3BE-4AC7-BB1C-890A01DF4E78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CB780-3E9A-4AD1-BB50-B419033FB7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F5CE3-C9CD-48C4-83FA-79F6547E6AAA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FC8F4-D5E0-4B45-9830-CBD56A945E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07778-31D4-4583-B072-C34156A2D0FA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085B9-EB9F-4CA1-B912-220FD2A53D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DDED5-AD3C-4026-BD9F-7FC8C7CB8A39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2A0F2-EC21-4DCA-BBD5-3F97DFCCB7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E6956-DE34-4595-B797-769BE8BD7EE1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2ED9E-3BEE-4DC0-87A2-7FB40B35D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22BD-41C7-40BD-9BAA-66627C289985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A58CF-A65C-45C1-8CAF-9ADE365CC4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36C57-572C-4CBE-A084-CED14ABAE8D3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E293E-3ADE-418C-B41A-33E660E80D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100F2-4B2C-4BF6-96C9-4FA5CF67C277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4C627-4E84-457A-A5A2-B10C0EF3FA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132FC-917D-47A1-B357-5E1AA5BDD42C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897AF-B927-48E2-896C-C5D488B39B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451FC-B6CD-4D99-B440-CA7D805AF5E3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DACFE-B429-41DC-91C4-941E6DBE3A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00CE6-13C4-4892-A2CB-B355E399B261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DA409-C8DF-4A03-87EB-24C4BD7C67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F3F6C-0DDA-40E6-B4F1-4BBD013FFFF0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05A67-4B6C-4EA1-8AF5-98E9D12D3C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CA4F382-5045-4670-9F21-BDF5EB4F9175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BD0A5B7-A956-4F16-AABC-71A1AB37FB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51ED1-CBA9-493F-A4F8-068C1595648F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ECD77-6D3F-4012-AA8F-11DE2DDC53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BEA26-471E-4DF4-B10C-36F54F994208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41268-AE17-440E-AE87-7983A26B03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22987B1-2B07-4928-B06E-451300778D69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C924941-5666-4C20-8D9C-54A1C83F00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90D2098-9CB4-4038-86F2-941B5450BD40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AF869A1-1017-4FB8-8870-6D1C3318FE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36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E5CF136-F66C-44AC-A0FD-904121B4501D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37943D11-3E29-495E-84FE-8C8BD33784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9" r:id="rId1"/>
    <p:sldLayoutId id="2147484260" r:id="rId2"/>
    <p:sldLayoutId id="2147484300" r:id="rId3"/>
    <p:sldLayoutId id="2147484261" r:id="rId4"/>
    <p:sldLayoutId id="2147484301" r:id="rId5"/>
    <p:sldLayoutId id="2147484262" r:id="rId6"/>
    <p:sldLayoutId id="2147484263" r:id="rId7"/>
    <p:sldLayoutId id="2147484302" r:id="rId8"/>
    <p:sldLayoutId id="2147484303" r:id="rId9"/>
    <p:sldLayoutId id="2147484264" r:id="rId10"/>
    <p:sldLayoutId id="21474842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638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582966D-531B-44FB-AB1E-A4E69CE2FE64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F1DC09C-F876-48C2-9D9D-99EB1E0F88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6" r:id="rId1"/>
    <p:sldLayoutId id="2147484267" r:id="rId2"/>
    <p:sldLayoutId id="2147484268" r:id="rId3"/>
    <p:sldLayoutId id="2147484269" r:id="rId4"/>
    <p:sldLayoutId id="2147484270" r:id="rId5"/>
    <p:sldLayoutId id="2147484271" r:id="rId6"/>
    <p:sldLayoutId id="2147484272" r:id="rId7"/>
    <p:sldLayoutId id="2147484273" r:id="rId8"/>
    <p:sldLayoutId id="2147484274" r:id="rId9"/>
    <p:sldLayoutId id="2147484275" r:id="rId10"/>
    <p:sldLayoutId id="21474842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741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191D7FB-D0AC-4D08-A82F-630B9130FAF3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C3A3E56-505B-4D7A-B02E-4C7E05BECA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7" r:id="rId1"/>
    <p:sldLayoutId id="2147484278" r:id="rId2"/>
    <p:sldLayoutId id="2147484279" r:id="rId3"/>
    <p:sldLayoutId id="2147484280" r:id="rId4"/>
    <p:sldLayoutId id="2147484281" r:id="rId5"/>
    <p:sldLayoutId id="2147484282" r:id="rId6"/>
    <p:sldLayoutId id="2147484283" r:id="rId7"/>
    <p:sldLayoutId id="2147484284" r:id="rId8"/>
    <p:sldLayoutId id="2147484285" r:id="rId9"/>
    <p:sldLayoutId id="2147484286" r:id="rId10"/>
    <p:sldLayoutId id="21474842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843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E03162-938D-47A7-BD25-7B17D893BFE1}" type="datetimeFigureOut">
              <a:rPr lang="ru-RU"/>
              <a:pPr>
                <a:defRPr/>
              </a:pPr>
              <a:t>15.01.2013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12E0F8A-ECDC-407B-96B0-B657D60702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8" r:id="rId1"/>
    <p:sldLayoutId id="2147484289" r:id="rId2"/>
    <p:sldLayoutId id="2147484290" r:id="rId3"/>
    <p:sldLayoutId id="2147484291" r:id="rId4"/>
    <p:sldLayoutId id="2147484292" r:id="rId5"/>
    <p:sldLayoutId id="2147484293" r:id="rId6"/>
    <p:sldLayoutId id="2147484294" r:id="rId7"/>
    <p:sldLayoutId id="2147484295" r:id="rId8"/>
    <p:sldLayoutId id="2147484296" r:id="rId9"/>
    <p:sldLayoutId id="2147484297" r:id="rId10"/>
    <p:sldLayoutId id="21474842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6.jpeg"/><Relationship Id="rId4" Type="http://schemas.openxmlformats.org/officeDocument/2006/relationships/image" Target="../media/image3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slide" Target="slide2.xml"/><Relationship Id="rId4" Type="http://schemas.openxmlformats.org/officeDocument/2006/relationships/oleObject" Target="../embeddings/oleObject3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oleObject" Target="../embeddings/oleObject42.bin"/><Relationship Id="rId3" Type="http://schemas.openxmlformats.org/officeDocument/2006/relationships/image" Target="../media/image46.png"/><Relationship Id="rId7" Type="http://schemas.openxmlformats.org/officeDocument/2006/relationships/oleObject" Target="../embeddings/oleObject38.bin"/><Relationship Id="rId12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7.bin"/><Relationship Id="rId11" Type="http://schemas.openxmlformats.org/officeDocument/2006/relationships/slide" Target="slide4.xml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3.bin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5.bin"/><Relationship Id="rId9" Type="http://schemas.openxmlformats.org/officeDocument/2006/relationships/oleObject" Target="../embeddings/oleObject39.bin"/><Relationship Id="rId14" Type="http://schemas.openxmlformats.org/officeDocument/2006/relationships/slide" Target="slide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oleObject" Target="../embeddings/oleObject52.bin"/><Relationship Id="rId18" Type="http://schemas.openxmlformats.org/officeDocument/2006/relationships/oleObject" Target="../embeddings/oleObject56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46.bin"/><Relationship Id="rId12" Type="http://schemas.openxmlformats.org/officeDocument/2006/relationships/oleObject" Target="../embeddings/oleObject51.bin"/><Relationship Id="rId17" Type="http://schemas.openxmlformats.org/officeDocument/2006/relationships/slide" Target="slide9.xml"/><Relationship Id="rId2" Type="http://schemas.openxmlformats.org/officeDocument/2006/relationships/slideLayout" Target="../slideLayouts/slideLayout18.xml"/><Relationship Id="rId16" Type="http://schemas.openxmlformats.org/officeDocument/2006/relationships/oleObject" Target="../embeddings/oleObject55.bin"/><Relationship Id="rId20" Type="http://schemas.openxmlformats.org/officeDocument/2006/relationships/slide" Target="slide5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5.bin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54.bin"/><Relationship Id="rId10" Type="http://schemas.openxmlformats.org/officeDocument/2006/relationships/oleObject" Target="../embeddings/oleObject49.bin"/><Relationship Id="rId19" Type="http://schemas.openxmlformats.org/officeDocument/2006/relationships/oleObject" Target="../embeddings/oleObject57.bin"/><Relationship Id="rId4" Type="http://schemas.openxmlformats.org/officeDocument/2006/relationships/image" Target="../media/image60.png"/><Relationship Id="rId9" Type="http://schemas.openxmlformats.org/officeDocument/2006/relationships/oleObject" Target="../embeddings/oleObject48.bin"/><Relationship Id="rId14" Type="http://schemas.openxmlformats.org/officeDocument/2006/relationships/oleObject" Target="../embeddings/oleObject5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slide" Target="slide10.xml"/><Relationship Id="rId3" Type="http://schemas.openxmlformats.org/officeDocument/2006/relationships/image" Target="../media/image68.png"/><Relationship Id="rId7" Type="http://schemas.openxmlformats.org/officeDocument/2006/relationships/oleObject" Target="../embeddings/oleObject60.bin"/><Relationship Id="rId12" Type="http://schemas.openxmlformats.org/officeDocument/2006/relationships/oleObject" Target="../embeddings/oleObject64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9.bin"/><Relationship Id="rId11" Type="http://schemas.openxmlformats.org/officeDocument/2006/relationships/slide" Target="slide5.xml"/><Relationship Id="rId5" Type="http://schemas.openxmlformats.org/officeDocument/2006/relationships/oleObject" Target="../embeddings/oleObject58.bin"/><Relationship Id="rId10" Type="http://schemas.openxmlformats.org/officeDocument/2006/relationships/oleObject" Target="../embeddings/oleObject63.bin"/><Relationship Id="rId4" Type="http://schemas.openxmlformats.org/officeDocument/2006/relationships/slide" Target="slide4.xml"/><Relationship Id="rId9" Type="http://schemas.openxmlformats.org/officeDocument/2006/relationships/oleObject" Target="../embeddings/oleObject6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13" Type="http://schemas.openxmlformats.org/officeDocument/2006/relationships/slide" Target="slide4.xml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67.bin"/><Relationship Id="rId12" Type="http://schemas.openxmlformats.org/officeDocument/2006/relationships/slide" Target="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6.bin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5.bin"/><Relationship Id="rId10" Type="http://schemas.openxmlformats.org/officeDocument/2006/relationships/oleObject" Target="../embeddings/oleObject70.bin"/><Relationship Id="rId4" Type="http://schemas.openxmlformats.org/officeDocument/2006/relationships/image" Target="../media/image76.png"/><Relationship Id="rId9" Type="http://schemas.openxmlformats.org/officeDocument/2006/relationships/oleObject" Target="../embeddings/oleObject6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oleObject" Target="../embeddings/oleObject81.bin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5.bin"/><Relationship Id="rId12" Type="http://schemas.openxmlformats.org/officeDocument/2006/relationships/oleObject" Target="../embeddings/oleObject8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74.bin"/><Relationship Id="rId11" Type="http://schemas.openxmlformats.org/officeDocument/2006/relationships/oleObject" Target="../embeddings/oleObject79.bin"/><Relationship Id="rId5" Type="http://schemas.openxmlformats.org/officeDocument/2006/relationships/image" Target="../media/image85.png"/><Relationship Id="rId15" Type="http://schemas.openxmlformats.org/officeDocument/2006/relationships/slide" Target="slide6.xml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3.bin"/><Relationship Id="rId9" Type="http://schemas.openxmlformats.org/officeDocument/2006/relationships/oleObject" Target="../embeddings/oleObject77.bin"/><Relationship Id="rId14" Type="http://schemas.openxmlformats.org/officeDocument/2006/relationships/oleObject" Target="../embeddings/oleObject8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oleObject" Target="../embeddings/oleObject92.bin"/><Relationship Id="rId18" Type="http://schemas.openxmlformats.org/officeDocument/2006/relationships/oleObject" Target="../embeddings/oleObject97.bin"/><Relationship Id="rId3" Type="http://schemas.openxmlformats.org/officeDocument/2006/relationships/oleObject" Target="../embeddings/oleObject83.bin"/><Relationship Id="rId21" Type="http://schemas.openxmlformats.org/officeDocument/2006/relationships/slide" Target="slide6.xml"/><Relationship Id="rId7" Type="http://schemas.openxmlformats.org/officeDocument/2006/relationships/oleObject" Target="../embeddings/oleObject86.bin"/><Relationship Id="rId12" Type="http://schemas.openxmlformats.org/officeDocument/2006/relationships/oleObject" Target="../embeddings/oleObject91.bin"/><Relationship Id="rId17" Type="http://schemas.openxmlformats.org/officeDocument/2006/relationships/oleObject" Target="../embeddings/oleObject96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95.bin"/><Relationship Id="rId20" Type="http://schemas.openxmlformats.org/officeDocument/2006/relationships/oleObject" Target="../embeddings/oleObject99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99.png"/><Relationship Id="rId11" Type="http://schemas.openxmlformats.org/officeDocument/2006/relationships/oleObject" Target="../embeddings/oleObject90.bin"/><Relationship Id="rId24" Type="http://schemas.openxmlformats.org/officeDocument/2006/relationships/slide" Target="slide2.xml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4.bin"/><Relationship Id="rId23" Type="http://schemas.openxmlformats.org/officeDocument/2006/relationships/oleObject" Target="../embeddings/oleObject101.bin"/><Relationship Id="rId10" Type="http://schemas.openxmlformats.org/officeDocument/2006/relationships/oleObject" Target="../embeddings/oleObject89.bin"/><Relationship Id="rId19" Type="http://schemas.openxmlformats.org/officeDocument/2006/relationships/oleObject" Target="../embeddings/oleObject98.bin"/><Relationship Id="rId4" Type="http://schemas.openxmlformats.org/officeDocument/2006/relationships/oleObject" Target="../embeddings/oleObject84.bin"/><Relationship Id="rId9" Type="http://schemas.openxmlformats.org/officeDocument/2006/relationships/oleObject" Target="../embeddings/oleObject88.bin"/><Relationship Id="rId14" Type="http://schemas.openxmlformats.org/officeDocument/2006/relationships/oleObject" Target="../embeddings/oleObject93.bin"/><Relationship Id="rId22" Type="http://schemas.openxmlformats.org/officeDocument/2006/relationships/oleObject" Target="../embeddings/oleObject10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slide" Target="slide8.xml"/><Relationship Id="rId4" Type="http://schemas.openxmlformats.org/officeDocument/2006/relationships/slide" Target="slide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6.bin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2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7" Type="http://schemas.openxmlformats.org/officeDocument/2006/relationships/slide" Target="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0.jpeg"/><Relationship Id="rId4" Type="http://schemas.openxmlformats.org/officeDocument/2006/relationships/oleObject" Target="../embeddings/oleObject2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3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d:\Documents\1492279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/>
          </a:blip>
          <a:srcRect/>
          <a:stretch>
            <a:fillRect/>
          </a:stretch>
        </p:blipFill>
        <p:spPr bwMode="auto">
          <a:xfrm>
            <a:off x="428596" y="500042"/>
            <a:ext cx="3286148" cy="2643206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 extrusionH="76200">
            <a:bevelT w="438150"/>
            <a:bevelB w="279400"/>
            <a:extrusionClr>
              <a:schemeClr val="bg1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14810" y="428604"/>
            <a:ext cx="4414814" cy="3615711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4000" dirty="0" smtClean="0">
                <a:solidFill>
                  <a:srgbClr val="0070C0"/>
                </a:solidFill>
              </a:rPr>
              <a:t>Решение заданий С2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ru-RU" sz="4000" dirty="0" smtClean="0">
                <a:solidFill>
                  <a:srgbClr val="0070C0"/>
                </a:solidFill>
              </a:rPr>
              <a:t>ЕГЭ по математике </a:t>
            </a:r>
            <a:br>
              <a:rPr lang="ru-RU" sz="4000" dirty="0" smtClean="0">
                <a:solidFill>
                  <a:srgbClr val="0070C0"/>
                </a:solidFill>
              </a:rPr>
            </a:br>
            <a:r>
              <a:rPr lang="ru-RU" sz="4000" dirty="0" smtClean="0">
                <a:solidFill>
                  <a:srgbClr val="0070C0"/>
                </a:solidFill>
                <a:effectLst/>
              </a:rPr>
              <a:t>координатно-векторным</a:t>
            </a:r>
            <a:r>
              <a:rPr lang="ru-RU" sz="4000" dirty="0" smtClean="0">
                <a:solidFill>
                  <a:srgbClr val="0070C0"/>
                </a:solidFill>
              </a:rPr>
              <a:t> методом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2458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5357826"/>
            <a:ext cx="7772400" cy="1200150"/>
          </a:xfrm>
        </p:spPr>
        <p:txBody>
          <a:bodyPr/>
          <a:lstStyle/>
          <a:p>
            <a:pPr marL="4122738" marR="0" indent="-2054225" algn="l"/>
            <a:r>
              <a:rPr lang="ru-RU" dirty="0" smtClean="0"/>
              <a:t>Выполнила: учитель математики </a:t>
            </a:r>
          </a:p>
          <a:p>
            <a:pPr marL="4122738" marR="0" indent="-2054225" algn="l"/>
            <a:r>
              <a:rPr lang="ru-RU" dirty="0" smtClean="0"/>
              <a:t>                   высшей категории </a:t>
            </a:r>
          </a:p>
          <a:p>
            <a:pPr marL="4122738" marR="0" indent="-2054225" algn="l"/>
            <a:r>
              <a:rPr lang="ru-RU" dirty="0" smtClean="0"/>
              <a:t>                   </a:t>
            </a:r>
            <a:r>
              <a:rPr lang="ru-RU" dirty="0" err="1" smtClean="0"/>
              <a:t>Мулланурова</a:t>
            </a:r>
            <a:r>
              <a:rPr lang="ru-RU" dirty="0" smtClean="0"/>
              <a:t> З.Р.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Object 2" descr="Пергамент"/>
          <p:cNvGraphicFramePr>
            <a:graphicFrameLocks noChangeAspect="1"/>
          </p:cNvGraphicFramePr>
          <p:nvPr/>
        </p:nvGraphicFramePr>
        <p:xfrm>
          <a:off x="6143625" y="1071563"/>
          <a:ext cx="1911350" cy="2000250"/>
        </p:xfrm>
        <a:graphic>
          <a:graphicData uri="http://schemas.openxmlformats.org/presentationml/2006/ole">
            <p:oleObj spid="_x0000_s7170" name="Формула" r:id="rId3" imgW="1091880" imgH="1244520" progId="Equation.3">
              <p:embed/>
            </p:oleObj>
          </a:graphicData>
        </a:graphic>
      </p:graphicFrame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42938" y="214313"/>
            <a:ext cx="8001000" cy="6461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7030A0"/>
                </a:solidFill>
                <a:latin typeface="Lucida Sans Unicode" pitchFamily="34" charset="0"/>
              </a:rPr>
              <a:t>2.4.  Координаты вершин правильной треугольной пирамиды (тетраэдра), все ребра которой равны 1</a:t>
            </a:r>
            <a:endParaRPr lang="ru-RU">
              <a:latin typeface="Lucida Sans Unicode" pitchFamily="34" charset="0"/>
            </a:endParaRPr>
          </a:p>
        </p:txBody>
      </p:sp>
      <p:pic>
        <p:nvPicPr>
          <p:cNvPr id="33795" name="Рисунок 2" descr="r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" y="928688"/>
            <a:ext cx="534352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42938" y="3071813"/>
            <a:ext cx="8001000" cy="6461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7030A0"/>
                </a:solidFill>
                <a:latin typeface="Lucida Sans Unicode" pitchFamily="34" charset="0"/>
              </a:rPr>
              <a:t>2.5.  Координаты вершин правильной четырехугольной пирамиды , все ребра которой равны 1</a:t>
            </a:r>
            <a:endParaRPr lang="ru-RU">
              <a:latin typeface="Lucida Sans Unicode" pitchFamily="34" charset="0"/>
            </a:endParaRPr>
          </a:p>
        </p:txBody>
      </p:sp>
      <p:pic>
        <p:nvPicPr>
          <p:cNvPr id="33796" name="Рисунок 3" descr="r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3" y="3857625"/>
            <a:ext cx="5286375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3797" name="Object 5" descr="Пергамент"/>
          <p:cNvGraphicFramePr>
            <a:graphicFrameLocks noChangeAspect="1"/>
          </p:cNvGraphicFramePr>
          <p:nvPr/>
        </p:nvGraphicFramePr>
        <p:xfrm>
          <a:off x="6143625" y="4225925"/>
          <a:ext cx="1911350" cy="1550988"/>
        </p:xfrm>
        <a:graphic>
          <a:graphicData uri="http://schemas.openxmlformats.org/presentationml/2006/ole">
            <p:oleObj spid="_x0000_s7171" name="Формула" r:id="rId6" imgW="1091880" imgH="965160" progId="Equation.3">
              <p:embed/>
            </p:oleObj>
          </a:graphicData>
        </a:graphic>
      </p:graphicFrame>
      <p:sp>
        <p:nvSpPr>
          <p:cNvPr id="8" name="Управляющая кнопка: возврат 7">
            <a:hlinkClick r:id="" action="ppaction://hlinkshowjump?jump=lastslideviewed" highlightClick="1"/>
          </p:cNvPr>
          <p:cNvSpPr/>
          <p:nvPr/>
        </p:nvSpPr>
        <p:spPr>
          <a:xfrm>
            <a:off x="8143875" y="5857875"/>
            <a:ext cx="357188" cy="35718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42938" y="214313"/>
            <a:ext cx="8001000" cy="6461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7030A0"/>
                </a:solidFill>
                <a:latin typeface="Lucida Sans Unicode" pitchFamily="34" charset="0"/>
              </a:rPr>
              <a:t>2.6.  Координаты вершин правильной шестиугольной пирамиды, стороны основания которой равны 1, а боковые ребра равны 2</a:t>
            </a:r>
            <a:endParaRPr lang="ru-RU">
              <a:latin typeface="Lucida Sans Unicode" pitchFamily="34" charset="0"/>
            </a:endParaRPr>
          </a:p>
        </p:txBody>
      </p:sp>
      <p:pic>
        <p:nvPicPr>
          <p:cNvPr id="34819" name="Рисунок 4" descr="r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1000125"/>
            <a:ext cx="58959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4820" name="Object 4" descr="Пергамент"/>
          <p:cNvGraphicFramePr>
            <a:graphicFrameLocks noChangeAspect="1"/>
          </p:cNvGraphicFramePr>
          <p:nvPr/>
        </p:nvGraphicFramePr>
        <p:xfrm>
          <a:off x="928688" y="3429000"/>
          <a:ext cx="4467225" cy="1633538"/>
        </p:xfrm>
        <a:graphic>
          <a:graphicData uri="http://schemas.openxmlformats.org/presentationml/2006/ole">
            <p:oleObj spid="_x0000_s8194" name="Формула" r:id="rId4" imgW="2552400" imgH="1015920" progId="Equation.3">
              <p:embed/>
            </p:oleObj>
          </a:graphicData>
        </a:graphic>
      </p:graphicFrame>
      <p:sp>
        <p:nvSpPr>
          <p:cNvPr id="5" name="Управляющая кнопка: домой 4">
            <a:hlinkClick r:id="rId5" action="ppaction://hlinksldjump" highlightClick="1"/>
          </p:cNvPr>
          <p:cNvSpPr/>
          <p:nvPr/>
        </p:nvSpPr>
        <p:spPr>
          <a:xfrm>
            <a:off x="8215313" y="6000750"/>
            <a:ext cx="500062" cy="6429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7" name="Рисунок 4"/>
          <p:cNvPicPr>
            <a:picLocks noChangeAspect="1" noChangeArrowheads="1"/>
          </p:cNvPicPr>
          <p:nvPr/>
        </p:nvPicPr>
        <p:blipFill>
          <a:blip r:embed="rId3"/>
          <a:srcRect l="27592" t="14479" r="29765"/>
          <a:stretch>
            <a:fillRect/>
          </a:stretch>
        </p:blipFill>
        <p:spPr bwMode="auto">
          <a:xfrm>
            <a:off x="285750" y="1500188"/>
            <a:ext cx="2571750" cy="223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928688" y="214313"/>
            <a:ext cx="7143750" cy="5238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Примеры решения задач</a:t>
            </a:r>
          </a:p>
        </p:txBody>
      </p:sp>
      <p:sp>
        <p:nvSpPr>
          <p:cNvPr id="4" name="TextBox 37"/>
          <p:cNvSpPr txBox="1">
            <a:spLocks noChangeArrowheads="1"/>
          </p:cNvSpPr>
          <p:nvPr/>
        </p:nvSpPr>
        <p:spPr bwMode="auto">
          <a:xfrm>
            <a:off x="571500" y="785813"/>
            <a:ext cx="8001000" cy="36988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7030A0"/>
                </a:solidFill>
                <a:latin typeface="Lucida Sans Unicode" pitchFamily="34" charset="0"/>
              </a:rPr>
              <a:t>3.1</a:t>
            </a:r>
            <a:r>
              <a:rPr lang="ru-RU">
                <a:latin typeface="Lucida Sans Unicode" pitchFamily="34" charset="0"/>
              </a:rPr>
              <a:t>.   В единичном кубе найти угол между прямыми         и </a:t>
            </a:r>
          </a:p>
        </p:txBody>
      </p:sp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6715125" y="785813"/>
          <a:ext cx="571500" cy="352425"/>
        </p:xfrm>
        <a:graphic>
          <a:graphicData uri="http://schemas.openxmlformats.org/presentationml/2006/ole">
            <p:oleObj spid="_x0000_s9218" name="Формула" r:id="rId4" imgW="355320" imgH="215640" progId="Equation.3">
              <p:embed/>
            </p:oleObj>
          </a:graphicData>
        </a:graphic>
      </p:graphicFrame>
      <p:graphicFrame>
        <p:nvGraphicFramePr>
          <p:cNvPr id="1042" name="Object 14"/>
          <p:cNvGraphicFramePr>
            <a:graphicFrameLocks noChangeAspect="1"/>
          </p:cNvGraphicFramePr>
          <p:nvPr/>
        </p:nvGraphicFramePr>
        <p:xfrm>
          <a:off x="7500938" y="785813"/>
          <a:ext cx="549275" cy="354012"/>
        </p:xfrm>
        <a:graphic>
          <a:graphicData uri="http://schemas.openxmlformats.org/presentationml/2006/ole">
            <p:oleObj spid="_x0000_s9219" name="Формула" r:id="rId5" imgW="279360" imgH="215640" progId="Equation.3">
              <p:embed/>
            </p:oleObj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>
            <a:off x="571500" y="3571875"/>
            <a:ext cx="24288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 flipH="1">
            <a:off x="2643188" y="3571875"/>
            <a:ext cx="214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Lucida Sans Unicode" pitchFamily="34" charset="0"/>
              </a:rPr>
              <a:t>х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571500" y="2786063"/>
            <a:ext cx="1285875" cy="7858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 flipH="1">
            <a:off x="1500188" y="2571750"/>
            <a:ext cx="214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Lucida Sans Unicode" pitchFamily="34" charset="0"/>
              </a:rPr>
              <a:t>y</a:t>
            </a:r>
            <a:endParaRPr lang="ru-RU" sz="1400">
              <a:latin typeface="Lucida Sans Unicode" pitchFamily="34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 flipH="1" flipV="1">
            <a:off x="-430212" y="2571750"/>
            <a:ext cx="200183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 flipH="1">
            <a:off x="357188" y="1571625"/>
            <a:ext cx="214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Lucida Sans Unicode" pitchFamily="34" charset="0"/>
              </a:rPr>
              <a:t>z</a:t>
            </a:r>
            <a:endParaRPr lang="ru-RU" sz="1400">
              <a:latin typeface="Lucida Sans Unicode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071813" y="1428750"/>
            <a:ext cx="53578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Введем систему координат и  найдем координаты 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точек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4000500" y="2786063"/>
          <a:ext cx="571500" cy="352425"/>
        </p:xfrm>
        <a:graphic>
          <a:graphicData uri="http://schemas.openxmlformats.org/presentationml/2006/ole">
            <p:oleObj spid="_x0000_s9220" name="Формула" r:id="rId6" imgW="355320" imgH="215640" progId="Equation.3">
              <p:embed/>
            </p:oleObj>
          </a:graphicData>
        </a:graphic>
      </p:graphicFrame>
      <p:graphicFrame>
        <p:nvGraphicFramePr>
          <p:cNvPr id="6" name="Object 14"/>
          <p:cNvGraphicFramePr>
            <a:graphicFrameLocks noChangeAspect="1"/>
          </p:cNvGraphicFramePr>
          <p:nvPr/>
        </p:nvGraphicFramePr>
        <p:xfrm>
          <a:off x="4786313" y="2786063"/>
          <a:ext cx="549275" cy="354012"/>
        </p:xfrm>
        <a:graphic>
          <a:graphicData uri="http://schemas.openxmlformats.org/presentationml/2006/ole">
            <p:oleObj spid="_x0000_s9221" name="Формула" r:id="rId7" imgW="279360" imgH="215640" progId="Equation.3">
              <p:embed/>
            </p:oleObj>
          </a:graphicData>
        </a:graphic>
      </p:graphicFrame>
      <p:cxnSp>
        <p:nvCxnSpPr>
          <p:cNvPr id="22" name="Прямая соединительная линия 21"/>
          <p:cNvCxnSpPr/>
          <p:nvPr/>
        </p:nvCxnSpPr>
        <p:spPr>
          <a:xfrm rot="5400000" flipH="1" flipV="1">
            <a:off x="571501" y="2214562"/>
            <a:ext cx="1357312" cy="135731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 flipH="1" flipV="1">
            <a:off x="1393032" y="2321719"/>
            <a:ext cx="1785937" cy="7143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трелка вправо 24">
            <a:hlinkClick r:id="rId8" action="ppaction://hlinksldjump" tooltip="вспомним"/>
          </p:cNvPr>
          <p:cNvSpPr/>
          <p:nvPr/>
        </p:nvSpPr>
        <p:spPr>
          <a:xfrm>
            <a:off x="7072313" y="1857375"/>
            <a:ext cx="1071562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>
                <a:solidFill>
                  <a:schemeClr val="bg2">
                    <a:lumMod val="10000"/>
                  </a:schemeClr>
                </a:solidFill>
              </a:rPr>
              <a:t> вспомним?</a:t>
            </a:r>
          </a:p>
        </p:txBody>
      </p:sp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4000500" y="3357563"/>
          <a:ext cx="2335213" cy="446087"/>
        </p:xfrm>
        <a:graphic>
          <a:graphicData uri="http://schemas.openxmlformats.org/presentationml/2006/ole">
            <p:oleObj spid="_x0000_s9222" name="Формула" r:id="rId9" imgW="1320480" imgH="253800" progId="Equation.3">
              <p:embed/>
            </p:oleObj>
          </a:graphicData>
        </a:graphic>
      </p:graphicFrame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071813" y="2500313"/>
            <a:ext cx="5715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Находим координаты направляющих векторов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 прямых            и           по формуле   1. </a:t>
            </a:r>
          </a:p>
        </p:txBody>
      </p:sp>
      <p:graphicFrame>
        <p:nvGraphicFramePr>
          <p:cNvPr id="7" name="Object 14"/>
          <p:cNvGraphicFramePr>
            <a:graphicFrameLocks noChangeAspect="1"/>
          </p:cNvGraphicFramePr>
          <p:nvPr/>
        </p:nvGraphicFramePr>
        <p:xfrm>
          <a:off x="3786188" y="1714500"/>
          <a:ext cx="1306512" cy="352425"/>
        </p:xfrm>
        <a:graphic>
          <a:graphicData uri="http://schemas.openxmlformats.org/presentationml/2006/ole">
            <p:oleObj spid="_x0000_s9223" name="Формула" r:id="rId10" imgW="812520" imgH="215640" progId="Equation.3">
              <p:embed/>
            </p:oleObj>
          </a:graphicData>
        </a:graphic>
      </p:graphicFrame>
      <p:sp>
        <p:nvSpPr>
          <p:cNvPr id="29" name="Стрелка вправо 28">
            <a:hlinkClick r:id="rId11" action="ppaction://hlinksldjump" tooltip="вспомним"/>
          </p:cNvPr>
          <p:cNvSpPr/>
          <p:nvPr/>
        </p:nvSpPr>
        <p:spPr>
          <a:xfrm>
            <a:off x="7072313" y="2928938"/>
            <a:ext cx="1071562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>
                <a:solidFill>
                  <a:schemeClr val="bg2">
                    <a:lumMod val="10000"/>
                  </a:schemeClr>
                </a:solidFill>
              </a:rPr>
              <a:t> вспомним?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500063" y="4071938"/>
            <a:ext cx="8001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Косинус угла      между прямыми                      определяется по формуле 1.1:                   </a:t>
            </a:r>
          </a:p>
        </p:txBody>
      </p:sp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1928813" y="4214813"/>
          <a:ext cx="220662" cy="260350"/>
        </p:xfrm>
        <a:graphic>
          <a:graphicData uri="http://schemas.openxmlformats.org/presentationml/2006/ole">
            <p:oleObj spid="_x0000_s9224" name="Формула" r:id="rId12" imgW="139680" imgH="164880" progId="Equation.3">
              <p:embed/>
            </p:oleObj>
          </a:graphicData>
        </a:graphic>
      </p:graphicFrame>
      <p:graphicFrame>
        <p:nvGraphicFramePr>
          <p:cNvPr id="19" name="Object 17"/>
          <p:cNvGraphicFramePr>
            <a:graphicFrameLocks noChangeAspect="1"/>
          </p:cNvGraphicFramePr>
          <p:nvPr/>
        </p:nvGraphicFramePr>
        <p:xfrm>
          <a:off x="3857625" y="4143375"/>
          <a:ext cx="1243013" cy="381000"/>
        </p:xfrm>
        <a:graphic>
          <a:graphicData uri="http://schemas.openxmlformats.org/presentationml/2006/ole">
            <p:oleObj spid="_x0000_s9225" name="Формула" r:id="rId13" imgW="787320" imgH="241200" progId="Equation.3">
              <p:embed/>
            </p:oleObj>
          </a:graphicData>
        </a:graphic>
      </p:graphicFrame>
      <p:sp>
        <p:nvSpPr>
          <p:cNvPr id="33" name="Стрелка вправо 32">
            <a:hlinkClick r:id="rId14" action="ppaction://hlinksldjump" tooltip="вспомним"/>
          </p:cNvPr>
          <p:cNvSpPr/>
          <p:nvPr/>
        </p:nvSpPr>
        <p:spPr>
          <a:xfrm>
            <a:off x="7143750" y="4500563"/>
            <a:ext cx="1071563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>
                <a:solidFill>
                  <a:schemeClr val="bg2">
                    <a:lumMod val="10000"/>
                  </a:schemeClr>
                </a:solidFill>
              </a:rPr>
              <a:t> вспомним?</a:t>
            </a:r>
          </a:p>
        </p:txBody>
      </p:sp>
      <p:graphicFrame>
        <p:nvGraphicFramePr>
          <p:cNvPr id="20" name="Object 17"/>
          <p:cNvGraphicFramePr>
            <a:graphicFrameLocks noChangeAspect="1"/>
          </p:cNvGraphicFramePr>
          <p:nvPr/>
        </p:nvGraphicFramePr>
        <p:xfrm>
          <a:off x="2428875" y="4786313"/>
          <a:ext cx="3967163" cy="1122362"/>
        </p:xfrm>
        <a:graphic>
          <a:graphicData uri="http://schemas.openxmlformats.org/presentationml/2006/ole">
            <p:oleObj spid="_x0000_s9226" name="Формула" r:id="rId15" imgW="2514600" imgH="711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1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500"/>
                            </p:stCondLst>
                            <p:childTnLst>
                              <p:par>
                                <p:cTn id="46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3" grpId="0"/>
      <p:bldP spid="17" grpId="0"/>
      <p:bldP spid="18" grpId="0"/>
      <p:bldP spid="25" grpId="0" animBg="1"/>
      <p:bldP spid="27" grpId="0"/>
      <p:bldP spid="29" grpId="0" animBg="1"/>
      <p:bldP spid="30" grpId="0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6" name="Рисунок 16"/>
          <p:cNvPicPr>
            <a:picLocks noChangeAspect="1" noChangeArrowheads="1"/>
          </p:cNvPicPr>
          <p:nvPr/>
        </p:nvPicPr>
        <p:blipFill>
          <a:blip r:embed="rId4"/>
          <a:srcRect l="25996" t="19662" r="31110"/>
          <a:stretch>
            <a:fillRect/>
          </a:stretch>
        </p:blipFill>
        <p:spPr bwMode="auto">
          <a:xfrm>
            <a:off x="428625" y="1643063"/>
            <a:ext cx="3214688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2" name="Прямая со стрелкой 41"/>
          <p:cNvCxnSpPr/>
          <p:nvPr/>
        </p:nvCxnSpPr>
        <p:spPr>
          <a:xfrm>
            <a:off x="1000125" y="4143375"/>
            <a:ext cx="25717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>
            <a:spLocks noChangeArrowheads="1"/>
          </p:cNvSpPr>
          <p:nvPr/>
        </p:nvSpPr>
        <p:spPr bwMode="auto">
          <a:xfrm flipH="1">
            <a:off x="3214688" y="3857625"/>
            <a:ext cx="214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Lucida Sans Unicode" pitchFamily="34" charset="0"/>
              </a:rPr>
              <a:t>х</a:t>
            </a:r>
          </a:p>
        </p:txBody>
      </p:sp>
      <p:cxnSp>
        <p:nvCxnSpPr>
          <p:cNvPr id="45" name="Прямая со стрелкой 44"/>
          <p:cNvCxnSpPr/>
          <p:nvPr/>
        </p:nvCxnSpPr>
        <p:spPr>
          <a:xfrm rot="5400000" flipH="1" flipV="1">
            <a:off x="-287337" y="2786063"/>
            <a:ext cx="2573337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>
            <a:spLocks noChangeArrowheads="1"/>
          </p:cNvSpPr>
          <p:nvPr/>
        </p:nvSpPr>
        <p:spPr bwMode="auto">
          <a:xfrm flipH="1">
            <a:off x="714375" y="1857375"/>
            <a:ext cx="2143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Lucida Sans Unicode" pitchFamily="34" charset="0"/>
              </a:rPr>
              <a:t>z</a:t>
            </a:r>
            <a:endParaRPr lang="ru-RU" sz="1400">
              <a:latin typeface="Lucida Sans Unicode" pitchFamily="34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 flipH="1">
            <a:off x="1928813" y="2786063"/>
            <a:ext cx="214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Lucida Sans Unicode" pitchFamily="34" charset="0"/>
              </a:rPr>
              <a:t>y</a:t>
            </a:r>
            <a:endParaRPr lang="ru-RU" sz="1400">
              <a:latin typeface="Lucida Sans Unicode" pitchFamily="34" charset="0"/>
            </a:endParaRPr>
          </a:p>
        </p:txBody>
      </p:sp>
      <p:cxnSp>
        <p:nvCxnSpPr>
          <p:cNvPr id="51" name="Прямая со стрелкой 50"/>
          <p:cNvCxnSpPr/>
          <p:nvPr/>
        </p:nvCxnSpPr>
        <p:spPr>
          <a:xfrm rot="5400000" flipH="1" flipV="1">
            <a:off x="1000125" y="3000375"/>
            <a:ext cx="11430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6429375" y="1785938"/>
          <a:ext cx="1385888" cy="719137"/>
        </p:xfrm>
        <a:graphic>
          <a:graphicData uri="http://schemas.openxmlformats.org/presentationml/2006/ole">
            <p:oleObj spid="_x0000_s10242" name="Формула" r:id="rId5" imgW="977760" imgH="507960" progId="Equation.3">
              <p:embed/>
            </p:oleObj>
          </a:graphicData>
        </a:graphic>
      </p:graphicFrame>
      <p:cxnSp>
        <p:nvCxnSpPr>
          <p:cNvPr id="60" name="Прямая соединительная линия 59"/>
          <p:cNvCxnSpPr/>
          <p:nvPr/>
        </p:nvCxnSpPr>
        <p:spPr>
          <a:xfrm rot="16200000" flipV="1">
            <a:off x="678656" y="3821907"/>
            <a:ext cx="428625" cy="21431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5500688" y="2714625"/>
          <a:ext cx="3335337" cy="773113"/>
        </p:xfrm>
        <a:graphic>
          <a:graphicData uri="http://schemas.openxmlformats.org/presentationml/2006/ole">
            <p:oleObj spid="_x0000_s10243" name="Формула" r:id="rId6" imgW="1892160" imgH="507960" progId="Equation.3">
              <p:embed/>
            </p:oleObj>
          </a:graphicData>
        </a:graphic>
      </p:graphicFrame>
      <p:graphicFrame>
        <p:nvGraphicFramePr>
          <p:cNvPr id="14349" name="Object 13"/>
          <p:cNvGraphicFramePr>
            <a:graphicFrameLocks noChangeAspect="1"/>
          </p:cNvGraphicFramePr>
          <p:nvPr/>
        </p:nvGraphicFramePr>
        <p:xfrm>
          <a:off x="8001000" y="3643313"/>
          <a:ext cx="903288" cy="1285875"/>
        </p:xfrm>
        <a:graphic>
          <a:graphicData uri="http://schemas.openxmlformats.org/presentationml/2006/ole">
            <p:oleObj spid="_x0000_s10244" name="Формула" r:id="rId7" imgW="596880" imgH="876240" progId="Equation.3">
              <p:embed/>
            </p:oleObj>
          </a:graphicData>
        </a:graphic>
      </p:graphicFrame>
      <p:sp>
        <p:nvSpPr>
          <p:cNvPr id="10264" name="TextBox 16"/>
          <p:cNvSpPr txBox="1">
            <a:spLocks noChangeArrowheads="1"/>
          </p:cNvSpPr>
          <p:nvPr/>
        </p:nvSpPr>
        <p:spPr bwMode="auto">
          <a:xfrm>
            <a:off x="571500" y="428625"/>
            <a:ext cx="8001000" cy="6461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7030A0"/>
                </a:solidFill>
                <a:latin typeface="Lucida Sans Unicode" pitchFamily="34" charset="0"/>
              </a:rPr>
              <a:t>3.2.   </a:t>
            </a:r>
            <a:r>
              <a:rPr lang="ru-RU">
                <a:latin typeface="Lucida Sans Unicode" pitchFamily="34" charset="0"/>
              </a:rPr>
              <a:t>В  правильной  шестиугольной призме        , все ребра которой равны  1, найти угол между прямой </a:t>
            </a:r>
            <a:r>
              <a:rPr lang="en-US">
                <a:latin typeface="Lucida Sans Unicode" pitchFamily="34" charset="0"/>
              </a:rPr>
              <a:t>AF </a:t>
            </a:r>
            <a:r>
              <a:rPr lang="ru-RU">
                <a:latin typeface="Lucida Sans Unicode" pitchFamily="34" charset="0"/>
              </a:rPr>
              <a:t>и плоскостью 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5786438" y="428625"/>
          <a:ext cx="571500" cy="369888"/>
        </p:xfrm>
        <a:graphic>
          <a:graphicData uri="http://schemas.openxmlformats.org/presentationml/2006/ole">
            <p:oleObj spid="_x0000_s10245" name="Формула" r:id="rId8" imgW="393480" imgH="266400" progId="Equation.3">
              <p:embed/>
            </p:oleObj>
          </a:graphicData>
        </a:graphic>
      </p:graphicFrame>
      <p:graphicFrame>
        <p:nvGraphicFramePr>
          <p:cNvPr id="14350" name="Object 14"/>
          <p:cNvGraphicFramePr>
            <a:graphicFrameLocks noChangeAspect="1"/>
          </p:cNvGraphicFramePr>
          <p:nvPr/>
        </p:nvGraphicFramePr>
        <p:xfrm>
          <a:off x="7805738" y="642938"/>
          <a:ext cx="704850" cy="441325"/>
        </p:xfrm>
        <a:graphic>
          <a:graphicData uri="http://schemas.openxmlformats.org/presentationml/2006/ole">
            <p:oleObj spid="_x0000_s10246" name="Формула" r:id="rId9" imgW="406080" imgH="266400" progId="Equation.3">
              <p:embed/>
            </p:oleObj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571875" y="2357438"/>
            <a:ext cx="52149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Плоскость              совпадает с плоскостью грани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              ; зададим ее с помощью точек </a:t>
            </a: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14351" name="Object 15"/>
          <p:cNvGraphicFramePr>
            <a:graphicFrameLocks noChangeAspect="1"/>
          </p:cNvGraphicFramePr>
          <p:nvPr/>
        </p:nvGraphicFramePr>
        <p:xfrm>
          <a:off x="4786313" y="2428875"/>
          <a:ext cx="714375" cy="327025"/>
        </p:xfrm>
        <a:graphic>
          <a:graphicData uri="http://schemas.openxmlformats.org/presentationml/2006/ole">
            <p:oleObj spid="_x0000_s10247" name="Формула" r:id="rId10" imgW="444240" imgH="215640" progId="Equation.3">
              <p:embed/>
            </p:oleObj>
          </a:graphicData>
        </a:graphic>
      </p:graphicFrame>
      <p:graphicFrame>
        <p:nvGraphicFramePr>
          <p:cNvPr id="14352" name="Object 16"/>
          <p:cNvGraphicFramePr>
            <a:graphicFrameLocks noChangeAspect="1"/>
          </p:cNvGraphicFramePr>
          <p:nvPr/>
        </p:nvGraphicFramePr>
        <p:xfrm>
          <a:off x="3571875" y="2643188"/>
          <a:ext cx="876300" cy="327025"/>
        </p:xfrm>
        <a:graphic>
          <a:graphicData uri="http://schemas.openxmlformats.org/presentationml/2006/ole">
            <p:oleObj spid="_x0000_s10248" name="Формула" r:id="rId11" imgW="545760" imgH="215640" progId="Equation.3">
              <p:embed/>
            </p:oleObj>
          </a:graphicData>
        </a:graphic>
      </p:graphicFrame>
      <p:graphicFrame>
        <p:nvGraphicFramePr>
          <p:cNvPr id="4" name="Object 11"/>
          <p:cNvGraphicFramePr>
            <a:graphicFrameLocks noChangeAspect="1"/>
          </p:cNvGraphicFramePr>
          <p:nvPr/>
        </p:nvGraphicFramePr>
        <p:xfrm>
          <a:off x="8143875" y="3357563"/>
          <a:ext cx="571500" cy="268287"/>
        </p:xfrm>
        <a:graphic>
          <a:graphicData uri="http://schemas.openxmlformats.org/presentationml/2006/ole">
            <p:oleObj spid="_x0000_s10249" name="Формула" r:id="rId12" imgW="444240" imgH="215640" progId="Equation.3">
              <p:embed/>
            </p:oleObj>
          </a:graphicData>
        </a:graphic>
      </p:graphicFrame>
      <p:sp>
        <p:nvSpPr>
          <p:cNvPr id="29" name="TextBox 28"/>
          <p:cNvSpPr txBox="1">
            <a:spLocks noChangeArrowheads="1"/>
          </p:cNvSpPr>
          <p:nvPr/>
        </p:nvSpPr>
        <p:spPr bwMode="auto">
          <a:xfrm flipH="1">
            <a:off x="571500" y="4929188"/>
            <a:ext cx="80724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Уравнение плоскости           примет вид                                                              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Вектор нормали : </a:t>
            </a:r>
          </a:p>
        </p:txBody>
      </p:sp>
      <p:graphicFrame>
        <p:nvGraphicFramePr>
          <p:cNvPr id="7" name="Object 14"/>
          <p:cNvGraphicFramePr>
            <a:graphicFrameLocks noChangeAspect="1"/>
          </p:cNvGraphicFramePr>
          <p:nvPr/>
        </p:nvGraphicFramePr>
        <p:xfrm>
          <a:off x="2786063" y="5000625"/>
          <a:ext cx="571500" cy="268288"/>
        </p:xfrm>
        <a:graphic>
          <a:graphicData uri="http://schemas.openxmlformats.org/presentationml/2006/ole">
            <p:oleObj spid="_x0000_s10250" name="Формула" r:id="rId13" imgW="444240" imgH="215640" progId="Equation.3">
              <p:embed/>
            </p:oleObj>
          </a:graphicData>
        </a:graphic>
      </p:graphicFrame>
      <p:graphicFrame>
        <p:nvGraphicFramePr>
          <p:cNvPr id="8" name="Object 15"/>
          <p:cNvGraphicFramePr>
            <a:graphicFrameLocks noChangeAspect="1"/>
          </p:cNvGraphicFramePr>
          <p:nvPr/>
        </p:nvGraphicFramePr>
        <p:xfrm>
          <a:off x="4572000" y="4929188"/>
          <a:ext cx="3357563" cy="520700"/>
        </p:xfrm>
        <a:graphic>
          <a:graphicData uri="http://schemas.openxmlformats.org/presentationml/2006/ole">
            <p:oleObj spid="_x0000_s10251" name="Формула" r:id="rId14" imgW="2387520" imgH="419040" progId="Equation.3">
              <p:embed/>
            </p:oleObj>
          </a:graphicData>
        </a:graphic>
      </p:graphicFrame>
      <p:graphicFrame>
        <p:nvGraphicFramePr>
          <p:cNvPr id="9" name="Object 16"/>
          <p:cNvGraphicFramePr>
            <a:graphicFrameLocks noChangeAspect="1"/>
          </p:cNvGraphicFramePr>
          <p:nvPr/>
        </p:nvGraphicFramePr>
        <p:xfrm>
          <a:off x="2428875" y="5286375"/>
          <a:ext cx="879475" cy="298450"/>
        </p:xfrm>
        <a:graphic>
          <a:graphicData uri="http://schemas.openxmlformats.org/presentationml/2006/ole">
            <p:oleObj spid="_x0000_s10252" name="Формула" r:id="rId15" imgW="685800" imgH="241200" progId="Equation.3">
              <p:embed/>
            </p:oleObj>
          </a:graphicData>
        </a:graphic>
      </p:graphicFrame>
      <p:sp>
        <p:nvSpPr>
          <p:cNvPr id="33" name="TextBox 32"/>
          <p:cNvSpPr txBox="1">
            <a:spLocks noChangeArrowheads="1"/>
          </p:cNvSpPr>
          <p:nvPr/>
        </p:nvSpPr>
        <p:spPr bwMode="auto">
          <a:xfrm flipH="1">
            <a:off x="571500" y="5786438"/>
            <a:ext cx="8072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Синус искомого угла:  </a:t>
            </a:r>
          </a:p>
        </p:txBody>
      </p:sp>
      <p:graphicFrame>
        <p:nvGraphicFramePr>
          <p:cNvPr id="10" name="Object 17"/>
          <p:cNvGraphicFramePr>
            <a:graphicFrameLocks noChangeAspect="1"/>
          </p:cNvGraphicFramePr>
          <p:nvPr/>
        </p:nvGraphicFramePr>
        <p:xfrm>
          <a:off x="3000375" y="5357813"/>
          <a:ext cx="5832475" cy="1320800"/>
        </p:xfrm>
        <a:graphic>
          <a:graphicData uri="http://schemas.openxmlformats.org/presentationml/2006/ole">
            <p:oleObj spid="_x0000_s10253" name="Формула" r:id="rId16" imgW="4546440" imgH="1066680" progId="Equation.3">
              <p:embed/>
            </p:oleObj>
          </a:graphicData>
        </a:graphic>
      </p:graphicFrame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500438" y="1214438"/>
            <a:ext cx="50720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Введем систему координат и находим координаты нужных точек.</a:t>
            </a:r>
          </a:p>
        </p:txBody>
      </p:sp>
      <p:sp>
        <p:nvSpPr>
          <p:cNvPr id="36" name="Стрелка вправо 35">
            <a:hlinkClick r:id="rId17" action="ppaction://hlinksldjump" tooltip="вспомним"/>
          </p:cNvPr>
          <p:cNvSpPr/>
          <p:nvPr/>
        </p:nvSpPr>
        <p:spPr>
          <a:xfrm>
            <a:off x="7715250" y="1500188"/>
            <a:ext cx="1071563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>
                <a:solidFill>
                  <a:schemeClr val="bg2">
                    <a:lumMod val="10000"/>
                  </a:schemeClr>
                </a:solidFill>
              </a:rPr>
              <a:t> вспомним?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3500438" y="1928813"/>
            <a:ext cx="5072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Найдем координаты вектора 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571875" y="3286125"/>
            <a:ext cx="5286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 Пусть 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ax+by+cz+d=0 –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уравнение плоскости             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26" name="Object 23"/>
          <p:cNvGraphicFramePr>
            <a:graphicFrameLocks noChangeAspect="1"/>
          </p:cNvGraphicFramePr>
          <p:nvPr/>
        </p:nvGraphicFramePr>
        <p:xfrm>
          <a:off x="3643313" y="3643313"/>
          <a:ext cx="4143375" cy="1427162"/>
        </p:xfrm>
        <a:graphic>
          <a:graphicData uri="http://schemas.openxmlformats.org/presentationml/2006/ole">
            <p:oleObj spid="_x0000_s10254" name="Формула" r:id="rId18" imgW="2857320" imgH="1028520" progId="Equation.3">
              <p:embed/>
            </p:oleObj>
          </a:graphicData>
        </a:graphic>
      </p:graphicFrame>
      <p:graphicFrame>
        <p:nvGraphicFramePr>
          <p:cNvPr id="2" name="Object 14"/>
          <p:cNvGraphicFramePr>
            <a:graphicFrameLocks noChangeAspect="1"/>
          </p:cNvGraphicFramePr>
          <p:nvPr/>
        </p:nvGraphicFramePr>
        <p:xfrm>
          <a:off x="7715250" y="4286250"/>
          <a:ext cx="244475" cy="188913"/>
        </p:xfrm>
        <a:graphic>
          <a:graphicData uri="http://schemas.openxmlformats.org/presentationml/2006/ole">
            <p:oleObj spid="_x0000_s10255" name="Формула" r:id="rId19" imgW="190440" imgH="152280" progId="Equation.3">
              <p:embed/>
            </p:oleObj>
          </a:graphicData>
        </a:graphic>
      </p:graphicFrame>
      <p:sp>
        <p:nvSpPr>
          <p:cNvPr id="38" name="Стрелка вправо 37">
            <a:hlinkClick r:id="rId20" action="ppaction://hlinksldjump" tooltip="вспомним"/>
          </p:cNvPr>
          <p:cNvSpPr/>
          <p:nvPr/>
        </p:nvSpPr>
        <p:spPr>
          <a:xfrm>
            <a:off x="7715250" y="6215063"/>
            <a:ext cx="1071563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>
                <a:solidFill>
                  <a:schemeClr val="bg2">
                    <a:lumMod val="10000"/>
                  </a:schemeClr>
                </a:solidFill>
              </a:rPr>
              <a:t> вспомним?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6" dur="1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1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1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7" grpId="0"/>
      <p:bldP spid="49" grpId="0"/>
      <p:bldP spid="19" grpId="0"/>
      <p:bldP spid="29" grpId="0"/>
      <p:bldP spid="33" grpId="0"/>
      <p:bldP spid="35" grpId="0"/>
      <p:bldP spid="36" grpId="0" animBg="1"/>
      <p:bldP spid="37" grpId="0"/>
      <p:bldP spid="34" grpId="0"/>
      <p:bldP spid="3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3" name="Рисунок 25"/>
          <p:cNvPicPr>
            <a:picLocks noChangeAspect="1" noChangeArrowheads="1"/>
          </p:cNvPicPr>
          <p:nvPr/>
        </p:nvPicPr>
        <p:blipFill>
          <a:blip r:embed="rId3"/>
          <a:srcRect l="28798" t="24281" r="28632"/>
          <a:stretch>
            <a:fillRect/>
          </a:stretch>
        </p:blipFill>
        <p:spPr bwMode="auto">
          <a:xfrm>
            <a:off x="214313" y="1643063"/>
            <a:ext cx="2509837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4" name="TextBox 26"/>
          <p:cNvSpPr txBox="1">
            <a:spLocks noChangeArrowheads="1"/>
          </p:cNvSpPr>
          <p:nvPr/>
        </p:nvSpPr>
        <p:spPr bwMode="auto">
          <a:xfrm>
            <a:off x="571500" y="357188"/>
            <a:ext cx="8001000" cy="92392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7030A0"/>
                </a:solidFill>
                <a:latin typeface="Lucida Sans Unicode" pitchFamily="34" charset="0"/>
              </a:rPr>
              <a:t>3.3.   </a:t>
            </a:r>
            <a:r>
              <a:rPr lang="ru-RU">
                <a:latin typeface="Lucida Sans Unicode" pitchFamily="34" charset="0"/>
              </a:rPr>
              <a:t>В  правильной  четырехугольной пирамиде , все ребра которой равны  1, найти синус угла между прямой ВЕ</a:t>
            </a:r>
            <a:r>
              <a:rPr lang="en-US">
                <a:latin typeface="Lucida Sans Unicode" pitchFamily="34" charset="0"/>
              </a:rPr>
              <a:t> </a:t>
            </a:r>
            <a:r>
              <a:rPr lang="ru-RU">
                <a:latin typeface="Lucida Sans Unicode" pitchFamily="34" charset="0"/>
              </a:rPr>
              <a:t>и плоскостью </a:t>
            </a:r>
            <a:r>
              <a:rPr lang="en-US">
                <a:latin typeface="Lucida Sans Unicode" pitchFamily="34" charset="0"/>
              </a:rPr>
              <a:t>SAD</a:t>
            </a:r>
            <a:r>
              <a:rPr lang="ru-RU">
                <a:latin typeface="Lucida Sans Unicode" pitchFamily="34" charset="0"/>
              </a:rPr>
              <a:t>, где Е- середина ребра  </a:t>
            </a:r>
            <a:r>
              <a:rPr lang="en-US">
                <a:latin typeface="Lucida Sans Unicode" pitchFamily="34" charset="0"/>
              </a:rPr>
              <a:t>SC</a:t>
            </a:r>
            <a:endParaRPr lang="ru-RU">
              <a:latin typeface="Lucida Sans Unicode" pitchFamily="34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428625" y="3429000"/>
            <a:ext cx="20161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12"/>
          <p:cNvSpPr txBox="1">
            <a:spLocks noChangeArrowheads="1"/>
          </p:cNvSpPr>
          <p:nvPr/>
        </p:nvSpPr>
        <p:spPr bwMode="auto">
          <a:xfrm flipH="1">
            <a:off x="2143125" y="3500438"/>
            <a:ext cx="214313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Lucida Sans Unicode" pitchFamily="34" charset="0"/>
              </a:rPr>
              <a:t>х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357188" y="2786063"/>
            <a:ext cx="1071562" cy="647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>
            <a:spLocks noChangeArrowheads="1"/>
          </p:cNvSpPr>
          <p:nvPr/>
        </p:nvSpPr>
        <p:spPr bwMode="auto">
          <a:xfrm flipH="1">
            <a:off x="1214438" y="2571750"/>
            <a:ext cx="1666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Lucida Sans Unicode" pitchFamily="34" charset="0"/>
              </a:rPr>
              <a:t>y</a:t>
            </a:r>
            <a:endParaRPr lang="ru-RU" sz="1400">
              <a:latin typeface="Lucida Sans Unicode" pitchFamily="34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357188" y="1571625"/>
            <a:ext cx="0" cy="1873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 flipH="1">
            <a:off x="428625" y="1571625"/>
            <a:ext cx="2143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Lucida Sans Unicode" pitchFamily="34" charset="0"/>
              </a:rPr>
              <a:t>z</a:t>
            </a:r>
            <a:endParaRPr lang="ru-RU" sz="1400">
              <a:latin typeface="Lucida Sans Unicode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643188" y="1428750"/>
            <a:ext cx="5500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Координаты точки Е определим по формуле 3:                                        </a:t>
            </a:r>
          </a:p>
        </p:txBody>
      </p:sp>
      <p:sp>
        <p:nvSpPr>
          <p:cNvPr id="12" name="Стрелка вправо 11">
            <a:hlinkClick r:id="rId4" action="ppaction://hlinksldjump" tooltip="вспомним"/>
          </p:cNvPr>
          <p:cNvSpPr/>
          <p:nvPr/>
        </p:nvSpPr>
        <p:spPr>
          <a:xfrm>
            <a:off x="7715250" y="1428750"/>
            <a:ext cx="1071563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>
                <a:solidFill>
                  <a:schemeClr val="bg2">
                    <a:lumMod val="10000"/>
                  </a:schemeClr>
                </a:solidFill>
              </a:rPr>
              <a:t> вспомним?</a:t>
            </a:r>
          </a:p>
        </p:txBody>
      </p:sp>
      <p:graphicFrame>
        <p:nvGraphicFramePr>
          <p:cNvPr id="15364" name="Object 3"/>
          <p:cNvGraphicFramePr>
            <a:graphicFrameLocks noChangeAspect="1"/>
          </p:cNvGraphicFramePr>
          <p:nvPr/>
        </p:nvGraphicFramePr>
        <p:xfrm>
          <a:off x="3294063" y="1857375"/>
          <a:ext cx="3074987" cy="733425"/>
        </p:xfrm>
        <a:graphic>
          <a:graphicData uri="http://schemas.openxmlformats.org/presentationml/2006/ole">
            <p:oleObj spid="_x0000_s11266" name="Формула" r:id="rId5" imgW="2120760" imgH="507960" progId="Equation.3">
              <p:embed/>
            </p:oleObj>
          </a:graphicData>
        </a:graphic>
      </p:graphicFrame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643188" y="2571750"/>
            <a:ext cx="5500687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Пусть уравнение  плоскости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ADS ax+by+cz+d=0</a:t>
            </a: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Из того, что</a:t>
            </a: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следует, что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d=0, b+d=0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и  :                                        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929063" y="3000375"/>
          <a:ext cx="3792537" cy="733425"/>
        </p:xfrm>
        <a:graphic>
          <a:graphicData uri="http://schemas.openxmlformats.org/presentationml/2006/ole">
            <p:oleObj spid="_x0000_s11267" name="Формула" r:id="rId6" imgW="2616120" imgH="507960" progId="Equation.3">
              <p:embed/>
            </p:oleObj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5429250" y="3500438"/>
          <a:ext cx="2522538" cy="623887"/>
        </p:xfrm>
        <a:graphic>
          <a:graphicData uri="http://schemas.openxmlformats.org/presentationml/2006/ole">
            <p:oleObj spid="_x0000_s11268" name="Формула" r:id="rId7" imgW="1739880" imgH="431640" progId="Equation.3">
              <p:embed/>
            </p:oleObj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14313" y="4143375"/>
            <a:ext cx="864393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Отсюда получим, что 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и уравнение плоскости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ADS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примет вид:</a:t>
            </a: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                                                     . Вектор нормали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</a:p>
        </p:txBody>
      </p:sp>
      <p:graphicFrame>
        <p:nvGraphicFramePr>
          <p:cNvPr id="15" name="Object 6"/>
          <p:cNvGraphicFramePr>
            <a:graphicFrameLocks noChangeAspect="1"/>
          </p:cNvGraphicFramePr>
          <p:nvPr/>
        </p:nvGraphicFramePr>
        <p:xfrm>
          <a:off x="2500313" y="4143375"/>
          <a:ext cx="2044700" cy="347663"/>
        </p:xfrm>
        <a:graphic>
          <a:graphicData uri="http://schemas.openxmlformats.org/presentationml/2006/ole">
            <p:oleObj spid="_x0000_s11269" name="Формула" r:id="rId8" imgW="1409400" imgH="241200" progId="Equation.3">
              <p:embed/>
            </p:oleObj>
          </a:graphicData>
        </a:graphic>
      </p:graphicFrame>
      <p:graphicFrame>
        <p:nvGraphicFramePr>
          <p:cNvPr id="16" name="Object 7"/>
          <p:cNvGraphicFramePr>
            <a:graphicFrameLocks noChangeAspect="1"/>
          </p:cNvGraphicFramePr>
          <p:nvPr/>
        </p:nvGraphicFramePr>
        <p:xfrm>
          <a:off x="357188" y="4714875"/>
          <a:ext cx="2946400" cy="349250"/>
        </p:xfrm>
        <a:graphic>
          <a:graphicData uri="http://schemas.openxmlformats.org/presentationml/2006/ole">
            <p:oleObj spid="_x0000_s11270" name="Формула" r:id="rId9" imgW="2031840" imgH="241200" progId="Equation.3">
              <p:embed/>
            </p:oleObj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/>
        </p:nvGraphicFramePr>
        <p:xfrm>
          <a:off x="5143500" y="4714875"/>
          <a:ext cx="1012825" cy="349250"/>
        </p:xfrm>
        <a:graphic>
          <a:graphicData uri="http://schemas.openxmlformats.org/presentationml/2006/ole">
            <p:oleObj spid="_x0000_s11271" name="Формула" r:id="rId10" imgW="698400" imgH="241200" progId="Equation.3">
              <p:embed/>
            </p:oleObj>
          </a:graphicData>
        </a:graphic>
      </p:graphicFrame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85750" y="5072063"/>
            <a:ext cx="8643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Синус угла между прямой ВЕ плоскостью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ADS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определим по формуле 1.2                                         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</a:p>
        </p:txBody>
      </p:sp>
      <p:sp>
        <p:nvSpPr>
          <p:cNvPr id="22" name="Стрелка вправо 21">
            <a:hlinkClick r:id="rId11" action="ppaction://hlinksldjump" tooltip="вспомним"/>
          </p:cNvPr>
          <p:cNvSpPr/>
          <p:nvPr/>
        </p:nvSpPr>
        <p:spPr>
          <a:xfrm>
            <a:off x="7858125" y="5072063"/>
            <a:ext cx="1071563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>
                <a:solidFill>
                  <a:schemeClr val="bg2">
                    <a:lumMod val="10000"/>
                  </a:schemeClr>
                </a:solidFill>
              </a:rPr>
              <a:t> вспомним?</a:t>
            </a:r>
          </a:p>
        </p:txBody>
      </p:sp>
      <p:graphicFrame>
        <p:nvGraphicFramePr>
          <p:cNvPr id="15365" name="Object 4"/>
          <p:cNvGraphicFramePr>
            <a:graphicFrameLocks noChangeAspect="1"/>
          </p:cNvGraphicFramePr>
          <p:nvPr/>
        </p:nvGraphicFramePr>
        <p:xfrm>
          <a:off x="1377950" y="5445125"/>
          <a:ext cx="7766050" cy="1412875"/>
        </p:xfrm>
        <a:graphic>
          <a:graphicData uri="http://schemas.openxmlformats.org/presentationml/2006/ole">
            <p:oleObj spid="_x0000_s11272" name="Формула" r:id="rId12" imgW="4889160" imgH="1066680" progId="Equation.3">
              <p:embed/>
            </p:oleObj>
          </a:graphicData>
        </a:graphic>
      </p:graphicFrame>
      <p:cxnSp>
        <p:nvCxnSpPr>
          <p:cNvPr id="24" name="Прямая соединительная линия 23"/>
          <p:cNvCxnSpPr/>
          <p:nvPr/>
        </p:nvCxnSpPr>
        <p:spPr>
          <a:xfrm rot="5400000" flipH="1" flipV="1">
            <a:off x="1357313" y="2857500"/>
            <a:ext cx="928687" cy="21431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трелка вправо 24">
            <a:hlinkClick r:id="rId13" action="ppaction://hlinksldjump" tooltip="вспомним"/>
          </p:cNvPr>
          <p:cNvSpPr/>
          <p:nvPr/>
        </p:nvSpPr>
        <p:spPr>
          <a:xfrm>
            <a:off x="7858125" y="3214688"/>
            <a:ext cx="1000125" cy="5000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>
                <a:solidFill>
                  <a:schemeClr val="bg2">
                    <a:lumMod val="10000"/>
                  </a:schemeClr>
                </a:solidFill>
              </a:rPr>
              <a:t> вспомним?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1" grpId="0"/>
      <p:bldP spid="12" grpId="0" animBg="1"/>
      <p:bldP spid="14" grpId="0"/>
      <p:bldP spid="21" grpId="0"/>
      <p:bldP spid="22" grpId="0" animBg="1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7" name="Рисунок 31"/>
          <p:cNvPicPr>
            <a:picLocks noChangeAspect="1" noChangeArrowheads="1"/>
          </p:cNvPicPr>
          <p:nvPr/>
        </p:nvPicPr>
        <p:blipFill>
          <a:blip r:embed="rId4"/>
          <a:srcRect l="26601" t="15462" r="28368"/>
          <a:stretch>
            <a:fillRect/>
          </a:stretch>
        </p:blipFill>
        <p:spPr bwMode="auto">
          <a:xfrm>
            <a:off x="684213" y="2349500"/>
            <a:ext cx="2374900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Прямая со стрелкой 7"/>
          <p:cNvCxnSpPr/>
          <p:nvPr/>
        </p:nvCxnSpPr>
        <p:spPr>
          <a:xfrm>
            <a:off x="971550" y="4149725"/>
            <a:ext cx="20161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971550" y="3573463"/>
            <a:ext cx="936625" cy="5762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971550" y="2276475"/>
            <a:ext cx="0" cy="1873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01" name="TextBox 12"/>
          <p:cNvSpPr txBox="1">
            <a:spLocks noChangeArrowheads="1"/>
          </p:cNvSpPr>
          <p:nvPr/>
        </p:nvSpPr>
        <p:spPr bwMode="auto">
          <a:xfrm flipH="1">
            <a:off x="2627313" y="4149725"/>
            <a:ext cx="214312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Lucida Sans Unicode" pitchFamily="34" charset="0"/>
              </a:rPr>
              <a:t>х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 flipH="1">
            <a:off x="1619250" y="3357563"/>
            <a:ext cx="1666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Lucida Sans Unicode" pitchFamily="34" charset="0"/>
              </a:rPr>
              <a:t>y</a:t>
            </a:r>
            <a:endParaRPr lang="ru-RU" sz="1400">
              <a:latin typeface="Lucida Sans Unicode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 flipH="1">
            <a:off x="684213" y="2205038"/>
            <a:ext cx="214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Lucida Sans Unicode" pitchFamily="34" charset="0"/>
              </a:rPr>
              <a:t>z</a:t>
            </a:r>
            <a:endParaRPr lang="ru-RU" sz="1400">
              <a:latin typeface="Lucida Sans Unicode" pitchFamily="34" charset="0"/>
            </a:endParaRP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3132138" y="3357563"/>
          <a:ext cx="5686425" cy="531812"/>
        </p:xfrm>
        <a:graphic>
          <a:graphicData uri="http://schemas.openxmlformats.org/presentationml/2006/ole">
            <p:oleObj spid="_x0000_s12290" name="Формула" r:id="rId5" imgW="4419360" imgH="431640" progId="Equation.3">
              <p:embed/>
            </p:oleObj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3059113" y="4292600"/>
          <a:ext cx="4568825" cy="1306513"/>
        </p:xfrm>
        <a:graphic>
          <a:graphicData uri="http://schemas.openxmlformats.org/presentationml/2006/ole">
            <p:oleObj spid="_x0000_s12291" name="Формула" r:id="rId6" imgW="3822480" imgH="1155600" progId="Equation.3">
              <p:embed/>
            </p:oleObj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7000875" y="1071563"/>
          <a:ext cx="1389063" cy="328612"/>
        </p:xfrm>
        <a:graphic>
          <a:graphicData uri="http://schemas.openxmlformats.org/presentationml/2006/ole">
            <p:oleObj spid="_x0000_s12292" name="Формула" r:id="rId7" imgW="812520" imgH="241200" progId="Equation.3">
              <p:embed/>
            </p:oleObj>
          </a:graphicData>
        </a:graphic>
      </p:graphicFrame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71500" y="214313"/>
            <a:ext cx="8001000" cy="6461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7030A0"/>
                </a:solidFill>
                <a:latin typeface="Lucida Sans Unicode" pitchFamily="34" charset="0"/>
              </a:rPr>
              <a:t>3.4.   </a:t>
            </a:r>
            <a:r>
              <a:rPr lang="ru-RU">
                <a:latin typeface="Lucida Sans Unicode" pitchFamily="34" charset="0"/>
              </a:rPr>
              <a:t>В   единичном кубе А…     найти расстояние от точки А до прямой</a:t>
            </a:r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4000500" y="214313"/>
          <a:ext cx="347663" cy="295275"/>
        </p:xfrm>
        <a:graphic>
          <a:graphicData uri="http://schemas.openxmlformats.org/presentationml/2006/ole">
            <p:oleObj spid="_x0000_s12293" name="Формула" r:id="rId8" imgW="203040" imgH="215640" progId="Equation.3">
              <p:embed/>
            </p:oleObj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1571625" y="500063"/>
          <a:ext cx="522288" cy="295275"/>
        </p:xfrm>
        <a:graphic>
          <a:graphicData uri="http://schemas.openxmlformats.org/presentationml/2006/ole">
            <p:oleObj spid="_x0000_s12294" name="Формула" r:id="rId9" imgW="304560" imgH="215640" progId="Equation.3">
              <p:embed/>
            </p:oleObj>
          </a:graphicData>
        </a:graphic>
      </p:graphicFrame>
      <p:sp>
        <p:nvSpPr>
          <p:cNvPr id="12305" name="TextBox 16"/>
          <p:cNvSpPr txBox="1">
            <a:spLocks noChangeArrowheads="1"/>
          </p:cNvSpPr>
          <p:nvPr/>
        </p:nvSpPr>
        <p:spPr bwMode="auto">
          <a:xfrm>
            <a:off x="785813" y="1071563"/>
            <a:ext cx="79295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Находим координаты точек                                            , вектора </a:t>
            </a:r>
          </a:p>
        </p:txBody>
      </p:sp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3571875" y="1143000"/>
          <a:ext cx="2357438" cy="295275"/>
        </p:xfrm>
        <a:graphic>
          <a:graphicData uri="http://schemas.openxmlformats.org/presentationml/2006/ole">
            <p:oleObj spid="_x0000_s12295" name="Формула" r:id="rId10" imgW="1676160" imgH="215640" progId="Equation.3">
              <p:embed/>
            </p:oleObj>
          </a:graphicData>
        </a:graphic>
      </p:graphicFrame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928938" y="1714500"/>
            <a:ext cx="60007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Искомое расстояние есть длина перпендикуляра АК.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Если отрезок В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разделен точкой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K(x;y;z)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 в отношении    , то координаты точки К определяются по формуле 1.5: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8572500" y="2071688"/>
          <a:ext cx="196850" cy="225425"/>
        </p:xfrm>
        <a:graphic>
          <a:graphicData uri="http://schemas.openxmlformats.org/presentationml/2006/ole">
            <p:oleObj spid="_x0000_s12296" name="Формула" r:id="rId11" imgW="126720" imgH="164880" progId="Equation.3">
              <p:embed/>
            </p:oleObj>
          </a:graphicData>
        </a:graphic>
      </p:graphicFrame>
      <p:sp>
        <p:nvSpPr>
          <p:cNvPr id="22" name="Стрелка вправо 21">
            <a:hlinkClick r:id="rId12" action="ppaction://hlinksldjump" tooltip="вспомним"/>
          </p:cNvPr>
          <p:cNvSpPr/>
          <p:nvPr/>
        </p:nvSpPr>
        <p:spPr>
          <a:xfrm>
            <a:off x="7786688" y="2571750"/>
            <a:ext cx="1071562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>
                <a:solidFill>
                  <a:schemeClr val="bg2">
                    <a:lumMod val="10000"/>
                  </a:schemeClr>
                </a:solidFill>
              </a:rPr>
              <a:t>Вспомним?</a:t>
            </a: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1000125" y="3643313"/>
            <a:ext cx="1000125" cy="5000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09" name="TextBox 24"/>
          <p:cNvSpPr txBox="1">
            <a:spLocks noChangeArrowheads="1"/>
          </p:cNvSpPr>
          <p:nvPr/>
        </p:nvSpPr>
        <p:spPr bwMode="auto">
          <a:xfrm>
            <a:off x="1928813" y="3357563"/>
            <a:ext cx="214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/>
              <a:t>К</a:t>
            </a:r>
          </a:p>
        </p:txBody>
      </p:sp>
      <p:sp>
        <p:nvSpPr>
          <p:cNvPr id="23" name="Стрелка вправо 22">
            <a:hlinkClick r:id="rId13" action="ppaction://hlinksldjump" tooltip="вспомним"/>
          </p:cNvPr>
          <p:cNvSpPr/>
          <p:nvPr/>
        </p:nvSpPr>
        <p:spPr>
          <a:xfrm>
            <a:off x="7786688" y="5143500"/>
            <a:ext cx="1071562" cy="571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>
                <a:solidFill>
                  <a:schemeClr val="bg2">
                    <a:lumMod val="10000"/>
                  </a:schemeClr>
                </a:solidFill>
              </a:rPr>
              <a:t>Вспомним?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000"/>
                            </p:stCondLst>
                            <p:childTnLst>
                              <p:par>
                                <p:cTn id="5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5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500"/>
                            </p:stCondLst>
                            <p:childTnLst>
                              <p:par>
                                <p:cTn id="6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1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1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1" grpId="0"/>
      <p:bldP spid="18" grpId="0"/>
      <p:bldP spid="19" grpId="0"/>
      <p:bldP spid="14" grpId="0" animBg="1"/>
      <p:bldP spid="12305" grpId="0"/>
      <p:bldP spid="21" grpId="0"/>
      <p:bldP spid="22" grpId="0" animBg="1"/>
      <p:bldP spid="12309" grpId="0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71500" y="214313"/>
            <a:ext cx="8001000" cy="6461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7030A0"/>
                </a:solidFill>
                <a:latin typeface="Lucida Sans Unicode" pitchFamily="34" charset="0"/>
              </a:rPr>
              <a:t>3.5.   </a:t>
            </a:r>
            <a:r>
              <a:rPr lang="ru-RU">
                <a:latin typeface="Lucida Sans Unicode" pitchFamily="34" charset="0"/>
              </a:rPr>
              <a:t>В   правильной шестиугольной призме           , все ребра которой равны 1, найти расстояние от точки А до плоскости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5929322" y="214290"/>
          <a:ext cx="571500" cy="369887"/>
        </p:xfrm>
        <a:graphic>
          <a:graphicData uri="http://schemas.openxmlformats.org/presentationml/2006/ole">
            <p:oleObj spid="_x0000_s13314" name="Формула" r:id="rId3" imgW="393480" imgH="266400" progId="Equation.3">
              <p:embed/>
            </p:oleObj>
          </a:graphicData>
        </a:graphic>
      </p:graphicFrame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7715272" y="500042"/>
          <a:ext cx="552450" cy="369887"/>
        </p:xfrm>
        <a:graphic>
          <a:graphicData uri="http://schemas.openxmlformats.org/presentationml/2006/ole">
            <p:oleObj spid="_x0000_s13315" name="Формула" r:id="rId4" imgW="380880" imgH="266400" progId="Equation.3">
              <p:embed/>
            </p:oleObj>
          </a:graphicData>
        </a:graphic>
      </p:graphicFrame>
      <p:pic>
        <p:nvPicPr>
          <p:cNvPr id="13326" name="Рисунок 40"/>
          <p:cNvPicPr>
            <a:picLocks noChangeAspect="1" noChangeArrowheads="1"/>
          </p:cNvPicPr>
          <p:nvPr/>
        </p:nvPicPr>
        <p:blipFill>
          <a:blip r:embed="rId5"/>
          <a:srcRect l="28847" t="16447" r="31090" b="7893"/>
          <a:stretch>
            <a:fillRect/>
          </a:stretch>
        </p:blipFill>
        <p:spPr bwMode="auto">
          <a:xfrm>
            <a:off x="714375" y="1500188"/>
            <a:ext cx="2428875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 стрелкой 5"/>
          <p:cNvCxnSpPr/>
          <p:nvPr/>
        </p:nvCxnSpPr>
        <p:spPr>
          <a:xfrm flipV="1">
            <a:off x="1071563" y="3429000"/>
            <a:ext cx="221456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 flipH="1" flipV="1">
            <a:off x="1071563" y="2357438"/>
            <a:ext cx="11430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 flipH="1" flipV="1">
            <a:off x="34131" y="2464594"/>
            <a:ext cx="207327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 flipH="1">
            <a:off x="3000375" y="3429000"/>
            <a:ext cx="2143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Lucida Sans Unicode" pitchFamily="34" charset="0"/>
              </a:rPr>
              <a:t>х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 flipH="1">
            <a:off x="1785938" y="2428875"/>
            <a:ext cx="214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Lucida Sans Unicode" pitchFamily="34" charset="0"/>
              </a:rPr>
              <a:t>y</a:t>
            </a:r>
            <a:endParaRPr lang="ru-RU" sz="1400">
              <a:latin typeface="Lucida Sans Unicode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 flipH="1">
            <a:off x="785813" y="1000125"/>
            <a:ext cx="214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Lucida Sans Unicode" pitchFamily="34" charset="0"/>
              </a:rPr>
              <a:t>z</a:t>
            </a:r>
            <a:endParaRPr lang="ru-RU" sz="1400">
              <a:latin typeface="Lucida Sans Unicode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928938" y="1143000"/>
            <a:ext cx="55006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Координаты точек                                      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4929188" y="1000125"/>
          <a:ext cx="4214812" cy="733425"/>
        </p:xfrm>
        <a:graphic>
          <a:graphicData uri="http://schemas.openxmlformats.org/presentationml/2006/ole">
            <p:oleObj spid="_x0000_s13316" name="Формула" r:id="rId6" imgW="2908080" imgH="507960" progId="Equation.3">
              <p:embed/>
            </p:oleObj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214688" y="1643063"/>
            <a:ext cx="59293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Подставив координаты точек                  в общее уравнение плоскости получим систему уравнений:</a:t>
            </a: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6286500" y="1714500"/>
          <a:ext cx="847725" cy="369888"/>
        </p:xfrm>
        <a:graphic>
          <a:graphicData uri="http://schemas.openxmlformats.org/presentationml/2006/ole">
            <p:oleObj spid="_x0000_s13317" name="Формула" r:id="rId7" imgW="583920" imgH="266400" progId="Equation.3">
              <p:embed/>
            </p:oleObj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3357563" y="2286000"/>
          <a:ext cx="4624387" cy="2149475"/>
        </p:xfrm>
        <a:graphic>
          <a:graphicData uri="http://schemas.openxmlformats.org/presentationml/2006/ole">
            <p:oleObj spid="_x0000_s13318" name="Формула" r:id="rId8" imgW="3187440" imgH="1549080" progId="Equation.3">
              <p:embed/>
            </p:oleObj>
          </a:graphicData>
        </a:graphic>
      </p:graphicFrame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14313" y="4429125"/>
            <a:ext cx="86439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Уравнение плоскости примет вид:                                                                              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Вектор нормали:  </a:t>
            </a:r>
          </a:p>
        </p:txBody>
      </p:sp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3786188" y="4429125"/>
          <a:ext cx="4403725" cy="334963"/>
        </p:xfrm>
        <a:graphic>
          <a:graphicData uri="http://schemas.openxmlformats.org/presentationml/2006/ole">
            <p:oleObj spid="_x0000_s13319" name="Формула" r:id="rId9" imgW="3035160" imgH="241200" progId="Equation.3">
              <p:embed/>
            </p:oleObj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1928813" y="4714875"/>
          <a:ext cx="1047750" cy="334963"/>
        </p:xfrm>
        <a:graphic>
          <a:graphicData uri="http://schemas.openxmlformats.org/presentationml/2006/ole">
            <p:oleObj spid="_x0000_s13320" name="Формула" r:id="rId10" imgW="723600" imgH="241200" progId="Equation.3">
              <p:embed/>
            </p:oleObj>
          </a:graphicData>
        </a:graphic>
      </p:graphicFrame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85750" y="5072063"/>
            <a:ext cx="86439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Вычислим расстояние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от точки А до плоскости             по формуле 1.4: </a:t>
            </a: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                               </a:t>
            </a:r>
          </a:p>
        </p:txBody>
      </p:sp>
      <p:graphicFrame>
        <p:nvGraphicFramePr>
          <p:cNvPr id="14" name="Object 9"/>
          <p:cNvGraphicFramePr>
            <a:graphicFrameLocks noChangeAspect="1"/>
          </p:cNvGraphicFramePr>
          <p:nvPr/>
        </p:nvGraphicFramePr>
        <p:xfrm>
          <a:off x="5286375" y="5143500"/>
          <a:ext cx="552450" cy="369888"/>
        </p:xfrm>
        <a:graphic>
          <a:graphicData uri="http://schemas.openxmlformats.org/presentationml/2006/ole">
            <p:oleObj spid="_x0000_s13321" name="Формула" r:id="rId11" imgW="380880" imgH="266400" progId="Equation.3">
              <p:embed/>
            </p:oleObj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/>
        </p:nvGraphicFramePr>
        <p:xfrm>
          <a:off x="1714500" y="5429250"/>
          <a:ext cx="3654425" cy="758825"/>
        </p:xfrm>
        <a:graphic>
          <a:graphicData uri="http://schemas.openxmlformats.org/presentationml/2006/ole">
            <p:oleObj spid="_x0000_s13322" name="Формула" r:id="rId12" imgW="2527200" imgH="545760" progId="Equation.3">
              <p:embed/>
            </p:oleObj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/>
        </p:nvGraphicFramePr>
        <p:xfrm>
          <a:off x="4286250" y="6072188"/>
          <a:ext cx="1065213" cy="600075"/>
        </p:xfrm>
        <a:graphic>
          <a:graphicData uri="http://schemas.openxmlformats.org/presentationml/2006/ole">
            <p:oleObj spid="_x0000_s13323" name="Формула" r:id="rId13" imgW="736560" imgH="431640" progId="Equation.3">
              <p:embed/>
            </p:oleObj>
          </a:graphicData>
        </a:graphic>
      </p:graphicFrame>
      <p:graphicFrame>
        <p:nvGraphicFramePr>
          <p:cNvPr id="25" name="Object 25"/>
          <p:cNvGraphicFramePr>
            <a:graphicFrameLocks noChangeAspect="1"/>
          </p:cNvGraphicFramePr>
          <p:nvPr/>
        </p:nvGraphicFramePr>
        <p:xfrm>
          <a:off x="1928813" y="4714875"/>
          <a:ext cx="1047750" cy="334963"/>
        </p:xfrm>
        <a:graphic>
          <a:graphicData uri="http://schemas.openxmlformats.org/presentationml/2006/ole">
            <p:oleObj spid="_x0000_s13324" name="Формула" r:id="rId14" imgW="723600" imgH="241200" progId="Equation.3">
              <p:embed/>
            </p:oleObj>
          </a:graphicData>
        </a:graphic>
      </p:graphicFrame>
      <p:sp>
        <p:nvSpPr>
          <p:cNvPr id="26" name="Стрелка вправо 25">
            <a:hlinkClick r:id="rId15" action="ppaction://hlinksldjump" tooltip="вспомним"/>
          </p:cNvPr>
          <p:cNvSpPr/>
          <p:nvPr/>
        </p:nvSpPr>
        <p:spPr>
          <a:xfrm>
            <a:off x="7858125" y="5429250"/>
            <a:ext cx="1000125" cy="428625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hlinkClick r:id="rId15" action="ppaction://hlinksldjump"/>
              </a:rPr>
              <a:t>вспомним</a:t>
            </a:r>
            <a:r>
              <a:rPr lang="ru-RU" sz="1400" dirty="0">
                <a:solidFill>
                  <a:schemeClr val="tx2">
                    <a:lumMod val="50000"/>
                  </a:schemeClr>
                </a:solidFill>
              </a:rPr>
              <a:t>?</a:t>
            </a:r>
            <a:r>
              <a:rPr lang="ru-RU" sz="1000" dirty="0">
                <a:solidFill>
                  <a:srgbClr val="FF0000"/>
                </a:solidFill>
              </a:rPr>
              <a:t> </a:t>
            </a:r>
            <a:endParaRPr lang="ru-RU" sz="14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2" grpId="0"/>
      <p:bldP spid="13" grpId="0"/>
      <p:bldP spid="15" grpId="0"/>
      <p:bldP spid="17" grpId="0"/>
      <p:bldP spid="18" grpId="0"/>
      <p:bldP spid="20" grpId="0"/>
      <p:bldP spid="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71500" y="214313"/>
            <a:ext cx="8001000" cy="6461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7030A0"/>
                </a:solidFill>
                <a:latin typeface="Lucida Sans Unicode" pitchFamily="34" charset="0"/>
              </a:rPr>
              <a:t>3.6.   </a:t>
            </a:r>
            <a:r>
              <a:rPr lang="ru-RU">
                <a:latin typeface="Lucida Sans Unicode" pitchFamily="34" charset="0"/>
              </a:rPr>
              <a:t>В   единичном кубе         , найти расстояние между</a:t>
            </a:r>
          </a:p>
          <a:p>
            <a:r>
              <a:rPr lang="ru-RU">
                <a:latin typeface="Lucida Sans Unicode" pitchFamily="34" charset="0"/>
              </a:rPr>
              <a:t> прямыми        и 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3571875" y="214313"/>
          <a:ext cx="627063" cy="369887"/>
        </p:xfrm>
        <a:graphic>
          <a:graphicData uri="http://schemas.openxmlformats.org/presentationml/2006/ole">
            <p:oleObj spid="_x0000_s14338" name="Формула" r:id="rId3" imgW="431640" imgH="266400" progId="Equation.3">
              <p:embed/>
            </p:oleObj>
          </a:graphicData>
        </a:graphic>
      </p:graphicFrame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2571750" y="500063"/>
          <a:ext cx="442913" cy="369887"/>
        </p:xfrm>
        <a:graphic>
          <a:graphicData uri="http://schemas.openxmlformats.org/presentationml/2006/ole">
            <p:oleObj spid="_x0000_s14339" name="Формула" r:id="rId4" imgW="304560" imgH="266400" progId="Equation.3">
              <p:embed/>
            </p:oleObj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857375" y="500063"/>
          <a:ext cx="460375" cy="369887"/>
        </p:xfrm>
        <a:graphic>
          <a:graphicData uri="http://schemas.openxmlformats.org/presentationml/2006/ole">
            <p:oleObj spid="_x0000_s14340" name="Формула" r:id="rId5" imgW="317160" imgH="266400" progId="Equation.3">
              <p:embed/>
            </p:oleObj>
          </a:graphicData>
        </a:graphic>
      </p:graphicFrame>
      <p:pic>
        <p:nvPicPr>
          <p:cNvPr id="14358" name="Рисунок 46"/>
          <p:cNvPicPr>
            <a:picLocks noChangeAspect="1" noChangeArrowheads="1"/>
          </p:cNvPicPr>
          <p:nvPr/>
        </p:nvPicPr>
        <p:blipFill>
          <a:blip r:embed="rId6"/>
          <a:srcRect l="29156" t="17943" r="28726"/>
          <a:stretch>
            <a:fillRect/>
          </a:stretch>
        </p:blipFill>
        <p:spPr bwMode="auto">
          <a:xfrm>
            <a:off x="428625" y="1000125"/>
            <a:ext cx="2182813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Прямая со стрелкой 7"/>
          <p:cNvCxnSpPr/>
          <p:nvPr/>
        </p:nvCxnSpPr>
        <p:spPr>
          <a:xfrm>
            <a:off x="642938" y="2714625"/>
            <a:ext cx="221456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 flipH="1">
            <a:off x="2643188" y="2786063"/>
            <a:ext cx="214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Lucida Sans Unicode" pitchFamily="34" charset="0"/>
              </a:rPr>
              <a:t>х</a:t>
            </a:r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642938" y="2143125"/>
            <a:ext cx="1000125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 flipH="1">
            <a:off x="1428750" y="1928813"/>
            <a:ext cx="2143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Lucida Sans Unicode" pitchFamily="34" charset="0"/>
              </a:rPr>
              <a:t>y</a:t>
            </a:r>
            <a:endParaRPr lang="ru-RU" sz="1400">
              <a:latin typeface="Lucida Sans Unicode" pitchFamily="34" charset="0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 rot="5400000" flipH="1" flipV="1">
            <a:off x="-143669" y="1928019"/>
            <a:ext cx="157162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 flipH="1">
            <a:off x="357188" y="1071563"/>
            <a:ext cx="214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Lucida Sans Unicode" pitchFamily="34" charset="0"/>
              </a:rPr>
              <a:t>z</a:t>
            </a:r>
            <a:endParaRPr lang="ru-RU" sz="1400">
              <a:latin typeface="Lucida Sans Unicode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071813" y="1071563"/>
            <a:ext cx="5786437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При  параллельном переносе на вектор         прямая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отображается на прямую          . Таким образом, плос-кость               содержит прямую          и параллельна прямой         . Расстояние между прямыми         и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находим как расстояние от точки В до плоскости        </a:t>
            </a:r>
          </a:p>
        </p:txBody>
      </p:sp>
      <p:graphicFrame>
        <p:nvGraphicFramePr>
          <p:cNvPr id="5" name="Object 13"/>
          <p:cNvGraphicFramePr>
            <a:graphicFrameLocks noChangeAspect="1"/>
          </p:cNvGraphicFramePr>
          <p:nvPr/>
        </p:nvGraphicFramePr>
        <p:xfrm>
          <a:off x="7072313" y="1143000"/>
          <a:ext cx="387350" cy="280988"/>
        </p:xfrm>
        <a:graphic>
          <a:graphicData uri="http://schemas.openxmlformats.org/presentationml/2006/ole">
            <p:oleObj spid="_x0000_s14341" name="Формула" r:id="rId7" imgW="266400" imgH="203040" progId="Equation.3">
              <p:embed/>
            </p:oleObj>
          </a:graphicData>
        </a:graphic>
      </p:graphicFrame>
      <p:graphicFrame>
        <p:nvGraphicFramePr>
          <p:cNvPr id="6" name="Object 14"/>
          <p:cNvGraphicFramePr>
            <a:graphicFrameLocks noChangeAspect="1"/>
          </p:cNvGraphicFramePr>
          <p:nvPr/>
        </p:nvGraphicFramePr>
        <p:xfrm>
          <a:off x="8215313" y="1143000"/>
          <a:ext cx="442912" cy="369888"/>
        </p:xfrm>
        <a:graphic>
          <a:graphicData uri="http://schemas.openxmlformats.org/presentationml/2006/ole">
            <p:oleObj spid="_x0000_s14342" name="Формула" r:id="rId8" imgW="304560" imgH="266400" progId="Equation.3">
              <p:embed/>
            </p:oleObj>
          </a:graphicData>
        </a:graphic>
      </p:graphicFrame>
      <p:graphicFrame>
        <p:nvGraphicFramePr>
          <p:cNvPr id="7" name="Object 15"/>
          <p:cNvGraphicFramePr>
            <a:graphicFrameLocks noChangeAspect="1"/>
          </p:cNvGraphicFramePr>
          <p:nvPr/>
        </p:nvGraphicFramePr>
        <p:xfrm>
          <a:off x="5715000" y="1428750"/>
          <a:ext cx="460375" cy="369888"/>
        </p:xfrm>
        <a:graphic>
          <a:graphicData uri="http://schemas.openxmlformats.org/presentationml/2006/ole">
            <p:oleObj spid="_x0000_s14343" name="Формула" r:id="rId9" imgW="317160" imgH="266400" progId="Equation.3">
              <p:embed/>
            </p:oleObj>
          </a:graphicData>
        </a:graphic>
      </p:graphicFrame>
      <p:graphicFrame>
        <p:nvGraphicFramePr>
          <p:cNvPr id="9" name="Object 16"/>
          <p:cNvGraphicFramePr>
            <a:graphicFrameLocks noChangeAspect="1"/>
          </p:cNvGraphicFramePr>
          <p:nvPr/>
        </p:nvGraphicFramePr>
        <p:xfrm>
          <a:off x="3786188" y="1714500"/>
          <a:ext cx="701675" cy="369888"/>
        </p:xfrm>
        <a:graphic>
          <a:graphicData uri="http://schemas.openxmlformats.org/presentationml/2006/ole">
            <p:oleObj spid="_x0000_s14344" name="Формула" r:id="rId10" imgW="482400" imgH="266400" progId="Equation.3">
              <p:embed/>
            </p:oleObj>
          </a:graphicData>
        </a:graphic>
      </p:graphicFrame>
      <p:graphicFrame>
        <p:nvGraphicFramePr>
          <p:cNvPr id="11" name="Object 17"/>
          <p:cNvGraphicFramePr>
            <a:graphicFrameLocks noChangeAspect="1"/>
          </p:cNvGraphicFramePr>
          <p:nvPr/>
        </p:nvGraphicFramePr>
        <p:xfrm>
          <a:off x="6348413" y="1714500"/>
          <a:ext cx="461962" cy="369888"/>
        </p:xfrm>
        <a:graphic>
          <a:graphicData uri="http://schemas.openxmlformats.org/presentationml/2006/ole">
            <p:oleObj spid="_x0000_s14345" name="Формула" r:id="rId11" imgW="317160" imgH="266400" progId="Equation.3">
              <p:embed/>
            </p:oleObj>
          </a:graphicData>
        </a:graphic>
      </p:graphicFrame>
      <p:graphicFrame>
        <p:nvGraphicFramePr>
          <p:cNvPr id="12" name="Object 18"/>
          <p:cNvGraphicFramePr>
            <a:graphicFrameLocks noChangeAspect="1"/>
          </p:cNvGraphicFramePr>
          <p:nvPr/>
        </p:nvGraphicFramePr>
        <p:xfrm>
          <a:off x="4000500" y="2000250"/>
          <a:ext cx="442913" cy="369888"/>
        </p:xfrm>
        <a:graphic>
          <a:graphicData uri="http://schemas.openxmlformats.org/presentationml/2006/ole">
            <p:oleObj spid="_x0000_s14346" name="Формула" r:id="rId12" imgW="304560" imgH="266400" progId="Equation.3">
              <p:embed/>
            </p:oleObj>
          </a:graphicData>
        </a:graphic>
      </p:graphicFrame>
      <p:graphicFrame>
        <p:nvGraphicFramePr>
          <p:cNvPr id="22" name="Object 19"/>
          <p:cNvGraphicFramePr>
            <a:graphicFrameLocks noChangeAspect="1"/>
          </p:cNvGraphicFramePr>
          <p:nvPr/>
        </p:nvGraphicFramePr>
        <p:xfrm>
          <a:off x="7286625" y="1928813"/>
          <a:ext cx="460375" cy="369887"/>
        </p:xfrm>
        <a:graphic>
          <a:graphicData uri="http://schemas.openxmlformats.org/presentationml/2006/ole">
            <p:oleObj spid="_x0000_s14347" name="Формула" r:id="rId13" imgW="317160" imgH="266400" progId="Equation.3">
              <p:embed/>
            </p:oleObj>
          </a:graphicData>
        </a:graphic>
      </p:graphicFrame>
      <p:graphicFrame>
        <p:nvGraphicFramePr>
          <p:cNvPr id="23" name="Object 20"/>
          <p:cNvGraphicFramePr>
            <a:graphicFrameLocks noChangeAspect="1"/>
          </p:cNvGraphicFramePr>
          <p:nvPr/>
        </p:nvGraphicFramePr>
        <p:xfrm>
          <a:off x="7929563" y="1928813"/>
          <a:ext cx="442912" cy="369887"/>
        </p:xfrm>
        <a:graphic>
          <a:graphicData uri="http://schemas.openxmlformats.org/presentationml/2006/ole">
            <p:oleObj spid="_x0000_s14348" name="Формула" r:id="rId14" imgW="304560" imgH="266400" progId="Equation.3">
              <p:embed/>
            </p:oleObj>
          </a:graphicData>
        </a:graphic>
      </p:graphicFrame>
      <p:graphicFrame>
        <p:nvGraphicFramePr>
          <p:cNvPr id="24" name="Object 21"/>
          <p:cNvGraphicFramePr>
            <a:graphicFrameLocks noChangeAspect="1"/>
          </p:cNvGraphicFramePr>
          <p:nvPr/>
        </p:nvGraphicFramePr>
        <p:xfrm>
          <a:off x="8001000" y="2214563"/>
          <a:ext cx="701675" cy="369887"/>
        </p:xfrm>
        <a:graphic>
          <a:graphicData uri="http://schemas.openxmlformats.org/presentationml/2006/ole">
            <p:oleObj spid="_x0000_s14349" name="Формула" r:id="rId15" imgW="482400" imgH="266400" progId="Equation.3">
              <p:embed/>
            </p:oleObj>
          </a:graphicData>
        </a:graphic>
      </p:graphicFrame>
      <p:cxnSp>
        <p:nvCxnSpPr>
          <p:cNvPr id="28" name="Прямая соединительная линия 27"/>
          <p:cNvCxnSpPr/>
          <p:nvPr/>
        </p:nvCxnSpPr>
        <p:spPr>
          <a:xfrm rot="5400000" flipH="1" flipV="1">
            <a:off x="642938" y="1571625"/>
            <a:ext cx="1143000" cy="11430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10800000">
            <a:off x="1214438" y="1214438"/>
            <a:ext cx="571500" cy="3571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178594" y="1678782"/>
            <a:ext cx="1500187" cy="5715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00063" y="3071813"/>
            <a:ext cx="83581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 Пусть 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ax+by+cz+d=0 –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уравнение плоскости             . 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Так как </a:t>
            </a:r>
          </a:p>
        </p:txBody>
      </p:sp>
      <p:graphicFrame>
        <p:nvGraphicFramePr>
          <p:cNvPr id="25" name="Object 22"/>
          <p:cNvGraphicFramePr>
            <a:graphicFrameLocks noChangeAspect="1"/>
          </p:cNvGraphicFramePr>
          <p:nvPr/>
        </p:nvGraphicFramePr>
        <p:xfrm>
          <a:off x="5072063" y="3143250"/>
          <a:ext cx="701675" cy="369888"/>
        </p:xfrm>
        <a:graphic>
          <a:graphicData uri="http://schemas.openxmlformats.org/presentationml/2006/ole">
            <p:oleObj spid="_x0000_s14350" name="Формула" r:id="rId16" imgW="482400" imgH="266400" progId="Equation.3">
              <p:embed/>
            </p:oleObj>
          </a:graphicData>
        </a:graphic>
      </p:graphicFrame>
      <p:graphicFrame>
        <p:nvGraphicFramePr>
          <p:cNvPr id="26" name="Object 23"/>
          <p:cNvGraphicFramePr>
            <a:graphicFrameLocks noChangeAspect="1"/>
          </p:cNvGraphicFramePr>
          <p:nvPr/>
        </p:nvGraphicFramePr>
        <p:xfrm>
          <a:off x="1357313" y="3429000"/>
          <a:ext cx="2909887" cy="1092200"/>
        </p:xfrm>
        <a:graphic>
          <a:graphicData uri="http://schemas.openxmlformats.org/presentationml/2006/ole">
            <p:oleObj spid="_x0000_s14351" name="Формула" r:id="rId17" imgW="2006280" imgH="787320" progId="Equation.3">
              <p:embed/>
            </p:oleObj>
          </a:graphicData>
        </a:graphic>
      </p:graphicFrame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71500" y="4572000"/>
            <a:ext cx="83581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Уравнение плоскости запишется как –с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-с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y+cz=0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, или х+у+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=0.. </a:t>
            </a: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Вектор нормали</a:t>
            </a:r>
          </a:p>
        </p:txBody>
      </p:sp>
      <p:graphicFrame>
        <p:nvGraphicFramePr>
          <p:cNvPr id="14336" name="Object 24"/>
          <p:cNvGraphicFramePr>
            <a:graphicFrameLocks noChangeAspect="1"/>
          </p:cNvGraphicFramePr>
          <p:nvPr/>
        </p:nvGraphicFramePr>
        <p:xfrm>
          <a:off x="2286000" y="4857750"/>
          <a:ext cx="844550" cy="334963"/>
        </p:xfrm>
        <a:graphic>
          <a:graphicData uri="http://schemas.openxmlformats.org/presentationml/2006/ole">
            <p:oleObj spid="_x0000_s14352" name="Формула" r:id="rId18" imgW="583920" imgH="241200" progId="Equation.3">
              <p:embed/>
            </p:oleObj>
          </a:graphicData>
        </a:graphic>
      </p:graphicFrame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71500" y="5214938"/>
            <a:ext cx="8358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Расстояние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от точки               до плоскости              находим по формуле 1.4 </a:t>
            </a:r>
          </a:p>
        </p:txBody>
      </p:sp>
      <p:graphicFrame>
        <p:nvGraphicFramePr>
          <p:cNvPr id="14337" name="Object 25"/>
          <p:cNvGraphicFramePr>
            <a:graphicFrameLocks noChangeAspect="1"/>
          </p:cNvGraphicFramePr>
          <p:nvPr/>
        </p:nvGraphicFramePr>
        <p:xfrm>
          <a:off x="2857500" y="5286375"/>
          <a:ext cx="773113" cy="298450"/>
        </p:xfrm>
        <a:graphic>
          <a:graphicData uri="http://schemas.openxmlformats.org/presentationml/2006/ole">
            <p:oleObj spid="_x0000_s14353" name="Формула" r:id="rId19" imgW="533160" imgH="215640" progId="Equation.3">
              <p:embed/>
            </p:oleObj>
          </a:graphicData>
        </a:graphic>
      </p:graphicFrame>
      <p:graphicFrame>
        <p:nvGraphicFramePr>
          <p:cNvPr id="14338" name="Object 26"/>
          <p:cNvGraphicFramePr>
            <a:graphicFrameLocks noChangeAspect="1"/>
          </p:cNvGraphicFramePr>
          <p:nvPr/>
        </p:nvGraphicFramePr>
        <p:xfrm>
          <a:off x="5000625" y="5286375"/>
          <a:ext cx="701675" cy="369888"/>
        </p:xfrm>
        <a:graphic>
          <a:graphicData uri="http://schemas.openxmlformats.org/presentationml/2006/ole">
            <p:oleObj spid="_x0000_s14354" name="Формула" r:id="rId20" imgW="482400" imgH="266400" progId="Equation.3">
              <p:embed/>
            </p:oleObj>
          </a:graphicData>
        </a:graphic>
      </p:graphicFrame>
      <p:sp>
        <p:nvSpPr>
          <p:cNvPr id="42" name="Стрелка вправо 41">
            <a:hlinkClick r:id="rId21" action="ppaction://hlinksldjump" tooltip="вспомним"/>
          </p:cNvPr>
          <p:cNvSpPr/>
          <p:nvPr/>
        </p:nvSpPr>
        <p:spPr>
          <a:xfrm>
            <a:off x="7858125" y="5429250"/>
            <a:ext cx="1000125" cy="428625"/>
          </a:xfrm>
          <a:prstGeom prst="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>
                <a:solidFill>
                  <a:schemeClr val="bg2">
                    <a:lumMod val="10000"/>
                  </a:schemeClr>
                </a:solidFill>
              </a:rPr>
              <a:t>вспомним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</a:rPr>
              <a:t>?</a:t>
            </a:r>
            <a:r>
              <a:rPr lang="ru-RU" sz="1000" dirty="0">
                <a:solidFill>
                  <a:srgbClr val="FF0000"/>
                </a:solidFill>
              </a:rPr>
              <a:t> </a:t>
            </a:r>
            <a:endParaRPr lang="ru-RU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graphicFrame>
        <p:nvGraphicFramePr>
          <p:cNvPr id="14340" name="Object 27"/>
          <p:cNvGraphicFramePr>
            <a:graphicFrameLocks noChangeAspect="1"/>
          </p:cNvGraphicFramePr>
          <p:nvPr/>
        </p:nvGraphicFramePr>
        <p:xfrm>
          <a:off x="2605088" y="5661025"/>
          <a:ext cx="3157537" cy="722313"/>
        </p:xfrm>
        <a:graphic>
          <a:graphicData uri="http://schemas.openxmlformats.org/presentationml/2006/ole">
            <p:oleObj spid="_x0000_s14355" name="Формула" r:id="rId22" imgW="2184120" imgH="520560" progId="Equation.3">
              <p:embed/>
            </p:oleObj>
          </a:graphicData>
        </a:graphic>
      </p:graphicFrame>
      <p:graphicFrame>
        <p:nvGraphicFramePr>
          <p:cNvPr id="14341" name="Object 28"/>
          <p:cNvGraphicFramePr>
            <a:graphicFrameLocks noChangeAspect="1"/>
          </p:cNvGraphicFramePr>
          <p:nvPr/>
        </p:nvGraphicFramePr>
        <p:xfrm>
          <a:off x="6357938" y="5715000"/>
          <a:ext cx="1046162" cy="600075"/>
        </p:xfrm>
        <a:graphic>
          <a:graphicData uri="http://schemas.openxmlformats.org/presentationml/2006/ole">
            <p:oleObj spid="_x0000_s14356" name="Формула" r:id="rId23" imgW="723600" imgH="431640" progId="Equation.3">
              <p:embed/>
            </p:oleObj>
          </a:graphicData>
        </a:graphic>
      </p:graphicFrame>
      <p:sp>
        <p:nvSpPr>
          <p:cNvPr id="37" name="Управляющая кнопка: домой 36">
            <a:hlinkClick r:id="rId24" action="ppaction://hlinksldjump" highlightClick="1"/>
          </p:cNvPr>
          <p:cNvSpPr/>
          <p:nvPr/>
        </p:nvSpPr>
        <p:spPr>
          <a:xfrm>
            <a:off x="8286750" y="6000750"/>
            <a:ext cx="500063" cy="6429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000"/>
                            </p:stCondLst>
                            <p:childTnLst>
                              <p:par>
                                <p:cTn id="7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1000"/>
                                        <p:tgtEl>
                                          <p:spTgt spid="1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1000"/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7" grpId="0"/>
      <p:bldP spid="19" grpId="0"/>
      <p:bldP spid="33" grpId="0"/>
      <p:bldP spid="36" grpId="0"/>
      <p:bldP spid="39" grpId="0"/>
      <p:bldP spid="4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1714500" y="357188"/>
            <a:ext cx="5715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solidFill>
                  <a:srgbClr val="FF0000"/>
                </a:solidFill>
              </a:rPr>
              <a:t>СОДЕРЖАНИЕ</a:t>
            </a: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1000125" y="1357313"/>
            <a:ext cx="5786438" cy="714375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69875">
              <a:defRPr/>
            </a:pPr>
            <a:r>
              <a:rPr lang="ru-RU" dirty="0">
                <a:solidFill>
                  <a:schemeClr val="tx1"/>
                </a:solidFill>
              </a:rPr>
              <a:t>1. КУБ В СИСТЕМЕ КООРДИНАТ</a:t>
            </a:r>
          </a:p>
        </p:txBody>
      </p:sp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1000125" y="2357438"/>
            <a:ext cx="5715000" cy="714375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9388">
              <a:defRPr/>
            </a:pPr>
            <a:r>
              <a:rPr lang="ru-RU" dirty="0">
                <a:solidFill>
                  <a:schemeClr val="tx1"/>
                </a:solidFill>
              </a:rPr>
              <a:t>2. ФОРМУЛЫ И МЕТОДЫ РЕШЕНИЯ</a:t>
            </a:r>
          </a:p>
        </p:txBody>
      </p:sp>
      <p:sp>
        <p:nvSpPr>
          <p:cNvPr id="6" name="Управляющая кнопка: настраиваемая 5">
            <a:hlinkClick r:id="rId4" action="ppaction://hlinksldjump" highlightClick="1"/>
          </p:cNvPr>
          <p:cNvSpPr/>
          <p:nvPr/>
        </p:nvSpPr>
        <p:spPr>
          <a:xfrm>
            <a:off x="1000125" y="4500563"/>
            <a:ext cx="5715000" cy="714375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9388">
              <a:defRPr/>
            </a:pPr>
            <a:r>
              <a:rPr lang="ru-RU" dirty="0">
                <a:solidFill>
                  <a:schemeClr val="tx1"/>
                </a:solidFill>
              </a:rPr>
              <a:t>4. ПРИМЕРЫ РЕШЕНИЯ ЗАДАЧ</a:t>
            </a:r>
          </a:p>
        </p:txBody>
      </p:sp>
      <p:sp>
        <p:nvSpPr>
          <p:cNvPr id="7" name="Управляющая кнопка: настраиваемая 6">
            <a:hlinkClick r:id="rId5" action="ppaction://hlinksldjump" highlightClick="1"/>
          </p:cNvPr>
          <p:cNvSpPr/>
          <p:nvPr/>
        </p:nvSpPr>
        <p:spPr>
          <a:xfrm>
            <a:off x="1000125" y="3500438"/>
            <a:ext cx="5715000" cy="714375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9388">
              <a:defRPr/>
            </a:pPr>
            <a:r>
              <a:rPr lang="ru-RU" dirty="0">
                <a:solidFill>
                  <a:schemeClr val="tx1"/>
                </a:solidFill>
              </a:rPr>
              <a:t>3. КООРДИНАТЫ ВЕРШИН МНОГОГРАННИКОВ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3125" y="1714500"/>
            <a:ext cx="3500438" cy="3143250"/>
          </a:xfrm>
          <a:prstGeom prst="rect">
            <a:avLst/>
          </a:prstGeom>
          <a:noFill/>
          <a:ln w="34925">
            <a:solidFill>
              <a:schemeClr val="accent4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4357688" y="4857750"/>
            <a:ext cx="1285875" cy="714375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857250" y="1714500"/>
            <a:ext cx="1285875" cy="714375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857250" y="4857750"/>
            <a:ext cx="1285875" cy="714375"/>
          </a:xfrm>
          <a:prstGeom prst="line">
            <a:avLst/>
          </a:prstGeom>
          <a:ln w="31750">
            <a:solidFill>
              <a:schemeClr val="accent4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4357688" y="1714500"/>
            <a:ext cx="1285875" cy="714375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1" name="TextBox 27"/>
          <p:cNvSpPr txBox="1">
            <a:spLocks noChangeArrowheads="1"/>
          </p:cNvSpPr>
          <p:nvPr/>
        </p:nvSpPr>
        <p:spPr bwMode="auto">
          <a:xfrm>
            <a:off x="214313" y="5000625"/>
            <a:ext cx="6429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</a:rPr>
              <a:t>А</a:t>
            </a:r>
          </a:p>
        </p:txBody>
      </p:sp>
      <p:sp>
        <p:nvSpPr>
          <p:cNvPr id="26632" name="TextBox 28"/>
          <p:cNvSpPr txBox="1">
            <a:spLocks noChangeArrowheads="1"/>
          </p:cNvSpPr>
          <p:nvPr/>
        </p:nvSpPr>
        <p:spPr bwMode="auto">
          <a:xfrm>
            <a:off x="0" y="1643063"/>
            <a:ext cx="9286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</a:rPr>
              <a:t>А</a:t>
            </a:r>
            <a:r>
              <a:rPr lang="ru-RU" sz="3200" b="1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26633" name="TextBox 29"/>
          <p:cNvSpPr txBox="1">
            <a:spLocks noChangeArrowheads="1"/>
          </p:cNvSpPr>
          <p:nvPr/>
        </p:nvSpPr>
        <p:spPr bwMode="auto">
          <a:xfrm>
            <a:off x="3714750" y="5715000"/>
            <a:ext cx="6429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b="1">
                <a:solidFill>
                  <a:srgbClr val="0070C0"/>
                </a:solidFill>
              </a:rPr>
              <a:t>В</a:t>
            </a:r>
          </a:p>
        </p:txBody>
      </p:sp>
      <p:sp>
        <p:nvSpPr>
          <p:cNvPr id="26634" name="TextBox 30"/>
          <p:cNvSpPr txBox="1">
            <a:spLocks noChangeArrowheads="1"/>
          </p:cNvSpPr>
          <p:nvPr/>
        </p:nvSpPr>
        <p:spPr bwMode="auto">
          <a:xfrm>
            <a:off x="5715000" y="4000500"/>
            <a:ext cx="6429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70C0"/>
                </a:solidFill>
              </a:rPr>
              <a:t>C</a:t>
            </a:r>
            <a:endParaRPr lang="ru-RU" sz="4800" b="1">
              <a:solidFill>
                <a:srgbClr val="0070C0"/>
              </a:solidFill>
            </a:endParaRPr>
          </a:p>
        </p:txBody>
      </p:sp>
      <p:sp>
        <p:nvSpPr>
          <p:cNvPr id="26635" name="TextBox 31"/>
          <p:cNvSpPr txBox="1">
            <a:spLocks noChangeArrowheads="1"/>
          </p:cNvSpPr>
          <p:nvPr/>
        </p:nvSpPr>
        <p:spPr bwMode="auto">
          <a:xfrm>
            <a:off x="1357313" y="4143375"/>
            <a:ext cx="6429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70C0"/>
                </a:solidFill>
              </a:rPr>
              <a:t>D</a:t>
            </a:r>
            <a:endParaRPr lang="ru-RU" sz="4800" b="1">
              <a:solidFill>
                <a:srgbClr val="0070C0"/>
              </a:solidFill>
            </a:endParaRPr>
          </a:p>
        </p:txBody>
      </p:sp>
      <p:sp>
        <p:nvSpPr>
          <p:cNvPr id="26636" name="TextBox 32"/>
          <p:cNvSpPr txBox="1">
            <a:spLocks noChangeArrowheads="1"/>
          </p:cNvSpPr>
          <p:nvPr/>
        </p:nvSpPr>
        <p:spPr bwMode="auto">
          <a:xfrm>
            <a:off x="3857625" y="1643063"/>
            <a:ext cx="9286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70C0"/>
                </a:solidFill>
              </a:rPr>
              <a:t>B</a:t>
            </a:r>
            <a:r>
              <a:rPr lang="ru-RU" sz="3200" b="1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26637" name="TextBox 33"/>
          <p:cNvSpPr txBox="1">
            <a:spLocks noChangeArrowheads="1"/>
          </p:cNvSpPr>
          <p:nvPr/>
        </p:nvSpPr>
        <p:spPr bwMode="auto">
          <a:xfrm>
            <a:off x="5643563" y="928688"/>
            <a:ext cx="9286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70C0"/>
                </a:solidFill>
              </a:rPr>
              <a:t>C</a:t>
            </a:r>
            <a:r>
              <a:rPr lang="ru-RU" sz="3200" b="1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26638" name="TextBox 34"/>
          <p:cNvSpPr txBox="1">
            <a:spLocks noChangeArrowheads="1"/>
          </p:cNvSpPr>
          <p:nvPr/>
        </p:nvSpPr>
        <p:spPr bwMode="auto">
          <a:xfrm>
            <a:off x="1500188" y="928688"/>
            <a:ext cx="9286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70C0"/>
                </a:solidFill>
              </a:rPr>
              <a:t>D</a:t>
            </a:r>
            <a:r>
              <a:rPr lang="ru-RU" sz="3200" b="1">
                <a:solidFill>
                  <a:srgbClr val="0070C0"/>
                </a:solidFill>
              </a:rPr>
              <a:t>1</a:t>
            </a: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928688" y="5572125"/>
            <a:ext cx="5357812" cy="1588"/>
          </a:xfrm>
          <a:prstGeom prst="straightConnector1">
            <a:avLst/>
          </a:prstGeom>
          <a:ln w="53975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5400000" flipH="1" flipV="1">
            <a:off x="-1397794" y="3255169"/>
            <a:ext cx="4510088" cy="0"/>
          </a:xfrm>
          <a:prstGeom prst="straightConnector1">
            <a:avLst/>
          </a:prstGeom>
          <a:ln w="53975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V="1">
            <a:off x="785813" y="3929063"/>
            <a:ext cx="3071812" cy="1643062"/>
          </a:xfrm>
          <a:prstGeom prst="straightConnector1">
            <a:avLst/>
          </a:prstGeom>
          <a:ln w="53975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286125" y="3214688"/>
            <a:ext cx="642938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 dirty="0">
                <a:solidFill>
                  <a:schemeClr val="accent5">
                    <a:lumMod val="75000"/>
                  </a:schemeClr>
                </a:solidFill>
              </a:rPr>
              <a:t>y</a:t>
            </a:r>
            <a:endParaRPr lang="ru-RU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286500" y="5072063"/>
            <a:ext cx="642938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 dirty="0">
                <a:solidFill>
                  <a:schemeClr val="accent5">
                    <a:lumMod val="75000"/>
                  </a:schemeClr>
                </a:solidFill>
              </a:rPr>
              <a:t>x</a:t>
            </a:r>
            <a:endParaRPr lang="ru-RU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14313" y="785813"/>
            <a:ext cx="642937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 dirty="0">
                <a:solidFill>
                  <a:schemeClr val="accent5">
                    <a:lumMod val="75000"/>
                  </a:schemeClr>
                </a:solidFill>
              </a:rPr>
              <a:t>z</a:t>
            </a:r>
            <a:endParaRPr lang="ru-RU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57250" y="2428875"/>
            <a:ext cx="3500438" cy="3143250"/>
          </a:xfrm>
          <a:prstGeom prst="rect">
            <a:avLst/>
          </a:prstGeom>
          <a:noFill/>
          <a:ln w="3492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 flipH="1" flipV="1">
            <a:off x="4071938" y="3286125"/>
            <a:ext cx="3144838" cy="1587"/>
          </a:xfrm>
          <a:prstGeom prst="line">
            <a:avLst/>
          </a:prstGeom>
          <a:ln w="317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143125" y="1712913"/>
            <a:ext cx="3500438" cy="1587"/>
          </a:xfrm>
          <a:prstGeom prst="line">
            <a:avLst/>
          </a:prstGeom>
          <a:ln w="317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928938" y="5384800"/>
            <a:ext cx="642937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 dirty="0">
                <a:solidFill>
                  <a:schemeClr val="accent5">
                    <a:lumMod val="75000"/>
                  </a:schemeClr>
                </a:solidFill>
              </a:rPr>
              <a:t>a</a:t>
            </a:r>
            <a:endParaRPr lang="ru-RU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072063" y="4857750"/>
            <a:ext cx="642937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 dirty="0">
                <a:solidFill>
                  <a:schemeClr val="accent5">
                    <a:lumMod val="75000"/>
                  </a:schemeClr>
                </a:solidFill>
              </a:rPr>
              <a:t>a</a:t>
            </a:r>
            <a:endParaRPr lang="ru-RU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715000" y="3013075"/>
            <a:ext cx="642938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 dirty="0">
                <a:solidFill>
                  <a:schemeClr val="accent5">
                    <a:lumMod val="75000"/>
                  </a:schemeClr>
                </a:solidFill>
              </a:rPr>
              <a:t>a</a:t>
            </a:r>
            <a:endParaRPr lang="ru-RU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0" name="Овал 59"/>
          <p:cNvSpPr/>
          <p:nvPr/>
        </p:nvSpPr>
        <p:spPr>
          <a:xfrm>
            <a:off x="2071670" y="4714884"/>
            <a:ext cx="214314" cy="214314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71450" h="177800"/>
            <a:bevelB w="203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1928813" y="4071938"/>
            <a:ext cx="20716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70C0"/>
                </a:solidFill>
              </a:rPr>
              <a:t>(0;</a:t>
            </a:r>
            <a:r>
              <a:rPr lang="ru-RU" sz="4800" b="1">
                <a:solidFill>
                  <a:srgbClr val="0070C0"/>
                </a:solidFill>
              </a:rPr>
              <a:t>а</a:t>
            </a:r>
            <a:r>
              <a:rPr lang="en-US" sz="4800" b="1">
                <a:solidFill>
                  <a:srgbClr val="0070C0"/>
                </a:solidFill>
              </a:rPr>
              <a:t>;0)</a:t>
            </a:r>
            <a:endParaRPr lang="ru-RU" sz="4800" b="1">
              <a:solidFill>
                <a:srgbClr val="0070C0"/>
              </a:solidFill>
            </a:endParaRPr>
          </a:p>
        </p:txBody>
      </p:sp>
      <p:sp>
        <p:nvSpPr>
          <p:cNvPr id="62" name="Полилиния 61"/>
          <p:cNvSpPr/>
          <p:nvPr/>
        </p:nvSpPr>
        <p:spPr>
          <a:xfrm>
            <a:off x="835025" y="4840288"/>
            <a:ext cx="4808538" cy="741362"/>
          </a:xfrm>
          <a:custGeom>
            <a:avLst/>
            <a:gdLst>
              <a:gd name="connsiteX0" fmla="*/ 0 w 4808483"/>
              <a:gd name="connsiteY0" fmla="*/ 740979 h 740979"/>
              <a:gd name="connsiteX1" fmla="*/ 1308538 w 4808483"/>
              <a:gd name="connsiteY1" fmla="*/ 15765 h 740979"/>
              <a:gd name="connsiteX2" fmla="*/ 4808483 w 4808483"/>
              <a:gd name="connsiteY2" fmla="*/ 0 h 740979"/>
              <a:gd name="connsiteX3" fmla="*/ 3515711 w 4808483"/>
              <a:gd name="connsiteY3" fmla="*/ 709448 h 740979"/>
              <a:gd name="connsiteX4" fmla="*/ 0 w 4808483"/>
              <a:gd name="connsiteY4" fmla="*/ 740979 h 740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08483" h="740979">
                <a:moveTo>
                  <a:pt x="0" y="740979"/>
                </a:moveTo>
                <a:lnTo>
                  <a:pt x="1308538" y="15765"/>
                </a:lnTo>
                <a:lnTo>
                  <a:pt x="4808483" y="0"/>
                </a:lnTo>
                <a:lnTo>
                  <a:pt x="3515711" y="709448"/>
                </a:lnTo>
                <a:lnTo>
                  <a:pt x="0" y="740979"/>
                </a:lnTo>
                <a:close/>
              </a:path>
            </a:pathLst>
          </a:custGeom>
          <a:solidFill>
            <a:schemeClr val="accent6">
              <a:lumMod val="75000"/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785786" y="5429264"/>
            <a:ext cx="214314" cy="214314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71450" h="177800"/>
            <a:bevelB w="203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714375" y="5500688"/>
            <a:ext cx="20716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70C0"/>
                </a:solidFill>
              </a:rPr>
              <a:t>(</a:t>
            </a:r>
            <a:r>
              <a:rPr lang="ru-RU" sz="4800" b="1">
                <a:solidFill>
                  <a:srgbClr val="0070C0"/>
                </a:solidFill>
              </a:rPr>
              <a:t>0</a:t>
            </a:r>
            <a:r>
              <a:rPr lang="en-US" sz="4800" b="1">
                <a:solidFill>
                  <a:srgbClr val="0070C0"/>
                </a:solidFill>
              </a:rPr>
              <a:t>;0;0)</a:t>
            </a:r>
            <a:endParaRPr lang="ru-RU" sz="4800" b="1">
              <a:solidFill>
                <a:srgbClr val="0070C0"/>
              </a:solidFill>
            </a:endParaRPr>
          </a:p>
        </p:txBody>
      </p:sp>
      <p:sp>
        <p:nvSpPr>
          <p:cNvPr id="65" name="Овал 64"/>
          <p:cNvSpPr/>
          <p:nvPr/>
        </p:nvSpPr>
        <p:spPr>
          <a:xfrm>
            <a:off x="4214810" y="5429264"/>
            <a:ext cx="214314" cy="214314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71450" h="177800"/>
            <a:bevelB w="203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4286250" y="5715000"/>
            <a:ext cx="20716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70C0"/>
                </a:solidFill>
              </a:rPr>
              <a:t>(a;</a:t>
            </a:r>
            <a:r>
              <a:rPr lang="ru-RU" sz="4800" b="1">
                <a:solidFill>
                  <a:srgbClr val="0070C0"/>
                </a:solidFill>
              </a:rPr>
              <a:t>0</a:t>
            </a:r>
            <a:r>
              <a:rPr lang="en-US" sz="4800" b="1">
                <a:solidFill>
                  <a:srgbClr val="0070C0"/>
                </a:solidFill>
              </a:rPr>
              <a:t>;0)</a:t>
            </a:r>
            <a:endParaRPr lang="ru-RU" sz="4800" b="1">
              <a:solidFill>
                <a:srgbClr val="0070C0"/>
              </a:solidFill>
            </a:endParaRPr>
          </a:p>
        </p:txBody>
      </p:sp>
      <p:sp>
        <p:nvSpPr>
          <p:cNvPr id="67" name="Овал 66"/>
          <p:cNvSpPr/>
          <p:nvPr/>
        </p:nvSpPr>
        <p:spPr>
          <a:xfrm>
            <a:off x="5500694" y="4786322"/>
            <a:ext cx="214314" cy="214314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71450" h="177800"/>
            <a:bevelB w="203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6215063" y="4000500"/>
            <a:ext cx="20716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70C0"/>
                </a:solidFill>
              </a:rPr>
              <a:t>(</a:t>
            </a:r>
            <a:r>
              <a:rPr lang="ru-RU" sz="4800" b="1">
                <a:solidFill>
                  <a:srgbClr val="0070C0"/>
                </a:solidFill>
              </a:rPr>
              <a:t>а</a:t>
            </a:r>
            <a:r>
              <a:rPr lang="en-US" sz="4800" b="1">
                <a:solidFill>
                  <a:srgbClr val="0070C0"/>
                </a:solidFill>
              </a:rPr>
              <a:t>;a;0)</a:t>
            </a:r>
            <a:endParaRPr lang="ru-RU" sz="4800" b="1">
              <a:solidFill>
                <a:srgbClr val="0070C0"/>
              </a:solidFill>
            </a:endParaRPr>
          </a:p>
        </p:txBody>
      </p:sp>
      <p:sp>
        <p:nvSpPr>
          <p:cNvPr id="70" name="Полилиния 69"/>
          <p:cNvSpPr/>
          <p:nvPr/>
        </p:nvSpPr>
        <p:spPr>
          <a:xfrm>
            <a:off x="857250" y="1714500"/>
            <a:ext cx="1292225" cy="3862388"/>
          </a:xfrm>
          <a:custGeom>
            <a:avLst/>
            <a:gdLst>
              <a:gd name="connsiteX0" fmla="*/ 1277007 w 1292772"/>
              <a:gd name="connsiteY0" fmla="*/ 0 h 3862552"/>
              <a:gd name="connsiteX1" fmla="*/ 1292772 w 1292772"/>
              <a:gd name="connsiteY1" fmla="*/ 3153104 h 3862552"/>
              <a:gd name="connsiteX2" fmla="*/ 15765 w 1292772"/>
              <a:gd name="connsiteY2" fmla="*/ 3862552 h 3862552"/>
              <a:gd name="connsiteX3" fmla="*/ 0 w 1292772"/>
              <a:gd name="connsiteY3" fmla="*/ 725214 h 3862552"/>
              <a:gd name="connsiteX4" fmla="*/ 1277007 w 1292772"/>
              <a:gd name="connsiteY4" fmla="*/ 0 h 3862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2772" h="3862552">
                <a:moveTo>
                  <a:pt x="1277007" y="0"/>
                </a:moveTo>
                <a:lnTo>
                  <a:pt x="1292772" y="3153104"/>
                </a:lnTo>
                <a:lnTo>
                  <a:pt x="15765" y="3862552"/>
                </a:lnTo>
                <a:lnTo>
                  <a:pt x="0" y="725214"/>
                </a:lnTo>
                <a:lnTo>
                  <a:pt x="1277007" y="0"/>
                </a:lnTo>
                <a:close/>
              </a:path>
            </a:pathLst>
          </a:custGeom>
          <a:solidFill>
            <a:srgbClr val="92D05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" name="Овал 70"/>
          <p:cNvSpPr/>
          <p:nvPr/>
        </p:nvSpPr>
        <p:spPr>
          <a:xfrm>
            <a:off x="785786" y="2357430"/>
            <a:ext cx="214314" cy="214314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71450" h="177800"/>
            <a:bevelB w="203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785813" y="1643063"/>
            <a:ext cx="20716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70C0"/>
                </a:solidFill>
              </a:rPr>
              <a:t>(</a:t>
            </a:r>
            <a:r>
              <a:rPr lang="ru-RU" sz="4800" b="1">
                <a:solidFill>
                  <a:srgbClr val="0070C0"/>
                </a:solidFill>
              </a:rPr>
              <a:t>0</a:t>
            </a:r>
            <a:r>
              <a:rPr lang="en-US" sz="4800" b="1">
                <a:solidFill>
                  <a:srgbClr val="0070C0"/>
                </a:solidFill>
              </a:rPr>
              <a:t>;0;a)</a:t>
            </a:r>
            <a:endParaRPr lang="ru-RU" sz="4800" b="1">
              <a:solidFill>
                <a:srgbClr val="0070C0"/>
              </a:solidFill>
            </a:endParaRPr>
          </a:p>
        </p:txBody>
      </p:sp>
      <p:sp>
        <p:nvSpPr>
          <p:cNvPr id="73" name="Овал 72"/>
          <p:cNvSpPr/>
          <p:nvPr/>
        </p:nvSpPr>
        <p:spPr>
          <a:xfrm>
            <a:off x="2071670" y="1643050"/>
            <a:ext cx="214314" cy="214314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71450" h="177800"/>
            <a:bevelB w="203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2143125" y="1000125"/>
            <a:ext cx="22145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70C0"/>
                </a:solidFill>
              </a:rPr>
              <a:t>(0;</a:t>
            </a:r>
            <a:r>
              <a:rPr lang="ru-RU" sz="4800" b="1">
                <a:solidFill>
                  <a:srgbClr val="0070C0"/>
                </a:solidFill>
              </a:rPr>
              <a:t>а</a:t>
            </a:r>
            <a:r>
              <a:rPr lang="en-US" sz="4800" b="1">
                <a:solidFill>
                  <a:srgbClr val="0070C0"/>
                </a:solidFill>
              </a:rPr>
              <a:t>;a)</a:t>
            </a:r>
            <a:endParaRPr lang="ru-RU" sz="4800" b="1">
              <a:solidFill>
                <a:srgbClr val="0070C0"/>
              </a:solidFill>
            </a:endParaRPr>
          </a:p>
        </p:txBody>
      </p:sp>
      <p:sp>
        <p:nvSpPr>
          <p:cNvPr id="75" name="Полилиния 74"/>
          <p:cNvSpPr/>
          <p:nvPr/>
        </p:nvSpPr>
        <p:spPr>
          <a:xfrm>
            <a:off x="2143125" y="1714500"/>
            <a:ext cx="3516313" cy="3152775"/>
          </a:xfrm>
          <a:custGeom>
            <a:avLst/>
            <a:gdLst>
              <a:gd name="connsiteX0" fmla="*/ 0 w 3515711"/>
              <a:gd name="connsiteY0" fmla="*/ 0 h 3153104"/>
              <a:gd name="connsiteX1" fmla="*/ 3499945 w 3515711"/>
              <a:gd name="connsiteY1" fmla="*/ 0 h 3153104"/>
              <a:gd name="connsiteX2" fmla="*/ 3515711 w 3515711"/>
              <a:gd name="connsiteY2" fmla="*/ 3137338 h 3153104"/>
              <a:gd name="connsiteX3" fmla="*/ 0 w 3515711"/>
              <a:gd name="connsiteY3" fmla="*/ 3153104 h 3153104"/>
              <a:gd name="connsiteX4" fmla="*/ 0 w 3515711"/>
              <a:gd name="connsiteY4" fmla="*/ 0 h 3153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15711" h="3153104">
                <a:moveTo>
                  <a:pt x="0" y="0"/>
                </a:moveTo>
                <a:lnTo>
                  <a:pt x="3499945" y="0"/>
                </a:lnTo>
                <a:cubicBezTo>
                  <a:pt x="3505200" y="1045779"/>
                  <a:pt x="3510456" y="2091559"/>
                  <a:pt x="3515711" y="3137338"/>
                </a:cubicBezTo>
                <a:lnTo>
                  <a:pt x="0" y="3153104"/>
                </a:ln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6" name="Овал 75"/>
          <p:cNvSpPr/>
          <p:nvPr/>
        </p:nvSpPr>
        <p:spPr>
          <a:xfrm>
            <a:off x="5500694" y="1643050"/>
            <a:ext cx="214314" cy="214314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71450" h="177800"/>
            <a:bevelB w="203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6286500" y="857250"/>
            <a:ext cx="21431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70C0"/>
                </a:solidFill>
              </a:rPr>
              <a:t>(</a:t>
            </a:r>
            <a:r>
              <a:rPr lang="ru-RU" sz="4800" b="1">
                <a:solidFill>
                  <a:srgbClr val="0070C0"/>
                </a:solidFill>
              </a:rPr>
              <a:t>а</a:t>
            </a:r>
            <a:r>
              <a:rPr lang="en-US" sz="4800" b="1">
                <a:solidFill>
                  <a:srgbClr val="0070C0"/>
                </a:solidFill>
              </a:rPr>
              <a:t>;a;a)</a:t>
            </a:r>
            <a:endParaRPr lang="ru-RU" sz="4800" b="1">
              <a:solidFill>
                <a:srgbClr val="0070C0"/>
              </a:solidFill>
            </a:endParaRPr>
          </a:p>
        </p:txBody>
      </p:sp>
      <p:sp>
        <p:nvSpPr>
          <p:cNvPr id="78" name="Полилиния 77"/>
          <p:cNvSpPr/>
          <p:nvPr/>
        </p:nvSpPr>
        <p:spPr>
          <a:xfrm>
            <a:off x="857250" y="2428875"/>
            <a:ext cx="3516313" cy="3152775"/>
          </a:xfrm>
          <a:custGeom>
            <a:avLst/>
            <a:gdLst>
              <a:gd name="connsiteX0" fmla="*/ 0 w 3515711"/>
              <a:gd name="connsiteY0" fmla="*/ 0 h 3153104"/>
              <a:gd name="connsiteX1" fmla="*/ 3499945 w 3515711"/>
              <a:gd name="connsiteY1" fmla="*/ 0 h 3153104"/>
              <a:gd name="connsiteX2" fmla="*/ 3515711 w 3515711"/>
              <a:gd name="connsiteY2" fmla="*/ 3137338 h 3153104"/>
              <a:gd name="connsiteX3" fmla="*/ 0 w 3515711"/>
              <a:gd name="connsiteY3" fmla="*/ 3153104 h 3153104"/>
              <a:gd name="connsiteX4" fmla="*/ 0 w 3515711"/>
              <a:gd name="connsiteY4" fmla="*/ 0 h 3153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15711" h="3153104">
                <a:moveTo>
                  <a:pt x="0" y="0"/>
                </a:moveTo>
                <a:lnTo>
                  <a:pt x="3499945" y="0"/>
                </a:lnTo>
                <a:cubicBezTo>
                  <a:pt x="3505200" y="1045779"/>
                  <a:pt x="3510456" y="2091559"/>
                  <a:pt x="3515711" y="3137338"/>
                </a:cubicBezTo>
                <a:lnTo>
                  <a:pt x="0" y="3153104"/>
                </a:lnTo>
                <a:lnTo>
                  <a:pt x="0" y="0"/>
                </a:lnTo>
                <a:close/>
              </a:path>
            </a:pathLst>
          </a:custGeom>
          <a:solidFill>
            <a:srgbClr val="C00000">
              <a:alpha val="2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4572000" y="1785938"/>
            <a:ext cx="21431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0070C0"/>
                </a:solidFill>
              </a:rPr>
              <a:t>(a;</a:t>
            </a:r>
            <a:r>
              <a:rPr lang="ru-RU" sz="4800" b="1">
                <a:solidFill>
                  <a:srgbClr val="0070C0"/>
                </a:solidFill>
              </a:rPr>
              <a:t>0</a:t>
            </a:r>
            <a:r>
              <a:rPr lang="en-US" sz="4800" b="1">
                <a:solidFill>
                  <a:srgbClr val="0070C0"/>
                </a:solidFill>
              </a:rPr>
              <a:t>;a)</a:t>
            </a:r>
            <a:endParaRPr lang="ru-RU" sz="4800" b="1">
              <a:solidFill>
                <a:srgbClr val="0070C0"/>
              </a:solidFill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4214810" y="2285992"/>
            <a:ext cx="214314" cy="214314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71450" h="177800"/>
            <a:bevelB w="2032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" name="TextBox 52"/>
          <p:cNvSpPr txBox="1"/>
          <p:nvPr/>
        </p:nvSpPr>
        <p:spPr>
          <a:xfrm>
            <a:off x="1285875" y="214313"/>
            <a:ext cx="68580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КУБ В СИСТЕМЕ КООРДИНАТ</a:t>
            </a:r>
          </a:p>
        </p:txBody>
      </p:sp>
      <p:sp>
        <p:nvSpPr>
          <p:cNvPr id="55" name="Номер слайда 5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01F337-3130-4334-9045-5636CCF917DF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80" name="Управляющая кнопка: домой 79">
            <a:hlinkClick r:id="rId3" action="ppaction://hlinksldjump" highlightClick="1"/>
          </p:cNvPr>
          <p:cNvSpPr/>
          <p:nvPr/>
        </p:nvSpPr>
        <p:spPr>
          <a:xfrm>
            <a:off x="8286750" y="6000750"/>
            <a:ext cx="500063" cy="64293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500"/>
                            </p:stCondLst>
                            <p:childTnLst>
                              <p:par>
                                <p:cTn id="10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  <p:bldP spid="54" grpId="0"/>
      <p:bldP spid="57" grpId="0"/>
      <p:bldP spid="58" grpId="0"/>
      <p:bldP spid="59" grpId="0"/>
      <p:bldP spid="61" grpId="0"/>
      <p:bldP spid="62" grpId="0" animBg="1"/>
      <p:bldP spid="64" grpId="0"/>
      <p:bldP spid="66" grpId="0"/>
      <p:bldP spid="68" grpId="0"/>
      <p:bldP spid="75" grpId="0" animBg="1"/>
      <p:bldP spid="77" grpId="0"/>
      <p:bldP spid="78" grpId="0" animBg="1"/>
      <p:bldP spid="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25" y="357188"/>
            <a:ext cx="7143750" cy="5238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Вспомним основные формулы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4375" y="1071563"/>
            <a:ext cx="7715250" cy="369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  <a:cs typeface="+mn-cs"/>
              </a:rPr>
              <a:t>Если известны координаты точек А и В:                                   , то</a:t>
            </a:r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5429250" y="1071563"/>
          <a:ext cx="2420938" cy="301625"/>
        </p:xfrm>
        <a:graphic>
          <a:graphicData uri="http://schemas.openxmlformats.org/presentationml/2006/ole">
            <p:oleObj spid="_x0000_s1026" name="Формула" r:id="rId4" imgW="1714320" imgH="215640" progId="Equation.3">
              <p:embed/>
            </p:oleObj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42938" y="1714500"/>
            <a:ext cx="7500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Lucida Sans Unicode" pitchFamily="34" charset="0"/>
              </a:rPr>
              <a:t>1. Координаты вектора АВ: 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035425" y="1697038"/>
          <a:ext cx="2636838" cy="336550"/>
        </p:xfrm>
        <a:graphic>
          <a:graphicData uri="http://schemas.openxmlformats.org/presentationml/2006/ole">
            <p:oleObj spid="_x0000_s1027" name="Формула" r:id="rId5" imgW="1866600" imgH="241200" progId="Equation.3">
              <p:embed/>
            </p:oleObj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14375" y="2571750"/>
            <a:ext cx="5929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Lucida Sans Unicode" pitchFamily="34" charset="0"/>
              </a:rPr>
              <a:t>2. Длина вектора АВ:  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571875" y="2500313"/>
          <a:ext cx="3998913" cy="496887"/>
        </p:xfrm>
        <a:graphic>
          <a:graphicData uri="http://schemas.openxmlformats.org/presentationml/2006/ole">
            <p:oleObj spid="_x0000_s1028" name="Формула" r:id="rId6" imgW="2831760" imgH="355320" progId="Equation.3">
              <p:embed/>
            </p:oleObj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14375" y="3714750"/>
            <a:ext cx="7500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Lucida Sans Unicode" pitchFamily="34" charset="0"/>
              </a:rPr>
              <a:t>3. Координаты середины отрезка АВ:  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214938" y="3714750"/>
          <a:ext cx="1400175" cy="301625"/>
        </p:xfrm>
        <a:graphic>
          <a:graphicData uri="http://schemas.openxmlformats.org/presentationml/2006/ole">
            <p:oleObj spid="_x0000_s1029" name="Формула" r:id="rId7" imgW="990360" imgH="21564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01813" y="4314825"/>
          <a:ext cx="3892550" cy="566738"/>
        </p:xfrm>
        <a:graphic>
          <a:graphicData uri="http://schemas.openxmlformats.org/presentationml/2006/ole">
            <p:oleObj spid="_x0000_s1030" name="Формула" r:id="rId8" imgW="2755800" imgH="406080" progId="Equation.3">
              <p:embed/>
            </p:oleObj>
          </a:graphicData>
        </a:graphic>
      </p:graphicFrame>
      <p:sp>
        <p:nvSpPr>
          <p:cNvPr id="12" name="Управляющая кнопка: возврат 11">
            <a:hlinkClick r:id="" action="ppaction://hlinkshowjump?jump=lastslideviewed" highlightClick="1"/>
          </p:cNvPr>
          <p:cNvSpPr/>
          <p:nvPr/>
        </p:nvSpPr>
        <p:spPr>
          <a:xfrm>
            <a:off x="7929563" y="5429250"/>
            <a:ext cx="428625" cy="28575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1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7" grpId="0"/>
      <p:bldP spid="9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88" y="357188"/>
            <a:ext cx="7143750" cy="5238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Формулы и методы решения.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14375" y="1071563"/>
            <a:ext cx="8001000" cy="6461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7030A0"/>
                </a:solidFill>
                <a:latin typeface="Lucida Sans Unicode" pitchFamily="34" charset="0"/>
              </a:rPr>
              <a:t>1.1.  Угол между прямыми</a:t>
            </a:r>
            <a:r>
              <a:rPr lang="ru-RU">
                <a:latin typeface="Lucida Sans Unicode" pitchFamily="34" charset="0"/>
              </a:rPr>
              <a:t>. Вектор                  лежит на прямой а, </a:t>
            </a:r>
          </a:p>
          <a:p>
            <a:r>
              <a:rPr lang="ru-RU">
                <a:latin typeface="Lucida Sans Unicode" pitchFamily="34" charset="0"/>
              </a:rPr>
              <a:t>Вектор                  лежит на прямой в.            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4857750" y="1000125"/>
          <a:ext cx="1143000" cy="460375"/>
        </p:xfrm>
        <a:graphic>
          <a:graphicData uri="http://schemas.openxmlformats.org/presentationml/2006/ole">
            <p:oleObj spid="_x0000_s2050" name="Формула" r:id="rId3" imgW="774360" imgH="253800" progId="Equation.3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1643063" y="1285875"/>
          <a:ext cx="1143000" cy="460375"/>
        </p:xfrm>
        <a:graphic>
          <a:graphicData uri="http://schemas.openxmlformats.org/presentationml/2006/ole">
            <p:oleObj spid="_x0000_s2051" name="Формула" r:id="rId4" imgW="749160" imgH="253800" progId="Equation.3">
              <p:embed/>
            </p:oleObj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14375" y="1714500"/>
            <a:ext cx="8001000" cy="147796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Lucida Sans Unicode" pitchFamily="34" charset="0"/>
              </a:rPr>
              <a:t> Косинус угла между прямыми а и в:</a:t>
            </a:r>
          </a:p>
          <a:p>
            <a:endParaRPr lang="ru-RU">
              <a:latin typeface="Lucida Sans Unicode" pitchFamily="34" charset="0"/>
            </a:endParaRPr>
          </a:p>
          <a:p>
            <a:endParaRPr lang="ru-RU">
              <a:latin typeface="Lucida Sans Unicode" pitchFamily="34" charset="0"/>
            </a:endParaRPr>
          </a:p>
          <a:p>
            <a:endParaRPr lang="ru-RU">
              <a:latin typeface="Lucida Sans Unicode" pitchFamily="34" charset="0"/>
            </a:endParaRPr>
          </a:p>
          <a:p>
            <a:endParaRPr lang="ru-RU">
              <a:latin typeface="Lucida Sans Unicode" pitchFamily="34" charset="0"/>
            </a:endParaRP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857250" y="2071688"/>
          <a:ext cx="4929188" cy="966787"/>
        </p:xfrm>
        <a:graphic>
          <a:graphicData uri="http://schemas.openxmlformats.org/presentationml/2006/ole">
            <p:oleObj spid="_x0000_s2052" name="Формула" r:id="rId5" imgW="2679480" imgH="533160" progId="Equation.3">
              <p:embed/>
            </p:oleObj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85813" y="3500438"/>
            <a:ext cx="8001000" cy="2032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7030A0"/>
                </a:solidFill>
                <a:latin typeface="Lucida Sans Unicode" pitchFamily="34" charset="0"/>
              </a:rPr>
              <a:t>1.2.  Угол между прямой и плоскостью</a:t>
            </a:r>
            <a:r>
              <a:rPr lang="ru-RU">
                <a:latin typeface="Lucida Sans Unicode" pitchFamily="34" charset="0"/>
              </a:rPr>
              <a:t>. Прямая а образует</a:t>
            </a:r>
          </a:p>
          <a:p>
            <a:r>
              <a:rPr lang="ru-RU">
                <a:latin typeface="Lucida Sans Unicode" pitchFamily="34" charset="0"/>
              </a:rPr>
              <a:t> с плоскостью      угол                    . Плоскость     задана</a:t>
            </a:r>
          </a:p>
          <a:p>
            <a:r>
              <a:rPr lang="ru-RU">
                <a:latin typeface="Lucida Sans Unicode" pitchFamily="34" charset="0"/>
              </a:rPr>
              <a:t>уравнением:  ах+ву+с</a:t>
            </a:r>
            <a:r>
              <a:rPr lang="en-US">
                <a:latin typeface="Lucida Sans Unicode" pitchFamily="34" charset="0"/>
              </a:rPr>
              <a:t>z</a:t>
            </a:r>
            <a:r>
              <a:rPr lang="ru-RU">
                <a:latin typeface="Lucida Sans Unicode" pitchFamily="34" charset="0"/>
              </a:rPr>
              <a:t>+</a:t>
            </a:r>
            <a:r>
              <a:rPr lang="en-US">
                <a:latin typeface="Lucida Sans Unicode" pitchFamily="34" charset="0"/>
              </a:rPr>
              <a:t>d</a:t>
            </a:r>
            <a:r>
              <a:rPr lang="ru-RU">
                <a:latin typeface="Lucida Sans Unicode" pitchFamily="34" charset="0"/>
              </a:rPr>
              <a:t>=0</a:t>
            </a:r>
            <a:r>
              <a:rPr lang="en-US">
                <a:latin typeface="Lucida Sans Unicode" pitchFamily="34" charset="0"/>
              </a:rPr>
              <a:t> </a:t>
            </a:r>
            <a:r>
              <a:rPr lang="ru-RU">
                <a:latin typeface="Lucida Sans Unicode" pitchFamily="34" charset="0"/>
              </a:rPr>
              <a:t>и</a:t>
            </a:r>
            <a:r>
              <a:rPr lang="en-US">
                <a:latin typeface="Lucida Sans Unicode" pitchFamily="34" charset="0"/>
              </a:rPr>
              <a:t>               - </a:t>
            </a:r>
            <a:r>
              <a:rPr lang="ru-RU">
                <a:latin typeface="Lucida Sans Unicode" pitchFamily="34" charset="0"/>
              </a:rPr>
              <a:t>вектор нормали, </a:t>
            </a:r>
          </a:p>
          <a:p>
            <a:r>
              <a:rPr lang="ru-RU">
                <a:latin typeface="Lucida Sans Unicode" pitchFamily="34" charset="0"/>
              </a:rPr>
              <a:t>Синус угла определяется по формуле:</a:t>
            </a:r>
          </a:p>
          <a:p>
            <a:endParaRPr lang="ru-RU">
              <a:latin typeface="Lucida Sans Unicode" pitchFamily="34" charset="0"/>
            </a:endParaRPr>
          </a:p>
          <a:p>
            <a:endParaRPr lang="ru-RU">
              <a:latin typeface="Lucida Sans Unicode" pitchFamily="34" charset="0"/>
            </a:endParaRPr>
          </a:p>
          <a:p>
            <a:r>
              <a:rPr lang="ru-RU">
                <a:latin typeface="Lucida Sans Unicode" pitchFamily="34" charset="0"/>
              </a:rPr>
              <a:t> </a:t>
            </a:r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2571750" y="3857625"/>
          <a:ext cx="200025" cy="234950"/>
        </p:xfrm>
        <a:graphic>
          <a:graphicData uri="http://schemas.openxmlformats.org/presentationml/2006/ole">
            <p:oleObj spid="_x0000_s2053" name="Формула" r:id="rId6" imgW="152280" imgH="139680" progId="Equation.3">
              <p:embed/>
            </p:oleObj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3500438" y="3714750"/>
          <a:ext cx="1214437" cy="384175"/>
        </p:xfrm>
        <a:graphic>
          <a:graphicData uri="http://schemas.openxmlformats.org/presentationml/2006/ole">
            <p:oleObj spid="_x0000_s2054" name="Формула" r:id="rId7" imgW="685800" imgH="228600" progId="Equation.3">
              <p:embed/>
            </p:oleObj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6286500" y="3857625"/>
          <a:ext cx="200025" cy="234950"/>
        </p:xfrm>
        <a:graphic>
          <a:graphicData uri="http://schemas.openxmlformats.org/presentationml/2006/ole">
            <p:oleObj spid="_x0000_s2055" name="Формула" r:id="rId8" imgW="152280" imgH="139680" progId="Equation.3">
              <p:embed/>
            </p:oleObj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4643438" y="4000500"/>
          <a:ext cx="857250" cy="396875"/>
        </p:xfrm>
        <a:graphic>
          <a:graphicData uri="http://schemas.openxmlformats.org/presentationml/2006/ole">
            <p:oleObj spid="_x0000_s2056" name="Формула" r:id="rId9" imgW="545760" imgH="241200" progId="Equation.3">
              <p:embed/>
            </p:oleObj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857250" y="4643438"/>
          <a:ext cx="4602163" cy="966787"/>
        </p:xfrm>
        <a:graphic>
          <a:graphicData uri="http://schemas.openxmlformats.org/presentationml/2006/ole">
            <p:oleObj spid="_x0000_s2057" name="Формула" r:id="rId10" imgW="2501640" imgH="533160" progId="Equation.3">
              <p:embed/>
            </p:oleObj>
          </a:graphicData>
        </a:graphic>
      </p:graphicFrame>
      <p:sp>
        <p:nvSpPr>
          <p:cNvPr id="14" name="Управляющая кнопка: возврат 13">
            <a:hlinkClick r:id="" action="ppaction://hlinkshowjump?jump=lastslideviewed" highlightClick="1"/>
          </p:cNvPr>
          <p:cNvSpPr/>
          <p:nvPr/>
        </p:nvSpPr>
        <p:spPr>
          <a:xfrm>
            <a:off x="8215313" y="5857875"/>
            <a:ext cx="357187" cy="35718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1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1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1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1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1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1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8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42938" y="642938"/>
            <a:ext cx="8001000" cy="258603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>
                <a:solidFill>
                  <a:srgbClr val="7030A0"/>
                </a:solidFill>
                <a:latin typeface="Lucida Sans Unicode" pitchFamily="34" charset="0"/>
              </a:rPr>
              <a:t>1.3.  Угол между двумя плоскостями</a:t>
            </a:r>
            <a:r>
              <a:rPr lang="ru-RU" dirty="0">
                <a:latin typeface="Lucida Sans Unicode" pitchFamily="34" charset="0"/>
              </a:rPr>
              <a:t>.    Плоскость     задана</a:t>
            </a:r>
          </a:p>
          <a:p>
            <a:r>
              <a:rPr lang="ru-RU" dirty="0">
                <a:latin typeface="Lucida Sans Unicode" pitchFamily="34" charset="0"/>
              </a:rPr>
              <a:t>уравнением:                                  и</a:t>
            </a:r>
            <a:r>
              <a:rPr lang="en-US" dirty="0">
                <a:latin typeface="Lucida Sans Unicode" pitchFamily="34" charset="0"/>
              </a:rPr>
              <a:t> </a:t>
            </a:r>
            <a:r>
              <a:rPr lang="ru-RU" dirty="0">
                <a:latin typeface="Lucida Sans Unicode" pitchFamily="34" charset="0"/>
              </a:rPr>
              <a:t>ее вектор нормали </a:t>
            </a:r>
          </a:p>
          <a:p>
            <a:r>
              <a:rPr lang="ru-RU" dirty="0">
                <a:latin typeface="Lucida Sans Unicode" pitchFamily="34" charset="0"/>
              </a:rPr>
              <a:t>плоскость     задана </a:t>
            </a:r>
            <a:r>
              <a:rPr lang="ru-RU" dirty="0" smtClean="0">
                <a:latin typeface="Lucida Sans Unicode" pitchFamily="34" charset="0"/>
              </a:rPr>
              <a:t>уравнением                                 </a:t>
            </a:r>
            <a:r>
              <a:rPr lang="ru-RU" dirty="0">
                <a:latin typeface="Lucida Sans Unicode" pitchFamily="34" charset="0"/>
              </a:rPr>
              <a:t>и ее вектор</a:t>
            </a:r>
          </a:p>
          <a:p>
            <a:r>
              <a:rPr lang="ru-RU" dirty="0">
                <a:latin typeface="Lucida Sans Unicode" pitchFamily="34" charset="0"/>
              </a:rPr>
              <a:t>нормали                     . Косинус угла       между плоскостями:</a:t>
            </a:r>
          </a:p>
          <a:p>
            <a:endParaRPr lang="ru-RU" dirty="0">
              <a:latin typeface="Lucida Sans Unicode" pitchFamily="34" charset="0"/>
            </a:endParaRPr>
          </a:p>
          <a:p>
            <a:endParaRPr lang="ru-RU" dirty="0">
              <a:latin typeface="Lucida Sans Unicode" pitchFamily="34" charset="0"/>
            </a:endParaRPr>
          </a:p>
          <a:p>
            <a:endParaRPr lang="ru-RU" dirty="0">
              <a:latin typeface="Lucida Sans Unicode" pitchFamily="34" charset="0"/>
            </a:endParaRPr>
          </a:p>
          <a:p>
            <a:endParaRPr lang="ru-RU" dirty="0">
              <a:latin typeface="Lucida Sans Unicode" pitchFamily="34" charset="0"/>
            </a:endParaRPr>
          </a:p>
          <a:p>
            <a:r>
              <a:rPr lang="ru-RU" dirty="0">
                <a:latin typeface="Lucida Sans Unicode" pitchFamily="34" charset="0"/>
              </a:rPr>
              <a:t> </a:t>
            </a: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6500813" y="714375"/>
          <a:ext cx="200025" cy="234950"/>
        </p:xfrm>
        <a:graphic>
          <a:graphicData uri="http://schemas.openxmlformats.org/presentationml/2006/ole">
            <p:oleObj spid="_x0000_s3074" name="Формула" r:id="rId3" imgW="152280" imgH="139680" progId="Equation.3">
              <p:embed/>
            </p:oleObj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7143750" y="857250"/>
          <a:ext cx="1255713" cy="396875"/>
        </p:xfrm>
        <a:graphic>
          <a:graphicData uri="http://schemas.openxmlformats.org/presentationml/2006/ole">
            <p:oleObj spid="_x0000_s3075" name="Формула" r:id="rId4" imgW="799920" imgH="241200" progId="Equation.3">
              <p:embed/>
            </p:oleObj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285984" y="928670"/>
          <a:ext cx="2192337" cy="354012"/>
        </p:xfrm>
        <a:graphic>
          <a:graphicData uri="http://schemas.openxmlformats.org/presentationml/2006/ole">
            <p:oleObj spid="_x0000_s3076" name="Формула" r:id="rId5" imgW="1396800" imgH="215640" progId="Equation.3">
              <p:embed/>
            </p:oleObj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928813" y="1233488"/>
          <a:ext cx="200025" cy="341312"/>
        </p:xfrm>
        <a:graphic>
          <a:graphicData uri="http://schemas.openxmlformats.org/presentationml/2006/ole">
            <p:oleObj spid="_x0000_s3077" name="Формула" r:id="rId6" imgW="152280" imgH="203040" progId="Equation.3">
              <p:embed/>
            </p:oleObj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4500562" y="1214422"/>
          <a:ext cx="2271713" cy="354012"/>
        </p:xfrm>
        <a:graphic>
          <a:graphicData uri="http://schemas.openxmlformats.org/presentationml/2006/ole">
            <p:oleObj spid="_x0000_s3078" name="Формула" r:id="rId7" imgW="1447560" imgH="215640" progId="Equation.3">
              <p:embed/>
            </p:oleObj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1857375" y="1428750"/>
          <a:ext cx="1336675" cy="396875"/>
        </p:xfrm>
        <a:graphic>
          <a:graphicData uri="http://schemas.openxmlformats.org/presentationml/2006/ole">
            <p:oleObj spid="_x0000_s3079" name="Формула" r:id="rId8" imgW="850680" imgH="241200" progId="Equation.3">
              <p:embed/>
            </p:oleObj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5072063" y="1500188"/>
          <a:ext cx="184150" cy="277812"/>
        </p:xfrm>
        <a:graphic>
          <a:graphicData uri="http://schemas.openxmlformats.org/presentationml/2006/ole">
            <p:oleObj spid="_x0000_s3080" name="Формула" r:id="rId9" imgW="139680" imgH="164880" progId="Equation.3">
              <p:embed/>
            </p:oleObj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1082675" y="1951038"/>
          <a:ext cx="4764088" cy="944562"/>
        </p:xfrm>
        <a:graphic>
          <a:graphicData uri="http://schemas.openxmlformats.org/presentationml/2006/ole">
            <p:oleObj spid="_x0000_s3081" name="Формула" r:id="rId10" imgW="2590560" imgH="520560" progId="Equation.3">
              <p:embed/>
            </p:oleObj>
          </a:graphicData>
        </a:graphic>
      </p:graphicFrame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42938" y="3571875"/>
            <a:ext cx="8001000" cy="2032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7030A0"/>
                </a:solidFill>
                <a:latin typeface="Lucida Sans Unicode" pitchFamily="34" charset="0"/>
              </a:rPr>
              <a:t>1.4.  Расстояние от точки до плоскости</a:t>
            </a:r>
            <a:r>
              <a:rPr lang="ru-RU">
                <a:latin typeface="Lucida Sans Unicode" pitchFamily="34" charset="0"/>
              </a:rPr>
              <a:t>. Расстояние </a:t>
            </a:r>
            <a:r>
              <a:rPr lang="en-US">
                <a:latin typeface="Lucida Sans Unicode" pitchFamily="34" charset="0"/>
              </a:rPr>
              <a:t>h</a:t>
            </a:r>
            <a:endParaRPr lang="ru-RU">
              <a:latin typeface="Lucida Sans Unicode" pitchFamily="34" charset="0"/>
            </a:endParaRPr>
          </a:p>
          <a:p>
            <a:r>
              <a:rPr lang="ru-RU">
                <a:latin typeface="Lucida Sans Unicode" pitchFamily="34" charset="0"/>
              </a:rPr>
              <a:t> от точки                      до плоскости     , заданной уравнением</a:t>
            </a:r>
          </a:p>
          <a:p>
            <a:r>
              <a:rPr lang="ru-RU">
                <a:latin typeface="Lucida Sans Unicode" pitchFamily="34" charset="0"/>
              </a:rPr>
              <a:t>ах+ву+с</a:t>
            </a:r>
            <a:r>
              <a:rPr lang="en-US">
                <a:latin typeface="Lucida Sans Unicode" pitchFamily="34" charset="0"/>
              </a:rPr>
              <a:t>z</a:t>
            </a:r>
            <a:r>
              <a:rPr lang="ru-RU">
                <a:latin typeface="Lucida Sans Unicode" pitchFamily="34" charset="0"/>
              </a:rPr>
              <a:t>+</a:t>
            </a:r>
            <a:r>
              <a:rPr lang="en-US">
                <a:latin typeface="Lucida Sans Unicode" pitchFamily="34" charset="0"/>
              </a:rPr>
              <a:t>d</a:t>
            </a:r>
            <a:r>
              <a:rPr lang="ru-RU">
                <a:latin typeface="Lucida Sans Unicode" pitchFamily="34" charset="0"/>
              </a:rPr>
              <a:t>=</a:t>
            </a:r>
            <a:r>
              <a:rPr lang="en-US">
                <a:latin typeface="Lucida Sans Unicode" pitchFamily="34" charset="0"/>
              </a:rPr>
              <a:t>0</a:t>
            </a:r>
            <a:r>
              <a:rPr lang="ru-RU">
                <a:latin typeface="Lucida Sans Unicode" pitchFamily="34" charset="0"/>
              </a:rPr>
              <a:t> определяется по формуле:</a:t>
            </a:r>
          </a:p>
          <a:p>
            <a:endParaRPr lang="ru-RU">
              <a:latin typeface="Lucida Sans Unicode" pitchFamily="34" charset="0"/>
            </a:endParaRPr>
          </a:p>
          <a:p>
            <a:endParaRPr lang="ru-RU">
              <a:latin typeface="Lucida Sans Unicode" pitchFamily="34" charset="0"/>
            </a:endParaRPr>
          </a:p>
          <a:p>
            <a:endParaRPr lang="ru-RU">
              <a:latin typeface="Lucida Sans Unicode" pitchFamily="34" charset="0"/>
            </a:endParaRPr>
          </a:p>
          <a:p>
            <a:r>
              <a:rPr lang="ru-RU">
                <a:latin typeface="Lucida Sans Unicode" pitchFamily="34" charset="0"/>
              </a:rPr>
              <a:t> </a:t>
            </a:r>
          </a:p>
        </p:txBody>
      </p:sp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1857375" y="3857625"/>
          <a:ext cx="1400175" cy="301625"/>
        </p:xfrm>
        <a:graphic>
          <a:graphicData uri="http://schemas.openxmlformats.org/presentationml/2006/ole">
            <p:oleObj spid="_x0000_s3082" name="Формула" r:id="rId11" imgW="990360" imgH="215640" progId="Equation.3">
              <p:embed/>
            </p:oleObj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5000628" y="3929066"/>
          <a:ext cx="200025" cy="234950"/>
        </p:xfrm>
        <a:graphic>
          <a:graphicData uri="http://schemas.openxmlformats.org/presentationml/2006/ole">
            <p:oleObj spid="_x0000_s3083" name="Формула" r:id="rId12" imgW="152280" imgH="139680" progId="Equation.3">
              <p:embed/>
            </p:oleObj>
          </a:graphicData>
        </a:graphic>
      </p:graphicFrame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1049338" y="4391025"/>
          <a:ext cx="3551237" cy="876300"/>
        </p:xfrm>
        <a:graphic>
          <a:graphicData uri="http://schemas.openxmlformats.org/presentationml/2006/ole">
            <p:oleObj spid="_x0000_s3084" name="Формула" r:id="rId13" imgW="1930320" imgH="482400" progId="Equation.3">
              <p:embed/>
            </p:oleObj>
          </a:graphicData>
        </a:graphic>
      </p:graphicFrame>
      <p:sp>
        <p:nvSpPr>
          <p:cNvPr id="15" name="Управляющая кнопка: возврат 14">
            <a:hlinkClick r:id="" action="ppaction://hlinkshowjump?jump=lastslideviewed" highlightClick="1"/>
          </p:cNvPr>
          <p:cNvSpPr/>
          <p:nvPr/>
        </p:nvSpPr>
        <p:spPr>
          <a:xfrm>
            <a:off x="8215313" y="5929313"/>
            <a:ext cx="357187" cy="357187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1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1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1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1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10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10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1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42938" y="642938"/>
            <a:ext cx="8001000" cy="2032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7030A0"/>
                </a:solidFill>
                <a:latin typeface="Lucida Sans Unicode" pitchFamily="34" charset="0"/>
              </a:rPr>
              <a:t>1.5.  Е</a:t>
            </a:r>
            <a:r>
              <a:rPr lang="ru-RU">
                <a:latin typeface="Lucida Sans Unicode" pitchFamily="34" charset="0"/>
              </a:rPr>
              <a:t>сли отрезок АВ, концами которой служат точки   </a:t>
            </a:r>
          </a:p>
          <a:p>
            <a:r>
              <a:rPr lang="ru-RU">
                <a:latin typeface="Lucida Sans Unicode" pitchFamily="34" charset="0"/>
              </a:rPr>
              <a:t>                                      разделен точкой              в отношении     ,             </a:t>
            </a:r>
          </a:p>
          <a:p>
            <a:r>
              <a:rPr lang="ru-RU">
                <a:latin typeface="Lucida Sans Unicode" pitchFamily="34" charset="0"/>
              </a:rPr>
              <a:t> то координаты точки С  определяются по формулам:</a:t>
            </a:r>
          </a:p>
          <a:p>
            <a:endParaRPr lang="ru-RU">
              <a:latin typeface="Lucida Sans Unicode" pitchFamily="34" charset="0"/>
            </a:endParaRPr>
          </a:p>
          <a:p>
            <a:endParaRPr lang="ru-RU">
              <a:latin typeface="Lucida Sans Unicode" pitchFamily="34" charset="0"/>
            </a:endParaRPr>
          </a:p>
          <a:p>
            <a:endParaRPr lang="ru-RU">
              <a:latin typeface="Lucida Sans Unicode" pitchFamily="34" charset="0"/>
            </a:endParaRPr>
          </a:p>
          <a:p>
            <a:r>
              <a:rPr lang="ru-RU">
                <a:latin typeface="Lucida Sans Unicode" pitchFamily="34" charset="0"/>
              </a:rPr>
              <a:t>  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785813" y="928688"/>
          <a:ext cx="2643187" cy="301625"/>
        </p:xfrm>
        <a:graphic>
          <a:graphicData uri="http://schemas.openxmlformats.org/presentationml/2006/ole">
            <p:oleObj spid="_x0000_s4098" name="Формула" r:id="rId3" imgW="1714320" imgH="215640" progId="Equation.3">
              <p:embed/>
            </p:oleObj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527675" y="928688"/>
          <a:ext cx="825500" cy="301625"/>
        </p:xfrm>
        <a:graphic>
          <a:graphicData uri="http://schemas.openxmlformats.org/presentationml/2006/ole">
            <p:oleObj spid="_x0000_s4099" name="Формула" r:id="rId4" imgW="583920" imgH="215640" progId="Equation.3">
              <p:embed/>
            </p:oleObj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8001000" y="928688"/>
          <a:ext cx="196850" cy="247650"/>
        </p:xfrm>
        <a:graphic>
          <a:graphicData uri="http://schemas.openxmlformats.org/presentationml/2006/ole">
            <p:oleObj spid="_x0000_s4100" name="Формула" r:id="rId5" imgW="139680" imgH="177480" progId="Equation.3">
              <p:embed/>
            </p:oleObj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785813" y="1571625"/>
          <a:ext cx="3713162" cy="566738"/>
        </p:xfrm>
        <a:graphic>
          <a:graphicData uri="http://schemas.openxmlformats.org/presentationml/2006/ole">
            <p:oleObj spid="_x0000_s4101" name="Формула" r:id="rId6" imgW="2628720" imgH="406080" progId="Equation.3">
              <p:embed/>
            </p:oleObj>
          </a:graphicData>
        </a:graphic>
      </p:graphicFrame>
      <p:sp>
        <p:nvSpPr>
          <p:cNvPr id="7" name="Управляющая кнопка: возврат 6">
            <a:hlinkClick r:id="" action="ppaction://hlinkshowjump?jump=lastslideviewed" highlightClick="1"/>
          </p:cNvPr>
          <p:cNvSpPr/>
          <p:nvPr/>
        </p:nvSpPr>
        <p:spPr>
          <a:xfrm>
            <a:off x="8001000" y="2857500"/>
            <a:ext cx="571500" cy="428625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Управляющая кнопка: домой 7">
            <a:hlinkClick r:id="rId7" action="ppaction://hlinksldjump" highlightClick="1"/>
          </p:cNvPr>
          <p:cNvSpPr/>
          <p:nvPr/>
        </p:nvSpPr>
        <p:spPr>
          <a:xfrm>
            <a:off x="8215313" y="5929313"/>
            <a:ext cx="500062" cy="64293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1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1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88" y="214313"/>
            <a:ext cx="7143750" cy="5238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Координаты вершин многогранников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14375" y="857250"/>
            <a:ext cx="8001000" cy="36988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7030A0"/>
                </a:solidFill>
                <a:latin typeface="Lucida Sans Unicode" pitchFamily="34" charset="0"/>
              </a:rPr>
              <a:t>2.1.  Координаты вершин единичного куба.</a:t>
            </a:r>
            <a:endParaRPr lang="ru-RU">
              <a:latin typeface="Lucida Sans Unicode" pitchFamily="34" charset="0"/>
            </a:endParaRPr>
          </a:p>
        </p:txBody>
      </p:sp>
      <p:pic>
        <p:nvPicPr>
          <p:cNvPr id="31746" name="Рисунок 1" descr="r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" y="1357313"/>
            <a:ext cx="53435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1747" name="Object 3" descr="Пергамент"/>
          <p:cNvGraphicFramePr>
            <a:graphicFrameLocks noChangeAspect="1"/>
          </p:cNvGraphicFramePr>
          <p:nvPr/>
        </p:nvGraphicFramePr>
        <p:xfrm>
          <a:off x="6429375" y="1500188"/>
          <a:ext cx="2286000" cy="1712912"/>
        </p:xfrm>
        <a:graphic>
          <a:graphicData uri="http://schemas.openxmlformats.org/presentationml/2006/ole">
            <p:oleObj spid="_x0000_s5122" name="Формула" r:id="rId4" imgW="1054080" imgH="914400" progId="Equation.3">
              <p:embed/>
            </p:oleObj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14375" y="3429000"/>
            <a:ext cx="8001000" cy="6461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7030A0"/>
                </a:solidFill>
                <a:latin typeface="Lucida Sans Unicode" pitchFamily="34" charset="0"/>
              </a:rPr>
              <a:t>2.2.  Координаты вершин правильной треугольной призмы, все ребра которой равны 1.</a:t>
            </a:r>
            <a:endParaRPr lang="ru-RU">
              <a:latin typeface="Lucida Sans Unicode" pitchFamily="34" charset="0"/>
            </a:endParaRPr>
          </a:p>
        </p:txBody>
      </p:sp>
      <p:pic>
        <p:nvPicPr>
          <p:cNvPr id="31748" name="Рисунок 2" descr="r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" y="4071938"/>
            <a:ext cx="54483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1749" name="Object 5" descr="Пергамент"/>
          <p:cNvGraphicFramePr>
            <a:graphicFrameLocks noChangeAspect="1"/>
          </p:cNvGraphicFramePr>
          <p:nvPr/>
        </p:nvGraphicFramePr>
        <p:xfrm>
          <a:off x="5840413" y="4286250"/>
          <a:ext cx="3036887" cy="1682750"/>
        </p:xfrm>
        <a:graphic>
          <a:graphicData uri="http://schemas.openxmlformats.org/presentationml/2006/ole">
            <p:oleObj spid="_x0000_s5123" name="Формула" r:id="rId6" imgW="1600200" imgH="965160" progId="Equation.3">
              <p:embed/>
            </p:oleObj>
          </a:graphicData>
        </a:graphic>
      </p:graphicFrame>
      <p:sp>
        <p:nvSpPr>
          <p:cNvPr id="9" name="Управляющая кнопка: возврат 8">
            <a:hlinkClick r:id="" action="ppaction://hlinkshowjump?jump=lastslideviewed" highlightClick="1"/>
          </p:cNvPr>
          <p:cNvSpPr/>
          <p:nvPr/>
        </p:nvSpPr>
        <p:spPr>
          <a:xfrm>
            <a:off x="8429625" y="6072188"/>
            <a:ext cx="357188" cy="357187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1"/>
          <p:cNvSpPr txBox="1">
            <a:spLocks noChangeArrowheads="1"/>
          </p:cNvSpPr>
          <p:nvPr/>
        </p:nvSpPr>
        <p:spPr bwMode="auto">
          <a:xfrm>
            <a:off x="642938" y="357188"/>
            <a:ext cx="8001000" cy="6461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7030A0"/>
                </a:solidFill>
                <a:latin typeface="Lucida Sans Unicode" pitchFamily="34" charset="0"/>
              </a:rPr>
              <a:t>2.3.  Координаты вершин  правильной шестиугольной призмы,</a:t>
            </a:r>
          </a:p>
          <a:p>
            <a:r>
              <a:rPr lang="ru-RU">
                <a:solidFill>
                  <a:srgbClr val="7030A0"/>
                </a:solidFill>
                <a:latin typeface="Lucida Sans Unicode" pitchFamily="34" charset="0"/>
              </a:rPr>
              <a:t> все ребра которой равны 1.</a:t>
            </a:r>
            <a:endParaRPr lang="ru-RU">
              <a:latin typeface="Lucida Sans Unicode" pitchFamily="34" charset="0"/>
            </a:endParaRPr>
          </a:p>
        </p:txBody>
      </p:sp>
      <p:pic>
        <p:nvPicPr>
          <p:cNvPr id="32770" name="Рисунок 1" descr="r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" y="1071563"/>
            <a:ext cx="585787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771" name="Object 3" descr="Пергамент"/>
          <p:cNvGraphicFramePr>
            <a:graphicFrameLocks noChangeAspect="1"/>
          </p:cNvGraphicFramePr>
          <p:nvPr/>
        </p:nvGraphicFramePr>
        <p:xfrm>
          <a:off x="428625" y="3786188"/>
          <a:ext cx="8074025" cy="1771650"/>
        </p:xfrm>
        <a:graphic>
          <a:graphicData uri="http://schemas.openxmlformats.org/presentationml/2006/ole">
            <p:oleObj spid="_x0000_s6146" name="Формула" r:id="rId4" imgW="4254480" imgH="1015920" progId="Equation.3">
              <p:embed/>
            </p:oleObj>
          </a:graphicData>
        </a:graphic>
      </p:graphicFrame>
      <p:sp>
        <p:nvSpPr>
          <p:cNvPr id="5" name="Управляющая кнопка: возврат 4">
            <a:hlinkClick r:id="" action="ppaction://hlinkshowjump?jump=lastslideviewed" highlightClick="1"/>
          </p:cNvPr>
          <p:cNvSpPr/>
          <p:nvPr/>
        </p:nvSpPr>
        <p:spPr>
          <a:xfrm>
            <a:off x="8143875" y="5857875"/>
            <a:ext cx="357188" cy="357188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2332</TotalTime>
  <Words>794</Words>
  <Application>Microsoft Office PowerPoint</Application>
  <PresentationFormat>Экран (4:3)</PresentationFormat>
  <Paragraphs>172</Paragraphs>
  <Slides>17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Открытая</vt:lpstr>
      <vt:lpstr>Тема Office</vt:lpstr>
      <vt:lpstr>1_Тема Office</vt:lpstr>
      <vt:lpstr>2_Тема Office</vt:lpstr>
      <vt:lpstr>Формула</vt:lpstr>
      <vt:lpstr>Решение заданий С2 ЕГЭ по математике  координатно-векторным методом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Best</cp:lastModifiedBy>
  <cp:revision>131</cp:revision>
  <dcterms:created xsi:type="dcterms:W3CDTF">2012-02-16T09:51:13Z</dcterms:created>
  <dcterms:modified xsi:type="dcterms:W3CDTF">2013-01-15T17:27:47Z</dcterms:modified>
</cp:coreProperties>
</file>