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4" r:id="rId6"/>
    <p:sldId id="263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EA6C1D7-A645-468B-8419-11D156CB4904}" type="datetimeFigureOut">
              <a:rPr lang="ru-RU" smtClean="0"/>
              <a:pPr/>
              <a:t>26.03.2013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31D36F84-2243-4735-A0F6-E3B4BA494F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</a:rPr>
              <a:t>Russland ist unser Heimatland. Russland ist das </a:t>
            </a:r>
            <a:r>
              <a:rPr lang="de-DE" sz="4000" b="1" dirty="0" smtClean="0">
                <a:solidFill>
                  <a:srgbClr val="FFC000"/>
                </a:solidFill>
              </a:rPr>
              <a:t>größte Land in der Welt.</a:t>
            </a:r>
            <a:r>
              <a:rPr lang="en-US" sz="4000" b="1" dirty="0" smtClean="0">
                <a:solidFill>
                  <a:srgbClr val="FFC000"/>
                </a:solidFill>
              </a:rPr>
              <a:t> Warum?</a:t>
            </a:r>
            <a:endParaRPr lang="ru-RU" sz="4000" b="1" dirty="0">
              <a:solidFill>
                <a:srgbClr val="FFC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115616" y="3140968"/>
            <a:ext cx="2160240" cy="151216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6600" dirty="0" smtClean="0">
                <a:solidFill>
                  <a:srgbClr val="FFFF00"/>
                </a:solidFill>
              </a:rPr>
              <a:t>weil</a:t>
            </a:r>
            <a:endParaRPr lang="ru-RU" sz="6600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3059832" y="2348880"/>
            <a:ext cx="5832648" cy="3168352"/>
          </a:xfrm>
        </p:spPr>
        <p:txBody>
          <a:bodyPr/>
          <a:lstStyle/>
          <a:p>
            <a:r>
              <a:rPr lang="en-US" dirty="0" smtClean="0"/>
              <a:t>Seine Fläche </a:t>
            </a:r>
            <a:r>
              <a:rPr lang="de-DE" dirty="0" smtClean="0"/>
              <a:t>beträgt</a:t>
            </a:r>
            <a:r>
              <a:rPr lang="en-US" dirty="0" smtClean="0"/>
              <a:t> mehr als 17 000 000 km. </a:t>
            </a:r>
          </a:p>
          <a:p>
            <a:r>
              <a:rPr lang="en-US" dirty="0" smtClean="0"/>
              <a:t>Unser Land grenzt an viele </a:t>
            </a:r>
            <a:r>
              <a:rPr lang="de-DE" dirty="0" smtClean="0"/>
              <a:t>Länder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dirty="0" smtClean="0"/>
              <a:t>Der grö</a:t>
            </a:r>
            <a:r>
              <a:rPr lang="el-GR" dirty="0" smtClean="0"/>
              <a:t>β</a:t>
            </a:r>
            <a:r>
              <a:rPr lang="en-US" dirty="0" smtClean="0"/>
              <a:t>te europäische </a:t>
            </a:r>
            <a:r>
              <a:rPr lang="de-DE" dirty="0" smtClean="0"/>
              <a:t>Fluss</a:t>
            </a:r>
            <a:r>
              <a:rPr lang="en-US" dirty="0" smtClean="0"/>
              <a:t> </a:t>
            </a:r>
            <a:r>
              <a:rPr lang="de-DE" dirty="0" smtClean="0"/>
              <a:t>fließt</a:t>
            </a:r>
            <a:r>
              <a:rPr lang="en-US" dirty="0" smtClean="0"/>
              <a:t> in Russland. Das ist…</a:t>
            </a:r>
          </a:p>
          <a:p>
            <a:r>
              <a:rPr lang="en-US" dirty="0" smtClean="0"/>
              <a:t>Der tiefste See der Welt liegt in Russland. Das ist …..</a:t>
            </a:r>
          </a:p>
          <a:p>
            <a:r>
              <a:rPr lang="en-US" dirty="0" smtClean="0"/>
              <a:t>Unser land ist an vielen </a:t>
            </a:r>
            <a:r>
              <a:rPr lang="de-DE" dirty="0" smtClean="0"/>
              <a:t>Bodenschätzen</a:t>
            </a:r>
            <a:r>
              <a:rPr lang="en-US" dirty="0" smtClean="0"/>
              <a:t> reich.</a:t>
            </a:r>
          </a:p>
          <a:p>
            <a:pPr marL="18288" indent="0">
              <a:buNone/>
            </a:pP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71474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543800" cy="928464"/>
          </a:xfrm>
        </p:spPr>
        <p:txBody>
          <a:bodyPr/>
          <a:lstStyle/>
          <a:p>
            <a:r>
              <a:rPr lang="en-US" dirty="0" smtClean="0"/>
              <a:t>Wo wohnt ihr?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844824"/>
            <a:ext cx="3273425" cy="2245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3861048"/>
            <a:ext cx="3273425" cy="24550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932040" y="1340768"/>
            <a:ext cx="3056342" cy="22431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5271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773196"/>
            <a:ext cx="4343400" cy="325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5796136" y="685801"/>
            <a:ext cx="2808312" cy="3429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Viele </a:t>
            </a:r>
            <a:r>
              <a:rPr lang="en-US" sz="2400" dirty="0" err="1" smtClean="0">
                <a:solidFill>
                  <a:srgbClr val="FFC000"/>
                </a:solidFill>
              </a:rPr>
              <a:t>Touristen</a:t>
            </a:r>
            <a:r>
              <a:rPr lang="en-US" sz="2400" dirty="0" smtClean="0">
                <a:solidFill>
                  <a:srgbClr val="FFC000"/>
                </a:solidFill>
              </a:rPr>
              <a:t> und Einwohner </a:t>
            </a:r>
            <a:r>
              <a:rPr lang="en-US" sz="2400" dirty="0" err="1" smtClean="0">
                <a:solidFill>
                  <a:srgbClr val="FFC000"/>
                </a:solidFill>
              </a:rPr>
              <a:t>brauchen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</a:rPr>
              <a:t>einen</a:t>
            </a:r>
            <a:r>
              <a:rPr lang="en-US" sz="2400" dirty="0" smtClean="0">
                <a:solidFill>
                  <a:srgbClr val="FFC000"/>
                </a:solidFill>
              </a:rPr>
              <a:t> Stadtplan, um </a:t>
            </a:r>
            <a:r>
              <a:rPr lang="en-US" sz="2400" dirty="0" err="1" smtClean="0">
                <a:solidFill>
                  <a:srgbClr val="FFC000"/>
                </a:solidFill>
              </a:rPr>
              <a:t>sich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</a:rPr>
              <a:t>zu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</a:rPr>
              <a:t>orientieren</a:t>
            </a:r>
            <a:r>
              <a:rPr lang="en-US" sz="2400" dirty="0" smtClean="0">
                <a:solidFill>
                  <a:srgbClr val="FFC000"/>
                </a:solidFill>
              </a:rPr>
              <a:t>.</a:t>
            </a: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77240" y="4149080"/>
            <a:ext cx="6387048" cy="1584176"/>
          </a:xfrm>
        </p:spPr>
        <p:txBody>
          <a:bodyPr/>
          <a:lstStyle/>
          <a:p>
            <a:r>
              <a:rPr lang="en-US" dirty="0" smtClean="0"/>
              <a:t>Die Stadt: Wo ist denn hier…?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61570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323528" y="1412776"/>
            <a:ext cx="4343400" cy="314096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vor (</a:t>
            </a:r>
            <a:r>
              <a:rPr lang="ru-RU" sz="3200" dirty="0" smtClean="0">
                <a:solidFill>
                  <a:srgbClr val="FFFF00"/>
                </a:solidFill>
              </a:rPr>
              <a:t>перед</a:t>
            </a:r>
            <a:r>
              <a:rPr lang="en-US" sz="3200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in</a:t>
            </a:r>
            <a:r>
              <a:rPr lang="ru-RU" sz="3200" dirty="0" smtClean="0">
                <a:solidFill>
                  <a:srgbClr val="FFFF00"/>
                </a:solidFill>
              </a:rPr>
              <a:t> (в)</a:t>
            </a:r>
            <a:endParaRPr lang="en-US" sz="3200" dirty="0" smtClean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an </a:t>
            </a:r>
            <a:r>
              <a:rPr lang="ru-RU" sz="3200" dirty="0" smtClean="0">
                <a:solidFill>
                  <a:srgbClr val="FFFF00"/>
                </a:solidFill>
              </a:rPr>
              <a:t>(у, около)</a:t>
            </a:r>
            <a:endParaRPr lang="en-US" sz="3200" dirty="0" smtClean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neben</a:t>
            </a:r>
            <a:r>
              <a:rPr lang="ru-RU" sz="3200" dirty="0" smtClean="0">
                <a:solidFill>
                  <a:srgbClr val="FFFF00"/>
                </a:solidFill>
              </a:rPr>
              <a:t> (рядом)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00"/>
                </a:solidFill>
              </a:rPr>
              <a:t>steht &lt; stehen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sitzt </a:t>
            </a:r>
            <a:r>
              <a:rPr lang="en-US" sz="2800" dirty="0">
                <a:solidFill>
                  <a:srgbClr val="FFFF00"/>
                </a:solidFill>
              </a:rPr>
              <a:t>&lt; </a:t>
            </a:r>
            <a:r>
              <a:rPr lang="en-US" sz="2800" dirty="0" smtClean="0">
                <a:solidFill>
                  <a:srgbClr val="FFFF00"/>
                </a:solidFill>
              </a:rPr>
              <a:t>sitzen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en-US" sz="2800" dirty="0">
                <a:solidFill>
                  <a:srgbClr val="FFFF00"/>
                </a:solidFill>
              </a:rPr>
              <a:t>ist &lt; sein</a:t>
            </a:r>
            <a:endParaRPr lang="ru-RU" sz="28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611560" y="764704"/>
            <a:ext cx="2952328" cy="648072"/>
          </a:xfrm>
        </p:spPr>
        <p:txBody>
          <a:bodyPr/>
          <a:lstStyle/>
          <a:p>
            <a:r>
              <a:rPr lang="en-US" sz="3600" dirty="0" smtClean="0"/>
              <a:t>Wo? - Dativ</a:t>
            </a:r>
            <a:endParaRPr lang="ru-RU" sz="3600" dirty="0"/>
          </a:p>
        </p:txBody>
      </p:sp>
      <p:sp>
        <p:nvSpPr>
          <p:cNvPr id="13" name="Объект 9"/>
          <p:cNvSpPr txBox="1">
            <a:spLocks/>
          </p:cNvSpPr>
          <p:nvPr/>
        </p:nvSpPr>
        <p:spPr>
          <a:xfrm>
            <a:off x="4283968" y="3429000"/>
            <a:ext cx="4055368" cy="314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20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20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20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20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78732911"/>
              </p:ext>
            </p:extLst>
          </p:nvPr>
        </p:nvGraphicFramePr>
        <p:xfrm>
          <a:off x="4860032" y="4149080"/>
          <a:ext cx="3600400" cy="1771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800200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Nominativ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Dativ</a:t>
                      </a:r>
                      <a:endParaRPr lang="ru-R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der</a:t>
                      </a:r>
                      <a:endParaRPr lang="ru-RU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dem</a:t>
                      </a:r>
                      <a:endParaRPr lang="ru-RU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das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dem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die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der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99065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Wo bist du?</a:t>
            </a:r>
          </a:p>
          <a:p>
            <a:r>
              <a:rPr lang="en-US" sz="4000" dirty="0" smtClean="0"/>
              <a:t>Wo sitzt du?</a:t>
            </a:r>
          </a:p>
          <a:p>
            <a:r>
              <a:rPr lang="en-US" sz="4000" dirty="0" smtClean="0"/>
              <a:t>Wo stehst du?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868144" y="1628800"/>
            <a:ext cx="2520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Ich bin ….</a:t>
            </a:r>
          </a:p>
          <a:p>
            <a:r>
              <a:rPr lang="en-US" sz="3200" dirty="0" err="1" smtClean="0">
                <a:solidFill>
                  <a:srgbClr val="FFFF00"/>
                </a:solidFill>
              </a:rPr>
              <a:t>Ich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sitze</a:t>
            </a:r>
            <a:r>
              <a:rPr lang="en-US" sz="3200" dirty="0" smtClean="0">
                <a:solidFill>
                  <a:srgbClr val="FFFF00"/>
                </a:solidFill>
              </a:rPr>
              <a:t> ….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Ich stehe …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35835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685801"/>
            <a:ext cx="2653680" cy="34290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8000" dirty="0" smtClean="0">
                <a:solidFill>
                  <a:srgbClr val="FF0000"/>
                </a:solidFill>
              </a:rPr>
              <a:t>Wo?  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3177480" cy="3429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</a:rPr>
              <a:t>in </a:t>
            </a:r>
            <a:r>
              <a:rPr lang="de-DE" sz="4800" dirty="0" smtClean="0">
                <a:solidFill>
                  <a:srgbClr val="FFFF00"/>
                </a:solidFill>
              </a:rPr>
              <a:t>dem=im</a:t>
            </a:r>
          </a:p>
          <a:p>
            <a:r>
              <a:rPr lang="en-US" sz="4800" dirty="0" smtClean="0">
                <a:solidFill>
                  <a:srgbClr val="FFFF00"/>
                </a:solidFill>
              </a:rPr>
              <a:t>in der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042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5301208"/>
            <a:ext cx="7543800" cy="914400"/>
          </a:xfrm>
        </p:spPr>
        <p:txBody>
          <a:bodyPr/>
          <a:lstStyle/>
          <a:p>
            <a:pPr algn="ctr"/>
            <a:r>
              <a:rPr lang="en-US" sz="3600" dirty="0" smtClean="0"/>
              <a:t>Was steht im Stadtplan?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sz="quarter" idx="13"/>
          </p:nvPr>
        </p:nvSpPr>
        <p:spPr>
          <a:xfrm>
            <a:off x="107504" y="1052736"/>
            <a:ext cx="3888432" cy="3429000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C000"/>
                </a:solidFill>
              </a:rPr>
              <a:t>Wo</a:t>
            </a:r>
            <a:r>
              <a:rPr lang="en-US" sz="2400" dirty="0" smtClean="0"/>
              <a:t> kauft man das?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C000"/>
                </a:solidFill>
              </a:rPr>
              <a:t>Wo</a:t>
            </a:r>
            <a:r>
              <a:rPr lang="en-US" sz="2400" dirty="0" smtClean="0"/>
              <a:t> macht man das?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C000"/>
                </a:solidFill>
              </a:rPr>
              <a:t>Wo</a:t>
            </a:r>
            <a:r>
              <a:rPr lang="en-US" sz="2400" dirty="0" smtClean="0"/>
              <a:t> gibt es das?</a:t>
            </a:r>
            <a:endParaRPr lang="ru-RU" sz="24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3851920" y="980728"/>
            <a:ext cx="4968552" cy="436827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Brot kauft man in _____</a:t>
            </a:r>
          </a:p>
          <a:p>
            <a:r>
              <a:rPr lang="en-US" dirty="0" smtClean="0"/>
              <a:t>Kuchen kauft man in____</a:t>
            </a:r>
          </a:p>
          <a:p>
            <a:r>
              <a:rPr lang="en-US" dirty="0" smtClean="0"/>
              <a:t>Bücher kauft man in______</a:t>
            </a:r>
          </a:p>
          <a:p>
            <a:r>
              <a:rPr lang="en-US" dirty="0" smtClean="0"/>
              <a:t>Blumen kauft man in _____</a:t>
            </a:r>
          </a:p>
          <a:p>
            <a:r>
              <a:rPr lang="en-US" dirty="0" smtClean="0"/>
              <a:t>Computer kauft man in ____</a:t>
            </a:r>
          </a:p>
          <a:p>
            <a:r>
              <a:rPr lang="en-US" dirty="0" smtClean="0"/>
              <a:t>Briefmarken kauft man in ____</a:t>
            </a:r>
          </a:p>
          <a:p>
            <a:r>
              <a:rPr lang="en-US" dirty="0" smtClean="0"/>
              <a:t>Tabletten kauft man in _______</a:t>
            </a:r>
          </a:p>
          <a:p>
            <a:r>
              <a:rPr lang="en-US" dirty="0" smtClean="0"/>
              <a:t>Geld holt man in _____</a:t>
            </a:r>
          </a:p>
          <a:p>
            <a:r>
              <a:rPr lang="en-US" dirty="0" smtClean="0"/>
              <a:t>Autos parkt man in _____</a:t>
            </a:r>
          </a:p>
          <a:p>
            <a:r>
              <a:rPr lang="en-US" dirty="0" smtClean="0"/>
              <a:t>Ausstellungen gibt es _________</a:t>
            </a:r>
          </a:p>
          <a:p>
            <a:r>
              <a:rPr lang="en-US" dirty="0" smtClean="0"/>
              <a:t>Am Sonntag gehen viele Leute in ___</a:t>
            </a:r>
          </a:p>
          <a:p>
            <a:r>
              <a:rPr lang="en-US" dirty="0" smtClean="0"/>
              <a:t>Eis isst man in ______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1179075"/>
              </p:ext>
            </p:extLst>
          </p:nvPr>
        </p:nvGraphicFramePr>
        <p:xfrm>
          <a:off x="539552" y="3789040"/>
          <a:ext cx="2952328" cy="1771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64"/>
                <a:gridCol w="1476164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Nominativ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Dativ</a:t>
                      </a:r>
                      <a:endParaRPr lang="ru-R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der</a:t>
                      </a:r>
                      <a:endParaRPr lang="ru-RU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dem</a:t>
                      </a:r>
                      <a:endParaRPr lang="ru-RU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das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dem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die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der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67297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32-конечная звезда 10"/>
          <p:cNvSpPr/>
          <p:nvPr/>
        </p:nvSpPr>
        <p:spPr>
          <a:xfrm>
            <a:off x="2051720" y="620688"/>
            <a:ext cx="6192688" cy="4032448"/>
          </a:xfrm>
          <a:prstGeom prst="star3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Die Stadt: Was gibt es dort?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4337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543800" cy="2002160"/>
          </a:xfrm>
        </p:spPr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Hausaufgabe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LB</a:t>
            </a:r>
            <a:r>
              <a:rPr lang="en-US" dirty="0" smtClean="0"/>
              <a:t> S. 97 </a:t>
            </a:r>
            <a:r>
              <a:rPr lang="ru-RU" dirty="0" smtClean="0"/>
              <a:t>№4,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AB</a:t>
            </a:r>
            <a:r>
              <a:rPr lang="en-US" dirty="0" smtClean="0"/>
              <a:t> S.66 </a:t>
            </a:r>
            <a:r>
              <a:rPr lang="ru-RU" dirty="0" smtClean="0"/>
              <a:t>№</a:t>
            </a:r>
            <a:r>
              <a:rPr lang="en-US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28306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649</TotalTime>
  <Words>257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Базовая</vt:lpstr>
      <vt:lpstr>Russland ist unser Heimatland. Russland ist das größte Land in der Welt. Warum?</vt:lpstr>
      <vt:lpstr>Wo wohnt ihr?</vt:lpstr>
      <vt:lpstr>Die Stadt: Wo ist denn hier…?</vt:lpstr>
      <vt:lpstr>Wo? - Dativ</vt:lpstr>
      <vt:lpstr>Слайд 5</vt:lpstr>
      <vt:lpstr>Слайд 6</vt:lpstr>
      <vt:lpstr>Was steht im Stadtplan?</vt:lpstr>
      <vt:lpstr>Слайд 8</vt:lpstr>
      <vt:lpstr>Hausaufgabe:  LB S. 97 №4, AB S.66 №2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Russland – unser Heimatland</dc:title>
  <dc:creator>Артюхина</dc:creator>
  <cp:lastModifiedBy>revaz</cp:lastModifiedBy>
  <cp:revision>18</cp:revision>
  <dcterms:created xsi:type="dcterms:W3CDTF">2012-02-17T08:25:06Z</dcterms:created>
  <dcterms:modified xsi:type="dcterms:W3CDTF">2013-03-26T18:18:03Z</dcterms:modified>
</cp:coreProperties>
</file>