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7"/>
  </p:notesMasterIdLst>
  <p:sldIdLst>
    <p:sldId id="257" r:id="rId3"/>
    <p:sldId id="258" r:id="rId4"/>
    <p:sldId id="259" r:id="rId5"/>
    <p:sldId id="28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4" r:id="rId14"/>
    <p:sldId id="270" r:id="rId15"/>
    <p:sldId id="275" r:id="rId16"/>
    <p:sldId id="276" r:id="rId17"/>
    <p:sldId id="272" r:id="rId18"/>
    <p:sldId id="273" r:id="rId19"/>
    <p:sldId id="263" r:id="rId20"/>
    <p:sldId id="277" r:id="rId21"/>
    <p:sldId id="279" r:id="rId22"/>
    <p:sldId id="283" r:id="rId23"/>
    <p:sldId id="286" r:id="rId24"/>
    <p:sldId id="285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30" autoAdjust="0"/>
  </p:normalViewPr>
  <p:slideViewPr>
    <p:cSldViewPr>
      <p:cViewPr varScale="1">
        <p:scale>
          <a:sx n="67" d="100"/>
          <a:sy n="67" d="100"/>
        </p:scale>
        <p:origin x="-6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6BBA2-703B-40C5-B92F-05ABB436ECD8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DB75-21BC-4EBE-8F1E-28CE67B8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EF348-BB38-498E-9556-6F2AB1F0F8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698F0-8CA9-4004-8ABE-ECBC5DB3DD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52BEA-F830-4E00-8DE4-292FAB3D71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01FE9-43E5-42A9-A60C-0DFE14265F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2D6F2-CD0F-468A-B0F6-A88DE59EE8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466D7-652A-4552-AAD8-4DF8352449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80357-5B8F-4951-9A55-E3F4BB5C03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97E71-6FDB-44B7-8110-D5ECF24A77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84A4F-2F1B-4F67-839B-FA97AF38E6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111EB-32C9-41C2-BBE9-629EA6D1A9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20966-4B31-486F-AC67-AA9B61D6F6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4677-003A-4ECA-A5BE-B7BA650890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7CD5-F83E-40B0-B921-65E6393004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E979-6720-42A5-A7D5-56676B0E61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4685C-3751-4BF7-B330-39746B66FF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CD9DB-507E-40AC-9589-4B060835DA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476BB-2722-4E82-8C8D-19E61D8CC2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C25-38F4-4523-BA20-8D3AAE8E81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26095-8DB3-4B11-A74D-21E8DCAF02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6BD4-8980-4459-BD66-C0EAAA2A2F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87DB-237E-4646-B711-EBC9386F4C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443B3-3868-4A2E-8EB1-C7F187DEB4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B85F73-E4B8-4F00-A900-5E9F56C8A4D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00E09-329B-4EC3-926E-90DF79C710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Урок-экскурсия </a:t>
            </a:r>
            <a:br>
              <a:rPr lang="ru-RU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Родному краю</a:t>
            </a:r>
            <a:endParaRPr lang="ru-RU" b="1" dirty="0"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 урока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Торопись, ведь дни проходят,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у времени в гостях.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рассчитывай на помощь,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 – все в твоих руках.</a:t>
            </a:r>
          </a:p>
          <a:p>
            <a:pPr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14463" y="914400"/>
          <a:ext cx="1457325" cy="700088"/>
        </p:xfrm>
        <a:graphic>
          <a:graphicData uri="http://schemas.openxmlformats.org/drawingml/2006/table">
            <a:tbl>
              <a:tblPr/>
              <a:tblGrid>
                <a:gridCol w="1457325"/>
              </a:tblGrid>
              <a:tr h="70008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1874</a:t>
                      </a:r>
                      <a:endParaRPr lang="ru-RU" sz="3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43413" y="1985963"/>
          <a:ext cx="1857375" cy="842962"/>
        </p:xfrm>
        <a:graphic>
          <a:graphicData uri="http://schemas.openxmlformats.org/drawingml/2006/table">
            <a:tbl>
              <a:tblPr/>
              <a:tblGrid>
                <a:gridCol w="1857375"/>
              </a:tblGrid>
              <a:tr h="84296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</a:rPr>
                        <a:t>1887</a:t>
                      </a:r>
                      <a:endParaRPr lang="ru-RU" sz="4000" b="1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500" y="3286125"/>
          <a:ext cx="1285875" cy="1114425"/>
        </p:xfrm>
        <a:graphic>
          <a:graphicData uri="http://schemas.openxmlformats.org/drawingml/2006/table">
            <a:tbl>
              <a:tblPr/>
              <a:tblGrid>
                <a:gridCol w="1285875"/>
              </a:tblGrid>
              <a:tr h="11144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1873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00800" y="4343400"/>
          <a:ext cx="1743075" cy="914400"/>
        </p:xfrm>
        <a:graphic>
          <a:graphicData uri="http://schemas.openxmlformats.org/drawingml/2006/table">
            <a:tbl>
              <a:tblPr/>
              <a:tblGrid>
                <a:gridCol w="1743075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1774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Родник Преподобного Серафима </a:t>
            </a:r>
            <a:r>
              <a:rPr lang="ru-RU" sz="36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Саровского</a:t>
            </a:r>
            <a:r>
              <a:rPr lang="ru-RU" sz="36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селе Власово</a:t>
            </a:r>
            <a:endParaRPr lang="ru-RU" sz="36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все основания полагать, что батюшка Серафим был в наших краях, потому что о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Власовском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роднике, как святом источнике, знают не только московские монахини, но и православная братия Сергиева Посада.</a:t>
            </a:r>
            <a:endParaRPr lang="ru-RU" sz="2400" b="1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334"/>
            <a:ext cx="4038600" cy="30316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Аня\Мои документы\картинки для през\C145-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578870" cy="1418431"/>
          </a:xfrm>
          <a:prstGeom prst="rect">
            <a:avLst/>
          </a:prstGeom>
          <a:noFill/>
        </p:spPr>
      </p:pic>
      <p:pic>
        <p:nvPicPr>
          <p:cNvPr id="6" name="Рисунок 5" descr="12m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85926"/>
            <a:ext cx="3714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Троицкий храм в селе Шарапово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+mn-lt"/>
                <a:ea typeface="+mn-ea"/>
                <a:cs typeface="+mn-cs"/>
              </a:rPr>
              <a:t>      В </a:t>
            </a:r>
            <a:r>
              <a:rPr lang="ru-RU" sz="1800" b="1" dirty="0">
                <a:latin typeface="+mn-lt"/>
                <a:ea typeface="+mn-ea"/>
                <a:cs typeface="+mn-cs"/>
              </a:rPr>
              <a:t>1882 году в селе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Шарапово </a:t>
            </a:r>
            <a:r>
              <a:rPr lang="ru-RU" sz="1800" b="1" dirty="0">
                <a:latin typeface="+mn-lt"/>
                <a:ea typeface="+mn-ea"/>
                <a:cs typeface="+mn-cs"/>
              </a:rPr>
              <a:t>стали строить на средства местных жителей каменный храм «Храм из красного кирпича в </a:t>
            </a:r>
            <a:r>
              <a:rPr lang="ru-RU" sz="1800" b="1" dirty="0" err="1">
                <a:latin typeface="+mn-lt"/>
                <a:ea typeface="+mn-ea"/>
                <a:cs typeface="+mn-cs"/>
              </a:rPr>
              <a:t>неорусском</a:t>
            </a:r>
            <a:r>
              <a:rPr lang="ru-RU" sz="1800" b="1" dirty="0">
                <a:latin typeface="+mn-lt"/>
                <a:ea typeface="+mn-ea"/>
                <a:cs typeface="+mn-cs"/>
              </a:rPr>
              <a:t>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стиле. </a:t>
            </a:r>
            <a:r>
              <a:rPr lang="ru-RU" sz="1800" b="1" dirty="0" smtClean="0"/>
              <a:t>Б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ыл </a:t>
            </a:r>
            <a:r>
              <a:rPr lang="ru-RU" sz="1800" b="1" dirty="0">
                <a:latin typeface="+mn-lt"/>
                <a:ea typeface="+mn-ea"/>
                <a:cs typeface="+mn-cs"/>
              </a:rPr>
              <a:t>освящён  в 1883 г. Через 9 лет была построена каменная трёхъярусная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колокольня. </a:t>
            </a:r>
            <a:r>
              <a:rPr lang="ru-RU" sz="1800" b="1" dirty="0">
                <a:latin typeface="+mn-lt"/>
                <a:ea typeface="+mn-ea"/>
                <a:cs typeface="+mn-cs"/>
              </a:rPr>
              <a:t>В 1973 г. церковь закрыли, храм разорён. В 2002 г.начинается возрождение храма. В 2003 г. на колокольню подняты</a:t>
            </a:r>
            <a:r>
              <a:rPr lang="ru-RU" sz="1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?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колоколов</a:t>
            </a:r>
            <a:r>
              <a:rPr lang="ru-RU" sz="1800" b="1" dirty="0">
                <a:latin typeface="+mn-lt"/>
                <a:ea typeface="+mn-ea"/>
                <a:cs typeface="+mn-cs"/>
              </a:rPr>
              <a:t>, общим весом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?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пудов</a:t>
            </a:r>
            <a:r>
              <a:rPr lang="ru-RU" sz="1800" b="1" dirty="0">
                <a:latin typeface="+mn-lt"/>
                <a:ea typeface="+mn-ea"/>
                <a:cs typeface="+mn-cs"/>
              </a:rPr>
              <a:t>. Главный колокол храма весит более</a:t>
            </a:r>
            <a:r>
              <a:rPr lang="ru-RU" sz="1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latin typeface="+mn-lt"/>
                <a:ea typeface="+mn-ea"/>
                <a:cs typeface="+mn-cs"/>
              </a:rPr>
              <a:t>пудов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b="1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00200"/>
            <a:ext cx="4071966" cy="49720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928802"/>
          <a:ext cx="8072496" cy="418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2"/>
                <a:gridCol w="2690832"/>
                <a:gridCol w="2690832"/>
              </a:tblGrid>
              <a:tr h="7990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ряд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ряд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ряд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726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колоколов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Общим весом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Главный колокол храма весит более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? </a:t>
                      </a:r>
                      <a:r>
                        <a:rPr lang="ru-RU" b="1" dirty="0" smtClean="0"/>
                        <a:t>пудов</a:t>
                      </a:r>
                      <a:endParaRPr lang="ru-RU" b="1" dirty="0"/>
                    </a:p>
                  </a:txBody>
                  <a:tcPr/>
                </a:tc>
              </a:tr>
              <a:tr h="2108812">
                <a:tc>
                  <a:txBody>
                    <a:bodyPr/>
                    <a:lstStyle/>
                    <a:p>
                      <a:r>
                        <a:rPr lang="ru-RU" dirty="0" smtClean="0"/>
                        <a:t>Мотоциклист</a:t>
                      </a:r>
                      <a:r>
                        <a:rPr lang="ru-RU" baseline="0" dirty="0" smtClean="0"/>
                        <a:t> движется со скоростью 24 км / ч. За какое время он пройдет путь 288 км?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Автомобиль движется со скоростью 82 км в час. Какой путь он пройдет за 10 часов?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какой скоростью скорый поезд Москва – Санкт-Петербург  расстояние 1060 км пройдет за 5 часов?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00038"/>
          <a:ext cx="8501122" cy="1914516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19145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2003 г. на колокольню подняты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колоколов, общим весом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пудов. Главный колокол храма весит более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пудов</a:t>
                      </a:r>
                      <a:endParaRPr lang="ru-RU" sz="2800" dirty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Проверяем ответы</a:t>
            </a:r>
            <a:endParaRPr lang="ru-RU" sz="320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mgpreviewCA2LBDY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000372"/>
            <a:ext cx="1565401" cy="18862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 smtClean="0"/>
              <a:t>На колокольню подняты </a:t>
            </a:r>
            <a:r>
              <a:rPr lang="ru-RU" sz="2000" b="1" dirty="0" smtClean="0">
                <a:solidFill>
                  <a:srgbClr val="FF0000"/>
                </a:solidFill>
              </a:rPr>
              <a:t>12 </a:t>
            </a:r>
            <a:r>
              <a:rPr lang="ru-RU" sz="1800" b="1" dirty="0" smtClean="0"/>
              <a:t>колоколов, </a:t>
            </a:r>
          </a:p>
          <a:p>
            <a:r>
              <a:rPr lang="ru-RU" sz="1800" b="1" dirty="0" smtClean="0"/>
              <a:t>общим весом</a:t>
            </a:r>
          </a:p>
          <a:p>
            <a:r>
              <a:rPr lang="ru-RU" sz="18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820 пудов</a:t>
            </a:r>
            <a:r>
              <a:rPr lang="ru-RU" sz="1800" b="1" dirty="0" smtClean="0"/>
              <a:t>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/>
              <a:t>Главный колокол храма весит более </a:t>
            </a:r>
            <a:r>
              <a:rPr lang="ru-RU" sz="2000" b="1" dirty="0" smtClean="0">
                <a:solidFill>
                  <a:srgbClr val="FF0000"/>
                </a:solidFill>
              </a:rPr>
              <a:t>212 пудов</a:t>
            </a:r>
            <a:endParaRPr lang="ru-RU" sz="2000" dirty="0"/>
          </a:p>
        </p:txBody>
      </p:sp>
      <p:pic>
        <p:nvPicPr>
          <p:cNvPr id="1027" name="Picture 3" descr="C:\Documents and Settings\Аня\Мои документы\Мои рисунки\баш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2200275" cy="1647825"/>
          </a:xfrm>
          <a:prstGeom prst="rect">
            <a:avLst/>
          </a:prstGeom>
          <a:noFill/>
        </p:spPr>
      </p:pic>
      <p:pic>
        <p:nvPicPr>
          <p:cNvPr id="7" name="Рисунок 6" descr="http://www.shaturyane.ru/images/8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8987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haturyane.ru/images/81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71876"/>
            <a:ext cx="42560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Пятницкий храм в селе </a:t>
            </a:r>
            <a:r>
              <a:rPr lang="ru-RU" b="1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Туголес</a:t>
            </a:r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14876" cy="511494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+mn-lt"/>
                <a:ea typeface="+mn-ea"/>
                <a:cs typeface="+mn-cs"/>
              </a:rPr>
              <a:t>      В </a:t>
            </a:r>
            <a:r>
              <a:rPr lang="ru-RU" sz="1600" b="1" dirty="0">
                <a:latin typeface="+mn-lt"/>
                <a:ea typeface="+mn-ea"/>
                <a:cs typeface="+mn-cs"/>
              </a:rPr>
              <a:t>1897 г. Выложен фундамент и начата постройка стен храма в селе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Туголес</a:t>
            </a:r>
            <a:r>
              <a:rPr lang="ru-RU" sz="1600" b="1" dirty="0">
                <a:latin typeface="+mn-lt"/>
                <a:ea typeface="+mn-ea"/>
                <a:cs typeface="+mn-cs"/>
              </a:rPr>
              <a:t>. Храм большой, 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с </a:t>
            </a:r>
            <a:r>
              <a:rPr lang="ru-RU" sz="1600" b="1" dirty="0">
                <a:latin typeface="+mn-lt"/>
                <a:ea typeface="+mn-ea"/>
                <a:cs typeface="+mn-cs"/>
              </a:rPr>
              <a:t>пятью куполами, украшенный лепниной. Большое участие в организации строительства и сборе средств  приняли зажиточный крестьянин д.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Лузгарино</a:t>
            </a:r>
            <a:r>
              <a:rPr lang="ru-RU" sz="1600" b="1" dirty="0">
                <a:latin typeface="+mn-lt"/>
                <a:ea typeface="+mn-ea"/>
                <a:cs typeface="+mn-cs"/>
              </a:rPr>
              <a:t> И.Д.Ратников и мещанин П.К. Баранов. Строительство завершилось в 1920 г. Затем были гонения, и церковь закрыли. С 1960 г в храме, по ходатайству священника Михаила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Серчина</a:t>
            </a:r>
            <a:r>
              <a:rPr lang="ru-RU" sz="1600" b="1" dirty="0">
                <a:latin typeface="+mn-lt"/>
                <a:ea typeface="+mn-ea"/>
                <a:cs typeface="+mn-cs"/>
              </a:rPr>
              <a:t>, хранилась древняя святыня из закрытого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Николо-Радовицкого</a:t>
            </a:r>
            <a:r>
              <a:rPr lang="ru-RU" sz="1600" b="1" dirty="0">
                <a:latin typeface="+mn-lt"/>
                <a:ea typeface="+mn-ea"/>
                <a:cs typeface="+mn-cs"/>
              </a:rPr>
              <a:t> монастыря – резной образ святителя Николая Чудотворца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. </a:t>
            </a:r>
            <a:r>
              <a:rPr lang="ru-RU" sz="1600" b="1" dirty="0">
                <a:latin typeface="+mn-lt"/>
                <a:ea typeface="+mn-ea"/>
                <a:cs typeface="+mn-cs"/>
              </a:rPr>
              <a:t>Этот чудотворный образ был явлен в начале 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600" b="1" dirty="0">
                <a:latin typeface="+mn-lt"/>
                <a:ea typeface="+mn-ea"/>
                <a:cs typeface="+mn-cs"/>
              </a:rPr>
              <a:t>века монаху – отшельнику Ионе, жившему на острове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Радовицкого</a:t>
            </a:r>
            <a:r>
              <a:rPr lang="ru-RU" sz="1600" b="1" dirty="0">
                <a:latin typeface="+mn-lt"/>
                <a:ea typeface="+mn-ea"/>
                <a:cs typeface="+mn-cs"/>
              </a:rPr>
              <a:t> озера в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Акакиевой</a:t>
            </a:r>
            <a:r>
              <a:rPr lang="ru-RU" sz="1600" b="1" dirty="0">
                <a:latin typeface="+mn-lt"/>
                <a:ea typeface="+mn-ea"/>
                <a:cs typeface="+mn-cs"/>
              </a:rPr>
              <a:t> пустыне, положившей начало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Николо-Радовицкому</a:t>
            </a:r>
            <a:r>
              <a:rPr lang="ru-RU" sz="1600" b="1" dirty="0">
                <a:latin typeface="+mn-lt"/>
                <a:ea typeface="+mn-ea"/>
                <a:cs typeface="+mn-cs"/>
              </a:rPr>
              <a:t> монастырю</a:t>
            </a:r>
            <a:r>
              <a:rPr lang="ru-RU" sz="16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928802"/>
            <a:ext cx="4214842" cy="407196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Воссоздание чудотворного образа святителя Николая </a:t>
            </a:r>
            <a:r>
              <a:rPr lang="ru-RU" sz="32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Радовицкого</a:t>
            </a:r>
            <a:r>
              <a:rPr lang="ru-RU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Пятницком храме </a:t>
            </a:r>
            <a:r>
              <a:rPr lang="ru-RU" sz="3200" b="1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с.Туголес</a:t>
            </a:r>
            <a:endParaRPr lang="ru-RU" sz="32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3" y="2052034"/>
            <a:ext cx="3643338" cy="4520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Найдите площадь участка, полученный результат запишите в арах</a:t>
            </a:r>
            <a:endParaRPr lang="ru-RU" sz="3200" b="1" dirty="0"/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3500430" y="2000240"/>
          <a:ext cx="971574" cy="365760"/>
        </p:xfrm>
        <a:graphic>
          <a:graphicData uri="http://schemas.openxmlformats.org/drawingml/2006/table">
            <a:tbl>
              <a:tblPr/>
              <a:tblGrid>
                <a:gridCol w="971574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60 м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64315" y="3893347"/>
            <a:ext cx="285752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28794" y="2500306"/>
            <a:ext cx="39290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929190" y="3429000"/>
            <a:ext cx="18573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357686" y="4357694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857620" y="4857760"/>
            <a:ext cx="10001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1857356" y="5357826"/>
            <a:ext cx="25003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1538" y="3214686"/>
          <a:ext cx="671513" cy="442914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4291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 м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786313" y="3957638"/>
          <a:ext cx="742950" cy="365760"/>
        </p:xfrm>
        <a:graphic>
          <a:graphicData uri="http://schemas.openxmlformats.org/drawingml/2006/table">
            <a:tbl>
              <a:tblPr/>
              <a:tblGrid>
                <a:gridCol w="742950"/>
              </a:tblGrid>
              <a:tr h="3429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 м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786182" y="4286256"/>
          <a:ext cx="714373" cy="640080"/>
        </p:xfrm>
        <a:graphic>
          <a:graphicData uri="http://schemas.openxmlformats.org/drawingml/2006/table">
            <a:tbl>
              <a:tblPr/>
              <a:tblGrid>
                <a:gridCol w="714373"/>
              </a:tblGrid>
              <a:tr h="442912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baseline="0" dirty="0" smtClean="0"/>
                        <a:t>      </a:t>
                      </a:r>
                      <a:r>
                        <a:rPr lang="ru-RU" b="1" dirty="0" smtClean="0"/>
                        <a:t>10м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672263" y="4529138"/>
          <a:ext cx="1828800" cy="142875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142875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FF00"/>
                          </a:solidFill>
                        </a:rPr>
                        <a:t>16 век</a:t>
                      </a:r>
                      <a:endParaRPr lang="ru-RU" sz="4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 algn="just"/>
            <a:r>
              <a:rPr lang="ru-RU" sz="1800" b="1" dirty="0" smtClean="0"/>
              <a:t>сегодня я узнал…</a:t>
            </a:r>
          </a:p>
          <a:p>
            <a:pPr lvl="0" algn="just"/>
            <a:r>
              <a:rPr lang="ru-RU" sz="1800" b="1" dirty="0" smtClean="0"/>
              <a:t>было интересно…</a:t>
            </a:r>
          </a:p>
          <a:p>
            <a:pPr lvl="0" algn="just"/>
            <a:r>
              <a:rPr lang="ru-RU" sz="1800" b="1" dirty="0" smtClean="0"/>
              <a:t>было трудно…</a:t>
            </a:r>
          </a:p>
          <a:p>
            <a:pPr lvl="0" algn="just"/>
            <a:r>
              <a:rPr lang="ru-RU" sz="1800" b="1" dirty="0" smtClean="0"/>
              <a:t>я выполнял задания…</a:t>
            </a:r>
          </a:p>
          <a:p>
            <a:pPr lvl="0" algn="just"/>
            <a:r>
              <a:rPr lang="ru-RU" sz="1800" b="1" dirty="0" smtClean="0"/>
              <a:t>я понял, что…</a:t>
            </a:r>
          </a:p>
          <a:p>
            <a:pPr lvl="0" algn="just"/>
            <a:r>
              <a:rPr lang="ru-RU" sz="1800" b="1" dirty="0" smtClean="0"/>
              <a:t>теперь я могу…</a:t>
            </a:r>
          </a:p>
          <a:p>
            <a:pPr lvl="0" algn="just"/>
            <a:r>
              <a:rPr lang="ru-RU" sz="1800" b="1" dirty="0" smtClean="0"/>
              <a:t>я почувствовал, что…</a:t>
            </a:r>
          </a:p>
          <a:p>
            <a:pPr lvl="0" algn="just"/>
            <a:r>
              <a:rPr lang="ru-RU" sz="1800" b="1" dirty="0" smtClean="0"/>
              <a:t>я приобрел…</a:t>
            </a:r>
          </a:p>
          <a:p>
            <a:pPr lvl="0" algn="just"/>
            <a:r>
              <a:rPr lang="ru-RU" sz="1800" b="1" dirty="0" smtClean="0"/>
              <a:t>я научился…</a:t>
            </a:r>
          </a:p>
          <a:p>
            <a:pPr lvl="0" algn="just"/>
            <a:r>
              <a:rPr lang="ru-RU" sz="1800" b="1" dirty="0" smtClean="0"/>
              <a:t>у меня получилось …</a:t>
            </a:r>
          </a:p>
          <a:p>
            <a:pPr lvl="0" algn="just"/>
            <a:r>
              <a:rPr lang="ru-RU" sz="1800" b="1" dirty="0" smtClean="0"/>
              <a:t>я смог…</a:t>
            </a:r>
          </a:p>
          <a:p>
            <a:pPr lvl="0" algn="just"/>
            <a:r>
              <a:rPr lang="ru-RU" sz="1800" b="1" dirty="0" smtClean="0"/>
              <a:t>я попробую…</a:t>
            </a:r>
          </a:p>
          <a:p>
            <a:pPr lvl="0" algn="just"/>
            <a:r>
              <a:rPr lang="ru-RU" sz="1800" b="1" dirty="0" smtClean="0"/>
              <a:t>меня удивило…</a:t>
            </a:r>
          </a:p>
          <a:p>
            <a:pPr lvl="0" algn="just"/>
            <a:r>
              <a:rPr lang="ru-RU" sz="1800" b="1" dirty="0" smtClean="0"/>
              <a:t>урок дал мне для жизни…</a:t>
            </a:r>
          </a:p>
          <a:p>
            <a:pPr lvl="0" algn="just"/>
            <a:r>
              <a:rPr lang="ru-RU" sz="1800" b="1" dirty="0" smtClean="0"/>
              <a:t>мне захотелось…</a:t>
            </a:r>
            <a:endParaRPr lang="ru-RU" sz="1800" b="1" dirty="0"/>
          </a:p>
        </p:txBody>
      </p:sp>
      <p:pic>
        <p:nvPicPr>
          <p:cNvPr id="4098" name="Picture 2" descr="C:\Documents and Settings\Аня\Мои документы\Мои рисунки\image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892" y="1214422"/>
            <a:ext cx="388082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Шатурский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Шатурский – частица России, 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ожерельях озер синих-синих,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сарафане лесов, 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серебре ручейков, 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дымных шлейфах рыбачьих костров. 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Шатура – город молодой,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своей особенной судьбой, 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пусть ему немного лет, </a:t>
            </a:r>
          </a:p>
          <a:p>
            <a:pPr algn="ctr" eaLnBrk="1" hangingPunct="1">
              <a:buNone/>
              <a:defRPr/>
            </a:pPr>
            <a:r>
              <a:rPr lang="ru-RU" sz="24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дарит нам тепло и </a:t>
            </a:r>
            <a:r>
              <a:rPr lang="ru-RU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свет,</a:t>
            </a:r>
          </a:p>
          <a:p>
            <a:pPr algn="ctr" eaLnBrk="1" hangingPunct="1"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небольшой, он небольшой,</a:t>
            </a:r>
          </a:p>
          <a:p>
            <a:pPr algn="ctr" eaLnBrk="1" hangingPunct="1"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с горящею душой, </a:t>
            </a:r>
          </a:p>
          <a:p>
            <a:pPr algn="ctr" eaLnBrk="1" hangingPunct="1">
              <a:buNone/>
              <a:defRPr/>
            </a:pPr>
            <a:r>
              <a:rPr lang="ru-RU" sz="2400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милый городок - Шатура</a:t>
            </a:r>
            <a:endParaRPr lang="ru-RU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57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 можно представить Россию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Шатурских озер синих-синих,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Разнотравья лугов,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Буйства ягод, грибов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сиянья златых куполов</a:t>
            </a:r>
          </a:p>
          <a:p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ня\Мои документы\Мои рисунки\P802091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400052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Творческое задание: придумать узор из прямоугольников, квадратов и треугольников. Составить и решить задачу по образцу «Юный строитель».</a:t>
            </a:r>
          </a:p>
          <a:p>
            <a:endParaRPr lang="ru-RU" sz="2400" b="1" dirty="0"/>
          </a:p>
        </p:txBody>
      </p:sp>
      <p:grpSp>
        <p:nvGrpSpPr>
          <p:cNvPr id="5" name="Группа 11"/>
          <p:cNvGrpSpPr>
            <a:grpSpLocks noGrp="1"/>
          </p:cNvGrpSpPr>
          <p:nvPr>
            <p:ph sz="half" idx="2"/>
          </p:nvPr>
        </p:nvGrpSpPr>
        <p:grpSpPr>
          <a:xfrm>
            <a:off x="4648200" y="3357563"/>
            <a:ext cx="1924064" cy="2714644"/>
            <a:chOff x="928662" y="1643050"/>
            <a:chExt cx="1928826" cy="23574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928662" y="1643050"/>
              <a:ext cx="1285884" cy="78581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71604" y="2428868"/>
              <a:ext cx="642942" cy="7858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14546" y="1643050"/>
              <a:ext cx="642942" cy="1571636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8662" y="2428868"/>
              <a:ext cx="642942" cy="1571636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71604" y="3214686"/>
              <a:ext cx="1285884" cy="785818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61"/>
          <p:cNvGrpSpPr/>
          <p:nvPr/>
        </p:nvGrpSpPr>
        <p:grpSpPr>
          <a:xfrm>
            <a:off x="6858016" y="3714752"/>
            <a:ext cx="2143140" cy="2013105"/>
            <a:chOff x="4772459" y="1285860"/>
            <a:chExt cx="1903279" cy="2155981"/>
          </a:xfrm>
        </p:grpSpPr>
        <p:sp>
          <p:nvSpPr>
            <p:cNvPr id="12" name="Ромб 11"/>
            <p:cNvSpPr/>
            <p:nvPr/>
          </p:nvSpPr>
          <p:spPr>
            <a:xfrm>
              <a:off x="4772459" y="1285860"/>
              <a:ext cx="1857388" cy="2143140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5400000">
              <a:off x="4701797" y="1360595"/>
              <a:ext cx="1056910" cy="91558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16200000">
              <a:off x="5629719" y="2396608"/>
              <a:ext cx="1114221" cy="96997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>
              <a:off x="4776786" y="2370271"/>
              <a:ext cx="928694" cy="107157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10800000">
              <a:off x="5702225" y="1285860"/>
              <a:ext cx="973513" cy="10821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Ромб 16"/>
          <p:cNvSpPr/>
          <p:nvPr/>
        </p:nvSpPr>
        <p:spPr>
          <a:xfrm>
            <a:off x="7358082" y="1785926"/>
            <a:ext cx="1571636" cy="1571660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7172931" y="1685325"/>
            <a:ext cx="928695" cy="844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1500174"/>
            <a:ext cx="571504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2000240"/>
            <a:ext cx="642942" cy="7858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Используя </a:t>
            </a: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свойства сложения и </a:t>
            </a: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умножения, решите:</a:t>
            </a:r>
          </a:p>
          <a:p>
            <a:pPr algn="ctr">
              <a:buNone/>
            </a:pPr>
            <a:endParaRPr lang="ru-RU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+ 2 + 3 + ... + 98 + 99 + 100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3049</a:t>
            </a:r>
          </a:p>
          <a:p>
            <a:pPr algn="ctr">
              <a:buNone/>
            </a:pPr>
            <a:r>
              <a:rPr lang="ru-RU" b="1" dirty="0" smtClean="0"/>
              <a:t> К какому событию из нашего путешествия относится эта дата?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Аня\Мои документы\Новая папка\Фото0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628" y="1428736"/>
            <a:ext cx="7005958" cy="4429156"/>
          </a:xfrm>
          <a:prstGeom prst="rect">
            <a:avLst/>
          </a:prstGeom>
          <a:noFill/>
        </p:spPr>
      </p:pic>
      <p:pic>
        <p:nvPicPr>
          <p:cNvPr id="3" name="Picture 9" descr="C:\Documents and Settings\Аня\Мои документы\Новая папка\P1040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60778"/>
            <a:ext cx="7715304" cy="5625742"/>
          </a:xfrm>
          <a:prstGeom prst="rect">
            <a:avLst/>
          </a:prstGeom>
          <a:noFill/>
        </p:spPr>
      </p:pic>
      <p:pic>
        <p:nvPicPr>
          <p:cNvPr id="4" name="Picture 8" descr="C:\Documents and Settings\Аня\Мои документы\Новая папка\P1040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7786742" cy="5500726"/>
          </a:xfrm>
          <a:prstGeom prst="rect">
            <a:avLst/>
          </a:prstGeom>
          <a:noFill/>
        </p:spPr>
      </p:pic>
      <p:pic>
        <p:nvPicPr>
          <p:cNvPr id="5" name="Picture 7" descr="C:\Documents and Settings\Аня\Мои документы\Новая папка\P1000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071546"/>
            <a:ext cx="7143800" cy="5162746"/>
          </a:xfrm>
          <a:prstGeom prst="rect">
            <a:avLst/>
          </a:prstGeom>
          <a:noFill/>
        </p:spPr>
      </p:pic>
      <p:pic>
        <p:nvPicPr>
          <p:cNvPr id="6" name="Picture 6" descr="C:\Documents and Settings\Аня\Мои документы\Новая папка\P10409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28604"/>
            <a:ext cx="7572428" cy="5927457"/>
          </a:xfrm>
          <a:prstGeom prst="rect">
            <a:avLst/>
          </a:prstGeom>
          <a:noFill/>
        </p:spPr>
      </p:pic>
      <p:pic>
        <p:nvPicPr>
          <p:cNvPr id="7" name="Picture 5" descr="C:\Documents and Settings\Аня\Мои документы\Мои рисунки\1 0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642918"/>
            <a:ext cx="7000924" cy="5716351"/>
          </a:xfrm>
          <a:prstGeom prst="rect">
            <a:avLst/>
          </a:prstGeom>
          <a:noFill/>
        </p:spPr>
      </p:pic>
      <p:pic>
        <p:nvPicPr>
          <p:cNvPr id="8" name="Picture 4" descr="C:\Documents and Settings\Аня\Мои документы\Мои рисунки\шатура\%20(24~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714356"/>
            <a:ext cx="7429552" cy="5572164"/>
          </a:xfrm>
          <a:prstGeom prst="rect">
            <a:avLst/>
          </a:prstGeom>
          <a:noFill/>
        </p:spPr>
      </p:pic>
      <p:pic>
        <p:nvPicPr>
          <p:cNvPr id="9" name="Picture 3" descr="C:\Documents and Settings\Аня\Мои документы\Мои рисунки\шатура\%20(30~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714356"/>
            <a:ext cx="7682526" cy="57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1800" b="1" dirty="0" smtClean="0"/>
              <a:t>1.В.М. Казаков «Дозорная книга» </a:t>
            </a:r>
            <a:r>
              <a:rPr lang="en-US" sz="1800" b="1" dirty="0" smtClean="0"/>
              <a:t>I</a:t>
            </a:r>
            <a:r>
              <a:rPr lang="ru-RU" sz="1800" b="1" dirty="0" smtClean="0"/>
              <a:t>. Москва 1995 г. Издательство журнала Москва</a:t>
            </a:r>
          </a:p>
          <a:p>
            <a:r>
              <a:rPr lang="ru-RU" sz="1800" b="1" dirty="0" smtClean="0"/>
              <a:t>2. В.М. Казаков «Дозорная книга» </a:t>
            </a:r>
            <a:r>
              <a:rPr lang="en-US" sz="1800" b="1" dirty="0" smtClean="0"/>
              <a:t>III</a:t>
            </a:r>
            <a:r>
              <a:rPr lang="ru-RU" sz="1800" b="1" dirty="0" smtClean="0"/>
              <a:t>,</a:t>
            </a:r>
            <a:r>
              <a:rPr lang="en-US" sz="1800" b="1" dirty="0" smtClean="0"/>
              <a:t>IV</a:t>
            </a:r>
            <a:r>
              <a:rPr lang="ru-RU" sz="1800" b="1" dirty="0" smtClean="0"/>
              <a:t>. Издательство РИО 2001 г.</a:t>
            </a:r>
          </a:p>
          <a:p>
            <a:r>
              <a:rPr lang="ru-RU" sz="1800" b="1" dirty="0" smtClean="0"/>
              <a:t>3. Галина Крамич «История и тайны земли Шатурской». Г. Шатура, 2007 г.</a:t>
            </a:r>
          </a:p>
          <a:p>
            <a:r>
              <a:rPr lang="ru-RU" sz="1800" b="1" dirty="0" smtClean="0"/>
              <a:t>4. С.С. Михайлов «Храм во имя святого великомученика </a:t>
            </a:r>
            <a:r>
              <a:rPr lang="ru-RU" sz="1800" b="1" dirty="0" err="1" smtClean="0"/>
              <a:t>Димитрия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Солунского</a:t>
            </a:r>
            <a:r>
              <a:rPr lang="ru-RU" sz="1800" b="1" dirty="0" smtClean="0"/>
              <a:t> в селе Дмитровский Погост» г. Владимир 2007 г.</a:t>
            </a:r>
          </a:p>
          <a:p>
            <a:r>
              <a:rPr lang="ru-RU" sz="1800" b="1" dirty="0" smtClean="0"/>
              <a:t>5. Инокиня Сергия «Святой исповедник. Святой праведный пресвитер Пётр Чельцов». Село </a:t>
            </a:r>
            <a:r>
              <a:rPr lang="ru-RU" sz="1800" b="1" dirty="0" err="1" smtClean="0"/>
              <a:t>Великодворье</a:t>
            </a:r>
            <a:r>
              <a:rPr lang="ru-RU" sz="1800" b="1" dirty="0" smtClean="0"/>
              <a:t>. 2010 г.</a:t>
            </a:r>
          </a:p>
          <a:p>
            <a:r>
              <a:rPr lang="ru-RU" sz="1800" b="1" dirty="0" smtClean="0"/>
              <a:t>6. Сборник «Святое место Покровского храма села Власово» Морозов В.С. </a:t>
            </a:r>
            <a:r>
              <a:rPr lang="ru-RU" sz="1800" b="1" dirty="0" err="1" smtClean="0"/>
              <a:t>Санакина</a:t>
            </a:r>
            <a:r>
              <a:rPr lang="ru-RU" sz="1800" b="1" dirty="0" smtClean="0"/>
              <a:t> Н.Н., Бузин Г.В.</a:t>
            </a:r>
          </a:p>
          <a:p>
            <a:r>
              <a:rPr lang="ru-RU" sz="1800" b="1" dirty="0" smtClean="0"/>
              <a:t>7. «Храм Троицы </a:t>
            </a:r>
            <a:r>
              <a:rPr lang="ru-RU" sz="1800" b="1" dirty="0" err="1" smtClean="0"/>
              <a:t>Живоначальной</a:t>
            </a:r>
            <a:r>
              <a:rPr lang="ru-RU" sz="1800" b="1" dirty="0" smtClean="0"/>
              <a:t> в селе Шарапово» Москва 2009 г. </a:t>
            </a:r>
            <a:r>
              <a:rPr lang="ru-RU" sz="1800" b="1" dirty="0" err="1" smtClean="0"/>
              <a:t>Даниловский</a:t>
            </a:r>
            <a:r>
              <a:rPr lang="ru-RU" sz="1800" b="1" dirty="0" smtClean="0"/>
              <a:t> благовестник.</a:t>
            </a:r>
          </a:p>
          <a:p>
            <a:r>
              <a:rPr lang="ru-RU" sz="1800" b="1" dirty="0" smtClean="0"/>
              <a:t>8. Жизнь не уходит в никуда. Лариса </a:t>
            </a:r>
            <a:r>
              <a:rPr lang="ru-RU" sz="1800" b="1" dirty="0" err="1" smtClean="0"/>
              <a:t>Бушкина</a:t>
            </a:r>
            <a:r>
              <a:rPr lang="ru-RU" sz="1800" b="1" dirty="0" smtClean="0"/>
              <a:t>. Избранное.</a:t>
            </a:r>
          </a:p>
          <a:p>
            <a:pPr>
              <a:buNone/>
            </a:pPr>
            <a:r>
              <a:rPr lang="ru-RU" sz="1800" b="1" dirty="0" smtClean="0"/>
              <a:t>      г. Шатура, 2012 г.</a:t>
            </a:r>
          </a:p>
          <a:p>
            <a:r>
              <a:rPr lang="ru-RU" sz="1800" b="1" dirty="0" smtClean="0"/>
              <a:t>9. Интернет.  http://www.shaturyane.ru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72518" cy="9413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Новомучеников и исповедников Шатурских</a:t>
            </a:r>
            <a:endParaRPr lang="ru-RU" sz="360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>
                <a:latin typeface="+mn-lt"/>
                <a:ea typeface="+mn-ea"/>
                <a:cs typeface="+mn-cs"/>
              </a:rPr>
              <a:t>Храм в г. 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Шатуре - для </a:t>
            </a:r>
            <a:r>
              <a:rPr lang="ru-RU" sz="2000" b="1" dirty="0">
                <a:latin typeface="+mn-lt"/>
                <a:ea typeface="+mn-ea"/>
                <a:cs typeface="+mn-cs"/>
              </a:rPr>
              <a:t>нас самый близкий и самый «молодой». 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2000" b="1" dirty="0" smtClean="0"/>
              <a:t>В каком году было решено построить этот храм? Ответ на этот вопрос вы найдете, если выполните следующее  задание</a:t>
            </a:r>
            <a:endParaRPr lang="ru-RU" sz="2000" b="1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9674" y="1413669"/>
            <a:ext cx="5394325" cy="4658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 Найдите значение выражения, применив свойства сложения. </a:t>
            </a:r>
            <a:r>
              <a:rPr lang="ru-RU" sz="2800" b="1" dirty="0" smtClean="0"/>
              <a:t>20 </a:t>
            </a:r>
            <a:r>
              <a:rPr lang="ru-RU" sz="2800" b="1" dirty="0" smtClean="0">
                <a:latin typeface="Corbel"/>
              </a:rPr>
              <a:t>· </a:t>
            </a:r>
            <a:r>
              <a:rPr lang="ru-RU" sz="2800" b="1" dirty="0" smtClean="0">
                <a:latin typeface="Calibri" pitchFamily="34" charset="0"/>
              </a:rPr>
              <a:t>87 + 13 </a:t>
            </a:r>
            <a:r>
              <a:rPr lang="ru-RU" sz="2800" b="1" dirty="0" smtClean="0">
                <a:latin typeface="Corbel"/>
              </a:rPr>
              <a:t>·</a:t>
            </a:r>
            <a:r>
              <a:rPr lang="ru-RU" sz="2800" b="1" dirty="0" smtClean="0">
                <a:latin typeface="Calibri" pitchFamily="34" charset="0"/>
              </a:rPr>
              <a:t>20</a:t>
            </a:r>
          </a:p>
          <a:p>
            <a:pPr>
              <a:buNone/>
            </a:pPr>
            <a:r>
              <a:rPr lang="ru-RU" sz="2800" dirty="0" smtClean="0"/>
              <a:t>2. Найдите значение выражения</a:t>
            </a:r>
            <a:r>
              <a:rPr lang="ru-RU" sz="2800" b="1" dirty="0" smtClean="0">
                <a:latin typeface="Calibri" pitchFamily="34" charset="0"/>
              </a:rPr>
              <a:t>:  57 ·23 – 23 </a:t>
            </a:r>
            <a:r>
              <a:rPr lang="ru-RU" sz="2800" b="1" dirty="0" smtClean="0">
                <a:latin typeface="Corbel"/>
              </a:rPr>
              <a:t>·</a:t>
            </a:r>
            <a:r>
              <a:rPr lang="ru-RU" sz="2800" b="1" dirty="0" smtClean="0">
                <a:latin typeface="Calibri" pitchFamily="34" charset="0"/>
              </a:rPr>
              <a:t>57</a:t>
            </a:r>
          </a:p>
          <a:p>
            <a:pPr>
              <a:buNone/>
            </a:pPr>
            <a:r>
              <a:rPr lang="ru-RU" sz="2800" dirty="0" smtClean="0"/>
              <a:t>3. Упростите выражение и найдите его значение: </a:t>
            </a:r>
          </a:p>
          <a:p>
            <a:pPr>
              <a:buNone/>
            </a:pPr>
            <a:r>
              <a:rPr lang="ru-RU" sz="2800" b="1" dirty="0" smtClean="0"/>
              <a:t>    3а +2013а</a:t>
            </a:r>
            <a:r>
              <a:rPr lang="ru-RU" sz="2800" dirty="0" smtClean="0"/>
              <a:t>, при </a:t>
            </a:r>
            <a:r>
              <a:rPr lang="ru-RU" sz="2800" b="1" dirty="0" smtClean="0"/>
              <a:t>а = 0.</a:t>
            </a:r>
          </a:p>
          <a:p>
            <a:pPr>
              <a:buNone/>
            </a:pPr>
            <a:r>
              <a:rPr lang="ru-RU" sz="2800" dirty="0" smtClean="0"/>
              <a:t>4. Упростите выражение и найдите его значение, при </a:t>
            </a:r>
            <a:r>
              <a:rPr lang="ru-RU" sz="2800" b="1" dirty="0" smtClean="0"/>
              <a:t>а = 4.</a:t>
            </a:r>
          </a:p>
          <a:p>
            <a:pPr>
              <a:buNone/>
            </a:pPr>
            <a:r>
              <a:rPr lang="ru-RU" sz="2800" b="1" dirty="0" smtClean="0"/>
              <a:t>    3а + 7а – 39.</a:t>
            </a:r>
          </a:p>
          <a:p>
            <a:pPr>
              <a:buNone/>
            </a:pPr>
            <a:r>
              <a:rPr lang="ru-RU" sz="2800" b="1" dirty="0" smtClean="0"/>
              <a:t>Найдите сумму получившихся ответов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14450" y="1042988"/>
          <a:ext cx="2071688" cy="885825"/>
        </p:xfrm>
        <a:graphic>
          <a:graphicData uri="http://schemas.openxmlformats.org/drawingml/2006/table">
            <a:tbl>
              <a:tblPr/>
              <a:tblGrid>
                <a:gridCol w="2071688"/>
              </a:tblGrid>
              <a:tr h="88582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70C0"/>
                          </a:solidFill>
                        </a:rPr>
                        <a:t>1998</a:t>
                      </a:r>
                      <a:endParaRPr lang="ru-RU" sz="4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25" y="1514475"/>
          <a:ext cx="1900238" cy="957263"/>
        </p:xfrm>
        <a:graphic>
          <a:graphicData uri="http://schemas.openxmlformats.org/drawingml/2006/table">
            <a:tbl>
              <a:tblPr/>
              <a:tblGrid>
                <a:gridCol w="1900238"/>
              </a:tblGrid>
              <a:tr h="957263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2000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420562"/>
          <a:ext cx="2928958" cy="1080140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10801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FFFF00"/>
                          </a:solidFill>
                        </a:rPr>
                        <a:t>2003</a:t>
                      </a:r>
                      <a:endParaRPr lang="ru-RU" sz="4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8" y="3614738"/>
          <a:ext cx="2528887" cy="1000125"/>
        </p:xfrm>
        <a:graphic>
          <a:graphicData uri="http://schemas.openxmlformats.org/drawingml/2006/table">
            <a:tbl>
              <a:tblPr/>
              <a:tblGrid>
                <a:gridCol w="2528887"/>
              </a:tblGrid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2"/>
                          </a:solidFill>
                        </a:rPr>
                        <a:t>2001</a:t>
                      </a:r>
                      <a:endParaRPr lang="ru-RU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Великомученика </a:t>
            </a:r>
            <a:r>
              <a:rPr lang="ru-RU" sz="3600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Димитрия</a:t>
            </a:r>
            <a:r>
              <a:rPr lang="ru-RU" sz="36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Солунского</a:t>
            </a:r>
            <a:endParaRPr lang="ru-RU" sz="360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latin typeface="+mn-lt"/>
                <a:ea typeface="+mn-ea"/>
                <a:cs typeface="+mn-cs"/>
              </a:rPr>
              <a:t>В середине 19 века, прихожане </a:t>
            </a:r>
            <a:r>
              <a:rPr lang="ru-RU" sz="2000" b="1" dirty="0">
                <a:latin typeface="+mn-lt"/>
                <a:ea typeface="+mn-ea"/>
                <a:cs typeface="+mn-cs"/>
              </a:rPr>
              <a:t>церквей Дмитровского Погоста собирают средства </a:t>
            </a:r>
            <a:r>
              <a:rPr lang="ru-RU" sz="2000" b="1" dirty="0" smtClean="0"/>
              <a:t>и в1853 году в селе Дмитровский Погост </a:t>
            </a:r>
            <a:r>
              <a:rPr lang="ru-RU" sz="2000" b="1" dirty="0">
                <a:latin typeface="+mn-lt"/>
                <a:ea typeface="+mn-ea"/>
                <a:cs typeface="+mn-cs"/>
              </a:rPr>
              <a:t>начинают строить каменный храм, на месте прежнего деревянного, в честь святого воина </a:t>
            </a:r>
            <a:r>
              <a:rPr lang="ru-RU" sz="2000" b="1" dirty="0" err="1">
                <a:latin typeface="+mn-lt"/>
                <a:ea typeface="+mn-ea"/>
                <a:cs typeface="+mn-cs"/>
              </a:rPr>
              <a:t>Димитрия</a:t>
            </a:r>
            <a:r>
              <a:rPr lang="ru-RU" sz="2000" b="1" dirty="0">
                <a:latin typeface="+mn-lt"/>
                <a:ea typeface="+mn-ea"/>
                <a:cs typeface="+mn-cs"/>
              </a:rPr>
              <a:t> </a:t>
            </a:r>
            <a:r>
              <a:rPr lang="ru-RU" sz="2000" b="1" dirty="0" err="1">
                <a:latin typeface="+mn-lt"/>
                <a:ea typeface="+mn-ea"/>
                <a:cs typeface="+mn-cs"/>
              </a:rPr>
              <a:t>Солунского</a:t>
            </a:r>
            <a:r>
              <a:rPr lang="ru-RU" sz="2000" b="1" dirty="0">
                <a:latin typeface="+mn-lt"/>
                <a:ea typeface="+mn-ea"/>
                <a:cs typeface="+mn-cs"/>
              </a:rPr>
              <a:t>. </a:t>
            </a:r>
            <a:endParaRPr lang="ru-RU" sz="2000" b="1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0" y="1643050"/>
            <a:ext cx="5429287" cy="47149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5329246" cy="61436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В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конце 1873 г.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прихожанин храма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крестьянин деревни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Серовской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Филипп Городков, пожертвовал на покупку серебряного вызолоченного потира с принадлежностями к нему 250 рублей. В том же году купцы Степан и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Димитрий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Юкины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пожертвовали 1250 рублей на серебряные ризы для икон Спасителя и Богородицы</a:t>
            </a:r>
            <a:endParaRPr lang="ru-RU" sz="2400" b="1" dirty="0"/>
          </a:p>
        </p:txBody>
      </p:sp>
      <p:pic>
        <p:nvPicPr>
          <p:cNvPr id="5" name="Содержимое 3" descr="j040534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285992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Покровский храм в селе Власово</a:t>
            </a:r>
            <a:endParaRPr lang="ru-RU" b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6314" cy="504351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+mn-lt"/>
                <a:ea typeface="+mn-ea"/>
                <a:cs typeface="+mn-cs"/>
              </a:rPr>
              <a:t>         В </a:t>
            </a:r>
            <a:r>
              <a:rPr lang="ru-RU" sz="1800" b="1" dirty="0">
                <a:latin typeface="+mn-lt"/>
                <a:ea typeface="+mn-ea"/>
                <a:cs typeface="+mn-cs"/>
              </a:rPr>
              <a:t>1866 году на средства братьев Ивана и Никифора </a:t>
            </a:r>
            <a:r>
              <a:rPr lang="ru-RU" sz="1800" b="1" dirty="0" err="1">
                <a:latin typeface="+mn-lt"/>
                <a:ea typeface="+mn-ea"/>
                <a:cs typeface="+mn-cs"/>
              </a:rPr>
              <a:t>Костылёвых</a:t>
            </a:r>
            <a:r>
              <a:rPr lang="ru-RU" sz="1800" b="1" dirty="0">
                <a:latin typeface="+mn-lt"/>
                <a:ea typeface="+mn-ea"/>
                <a:cs typeface="+mn-cs"/>
              </a:rPr>
              <a:t> построен красивый каменный храм с колокольней и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тремя пределами. </a:t>
            </a:r>
            <a:r>
              <a:rPr lang="ru-RU" sz="1800" b="1" dirty="0">
                <a:latin typeface="+mn-lt"/>
                <a:ea typeface="+mn-ea"/>
                <a:cs typeface="+mn-cs"/>
              </a:rPr>
              <a:t>«Иконы в храме новейшего греческого письма. Писаные одним из московских художников.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Иконостас - белый</a:t>
            </a:r>
            <a:r>
              <a:rPr lang="ru-RU" sz="1800" b="1" dirty="0">
                <a:latin typeface="+mn-lt"/>
                <a:ea typeface="+mn-ea"/>
                <a:cs typeface="+mn-cs"/>
              </a:rPr>
              <a:t>, вызолоченный, весьма мелкой резьбы. Евангелие, кресты, церковная утварь были изготовлены в большом количестве большей частью из золота и серебра; тонкой изящной работы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».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>В              г</a:t>
            </a:r>
            <a:r>
              <a:rPr lang="ru-RU" sz="1800" b="1" dirty="0">
                <a:latin typeface="+mn-lt"/>
                <a:ea typeface="+mn-ea"/>
                <a:cs typeface="+mn-cs"/>
              </a:rPr>
              <a:t>. храм был окончательно отстроен</a:t>
            </a:r>
            <a:r>
              <a:rPr lang="ru-RU" sz="1800" b="1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8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1112" y="1857364"/>
            <a:ext cx="3887168" cy="464347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286388"/>
            <a:ext cx="5715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З</a:t>
            </a:r>
            <a:r>
              <a:rPr lang="ru-RU" b="1" i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адание №3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86800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405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«3»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«4»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«5»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6777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а) у - 27 = 45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а) 2у-15 = 23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а)  3х + 5х + 96 = 1568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6777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б) 3х + 8х=11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б) (63-</a:t>
                      </a: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+ 25 = 26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б)  6879 + </a:t>
                      </a:r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: 121 =7000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6777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в)  6090 : </a:t>
                      </a:r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= 30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в) 60:(</a:t>
                      </a:r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+ 59) = 1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в)  (</a:t>
                      </a:r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+ 59) : 42 = 86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710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Найдите сумму корней уравнений и к полученному результату прибавьте 1598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Найдите сумму корней уравнений и к полученному результату прибавьте 1792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Найдите сумму корней уравнений и из полученной суммы отнимите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16504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9900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CAAA"/>
      </a:accent5>
      <a:accent6>
        <a:srgbClr val="2D5CE7"/>
      </a:accent6>
      <a:hlink>
        <a:srgbClr val="CC33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</Template>
  <TotalTime>1212</TotalTime>
  <Words>1191</Words>
  <Application>Microsoft Office PowerPoint</Application>
  <PresentationFormat>Экран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1_colormaster</vt:lpstr>
      <vt:lpstr>2_colormaster</vt:lpstr>
      <vt:lpstr>Урок-экскурсия  по Родному краю</vt:lpstr>
      <vt:lpstr>Край Шатурский</vt:lpstr>
      <vt:lpstr>Храм Новомучеников и исповедников Шатурских</vt:lpstr>
      <vt:lpstr>Задание № 1</vt:lpstr>
      <vt:lpstr>Слайд 5</vt:lpstr>
      <vt:lpstr>Храм Великомученика Димитрия Солунского</vt:lpstr>
      <vt:lpstr>Слайд 7</vt:lpstr>
      <vt:lpstr>Покровский храм в селе Власово</vt:lpstr>
      <vt:lpstr>Задание №3</vt:lpstr>
      <vt:lpstr>Слайд 10</vt:lpstr>
      <vt:lpstr>Родник Преподобного Серафима Саровского в селе Власово</vt:lpstr>
      <vt:lpstr>Физкультминутка</vt:lpstr>
      <vt:lpstr>Троицкий храм в селе Шарапово</vt:lpstr>
      <vt:lpstr>Слайд 14</vt:lpstr>
      <vt:lpstr>Проверяем ответы</vt:lpstr>
      <vt:lpstr>Пятницкий храм в селе Туголес </vt:lpstr>
      <vt:lpstr>Воссоздание чудотворного образа святителя Николая Радовицкого в Пятницком храме с.Туголес</vt:lpstr>
      <vt:lpstr>Найдите площадь участка, полученный результат запишите в арах</vt:lpstr>
      <vt:lpstr>Слайд 19</vt:lpstr>
      <vt:lpstr>Слайд 20</vt:lpstr>
      <vt:lpstr>Домашнее задание</vt:lpstr>
      <vt:lpstr>Вспомним </vt:lpstr>
      <vt:lpstr>Слайд 23</vt:lpstr>
      <vt:lpstr>Литература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115</cp:revision>
  <dcterms:created xsi:type="dcterms:W3CDTF">2012-12-04T20:02:21Z</dcterms:created>
  <dcterms:modified xsi:type="dcterms:W3CDTF">2013-01-16T17:18:42Z</dcterms:modified>
</cp:coreProperties>
</file>