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A50021"/>
    <a:srgbClr val="FFFF99"/>
    <a:srgbClr val="660066"/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1BD7-2032-402A-A3E8-FF7D1979D7B9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B21C0-2886-4F50-90DF-3354CB4B87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1BD7-2032-402A-A3E8-FF7D1979D7B9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B21C0-2886-4F50-90DF-3354CB4B87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1BD7-2032-402A-A3E8-FF7D1979D7B9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B21C0-2886-4F50-90DF-3354CB4B87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1BD7-2032-402A-A3E8-FF7D1979D7B9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B21C0-2886-4F50-90DF-3354CB4B87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1BD7-2032-402A-A3E8-FF7D1979D7B9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B21C0-2886-4F50-90DF-3354CB4B87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1BD7-2032-402A-A3E8-FF7D1979D7B9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B21C0-2886-4F50-90DF-3354CB4B87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1BD7-2032-402A-A3E8-FF7D1979D7B9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B21C0-2886-4F50-90DF-3354CB4B87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1BD7-2032-402A-A3E8-FF7D1979D7B9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B21C0-2886-4F50-90DF-3354CB4B87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1BD7-2032-402A-A3E8-FF7D1979D7B9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B21C0-2886-4F50-90DF-3354CB4B87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1BD7-2032-402A-A3E8-FF7D1979D7B9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B21C0-2886-4F50-90DF-3354CB4B87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1BD7-2032-402A-A3E8-FF7D1979D7B9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B21C0-2886-4F50-90DF-3354CB4B87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41BD7-2032-402A-A3E8-FF7D1979D7B9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B21C0-2886-4F50-90DF-3354CB4B87C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Сиинэ_000"/>
          <p:cNvPicPr>
            <a:picLocks noChangeAspect="1" noChangeArrowheads="1"/>
          </p:cNvPicPr>
          <p:nvPr/>
        </p:nvPicPr>
        <p:blipFill>
          <a:blip r:embed="rId2" cstate="email">
            <a:lum contrast="-27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104775" cmpd="tri">
            <a:solidFill>
              <a:srgbClr val="003300"/>
            </a:solidFill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29058" y="928670"/>
            <a:ext cx="5000628" cy="2571768"/>
          </a:xfrm>
          <a:solidFill>
            <a:schemeClr val="bg1">
              <a:alpha val="55000"/>
            </a:schemeClr>
          </a:solidFill>
          <a:effectLst>
            <a:softEdge rad="127000"/>
          </a:effectLst>
        </p:spPr>
        <p:txBody>
          <a:bodyPr>
            <a:normAutofit fontScale="90000"/>
          </a:bodyPr>
          <a:lstStyle/>
          <a:p>
            <a:r>
              <a:rPr lang="ru-RU" sz="4900" b="1" dirty="0" smtClean="0">
                <a:solidFill>
                  <a:srgbClr val="C00000"/>
                </a:solidFill>
                <a:latin typeface="Monotype Corsiva" pitchFamily="66" charset="0"/>
              </a:rPr>
              <a:t>«</a:t>
            </a:r>
            <a:r>
              <a:rPr lang="ru-RU" sz="4900" b="1" dirty="0" err="1" smtClean="0">
                <a:solidFill>
                  <a:srgbClr val="C00000"/>
                </a:solidFill>
                <a:latin typeface="Monotype Corsiva" pitchFamily="66" charset="0"/>
              </a:rPr>
              <a:t>Софрон</a:t>
            </a:r>
            <a:r>
              <a:rPr lang="ru-RU" sz="4900" b="1" dirty="0" smtClean="0">
                <a:solidFill>
                  <a:srgbClr val="C00000"/>
                </a:solidFill>
                <a:latin typeface="Monotype Corsiva" pitchFamily="66" charset="0"/>
              </a:rPr>
              <a:t> Данилов </a:t>
            </a:r>
            <a:r>
              <a:rPr lang="ru-RU" sz="4900" b="1" dirty="0" err="1" smtClean="0">
                <a:solidFill>
                  <a:srgbClr val="C00000"/>
                </a:solidFill>
                <a:latin typeface="Monotype Corsiva" pitchFamily="66" charset="0"/>
              </a:rPr>
              <a:t>публицистикатыгар</a:t>
            </a:r>
            <a:r>
              <a:rPr lang="ru-RU" sz="4900" b="1" dirty="0" smtClean="0">
                <a:solidFill>
                  <a:srgbClr val="C00000"/>
                </a:solidFill>
                <a:latin typeface="Monotype Corsiva" pitchFamily="66" charset="0"/>
              </a:rPr>
              <a:t> айыл5а </a:t>
            </a:r>
            <a:r>
              <a:rPr lang="ru-RU" sz="4900" b="1" dirty="0" err="1" smtClean="0">
                <a:solidFill>
                  <a:srgbClr val="C00000"/>
                </a:solidFill>
                <a:latin typeface="Monotype Corsiva" pitchFamily="66" charset="0"/>
              </a:rPr>
              <a:t>харыстабыла</a:t>
            </a:r>
            <a:r>
              <a:rPr lang="ru-RU" sz="4900" b="1" dirty="0" smtClean="0">
                <a:solidFill>
                  <a:srgbClr val="C00000"/>
                </a:solidFill>
                <a:latin typeface="Monotype Corsiva" pitchFamily="66" charset="0"/>
              </a:rPr>
              <a:t>»</a:t>
            </a:r>
            <a:r>
              <a:rPr lang="ru-RU" sz="49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/>
            </a:r>
            <a:br>
              <a:rPr lang="ru-RU" sz="49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</a:br>
            <a:endParaRPr lang="ru-RU" sz="2700" b="1" dirty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7" descr="C:\Documents and Settings\Татьяна\Рабочий стол\Писатели Горного\Untitled-3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596" y="285728"/>
            <a:ext cx="3286148" cy="41698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Сайын_00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214678" y="285750"/>
            <a:ext cx="5715040" cy="5429250"/>
          </a:xfrm>
          <a:solidFill>
            <a:schemeClr val="bg1">
              <a:alpha val="69000"/>
            </a:schemeClr>
          </a:solidFill>
          <a:effectLst>
            <a:softEdge rad="127000"/>
          </a:effectLst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i="1" dirty="0" smtClean="0"/>
              <a:t>             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Софрон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Петрович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суруйааччы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общественнай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деятель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быһыытынан төрөөбүт норуотун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дьыл5атын-түбүгүн, оло5ун-кыһал5атын,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общественнай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быһыыга-майгыга дьиксиниитин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хотугу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сир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дьоно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ааспат-арахпат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кыһал5аттан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быыһаналларын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киһилии олохтоноллорун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онон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олохтоох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норуоттар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эстэр-быстар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суолтан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мүччүрүйүөхтэрин туһунан санаа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үүйэ тутарын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дьиксинэрин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араас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таһымнаах мунньахтарга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этэрэ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бэчээккэ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суруйара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>
              <a:buNone/>
            </a:pP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</a:p>
          <a:p>
            <a:pPr>
              <a:buNone/>
            </a:pP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М.Е. Данилова</a:t>
            </a:r>
            <a:endParaRPr lang="ru-RU" b="1" i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" name="Picture 2" descr="C:\Documents and Settings\Татьяна\Рабочий стол\М.Е. Данилова_00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57224" y="928670"/>
            <a:ext cx="2280301" cy="3000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алаас"/>
          <p:cNvPicPr>
            <a:picLocks noChangeAspect="1" noChangeArrowheads="1"/>
          </p:cNvPicPr>
          <p:nvPr/>
        </p:nvPicPr>
        <p:blipFill>
          <a:blip r:embed="rId2" cstate="email">
            <a:lum bright="4000" contrast="17000"/>
          </a:blip>
          <a:srcRect/>
          <a:stretch>
            <a:fillRect/>
          </a:stretch>
        </p:blipFill>
        <p:spPr>
          <a:xfrm>
            <a:off x="0" y="0"/>
            <a:ext cx="9144000" cy="719137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786182" y="428604"/>
            <a:ext cx="5000660" cy="4585871"/>
          </a:xfrm>
          <a:prstGeom prst="rect">
            <a:avLst/>
          </a:prstGeom>
          <a:solidFill>
            <a:schemeClr val="bg1">
              <a:alpha val="58000"/>
            </a:schemeClr>
          </a:solidFill>
          <a:effectLst>
            <a:softEdge rad="127000"/>
          </a:effectLst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i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этэр</a:t>
            </a:r>
            <a:r>
              <a:rPr lang="ru-RU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тыла </a:t>
            </a:r>
            <a:r>
              <a:rPr lang="ru-RU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ууһа-урана</a:t>
            </a:r>
            <a:r>
              <a:rPr lang="ru-RU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ис</a:t>
            </a:r>
            <a:r>
              <a:rPr lang="ru-RU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хоһооно дириңэ</a:t>
            </a:r>
            <a:r>
              <a:rPr lang="ru-RU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санаата</a:t>
            </a:r>
            <a:r>
              <a:rPr lang="ru-RU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сааһыламмыта</a:t>
            </a:r>
            <a:r>
              <a:rPr lang="ru-RU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кимиэнигэр</a:t>
            </a:r>
            <a:r>
              <a:rPr lang="ru-RU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маарыннаабата</a:t>
            </a:r>
            <a:r>
              <a:rPr lang="ru-RU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ru-RU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этиитин</a:t>
            </a:r>
            <a:r>
              <a:rPr lang="ru-RU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ис</a:t>
            </a:r>
            <a:r>
              <a:rPr lang="ru-RU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хоһоонугар сөп түбэһэн киһи үөрүөн</a:t>
            </a:r>
            <a:r>
              <a:rPr lang="ru-RU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хомойуон</a:t>
            </a:r>
            <a:r>
              <a:rPr lang="ru-RU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долгуйуон</a:t>
            </a:r>
            <a:r>
              <a:rPr lang="ru-RU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абарыан-сатарыан</a:t>
            </a:r>
            <a:r>
              <a:rPr lang="ru-RU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астыныан</a:t>
            </a:r>
            <a:r>
              <a:rPr lang="ru-RU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сөбө</a:t>
            </a:r>
            <a:r>
              <a:rPr lang="ru-RU" sz="2400" b="1" i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r>
              <a:rPr lang="ru-RU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i="1" dirty="0" smtClean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                       Н.И. </a:t>
            </a:r>
            <a:r>
              <a:rPr lang="ru-RU" sz="2400" b="1" i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Протопопова</a:t>
            </a:r>
            <a:endParaRPr lang="ru-RU" sz="2400" b="1" i="1" dirty="0" smtClean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3" name="Picture 3" descr="C:\Documents and Settings\Татьяна\Рабочий стол\Н.И. Протопопова_00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14348" y="571480"/>
            <a:ext cx="2357454" cy="34052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bkmc00242s"/>
          <p:cNvPicPr>
            <a:picLocks noChangeAspect="1" noChangeArrowheads="1"/>
          </p:cNvPicPr>
          <p:nvPr/>
        </p:nvPicPr>
        <p:blipFill>
          <a:blip r:embed="rId2" cstate="email">
            <a:lum bright="13000" contrast="3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857620" y="357166"/>
            <a:ext cx="5000628" cy="4893647"/>
          </a:xfrm>
          <a:prstGeom prst="rect">
            <a:avLst/>
          </a:prstGeom>
          <a:solidFill>
            <a:schemeClr val="bg1">
              <a:alpha val="60000"/>
            </a:schemeClr>
          </a:solidFill>
          <a:effectLst>
            <a:softEdge rad="127000"/>
          </a:effectLst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«… Манна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киирбит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айымньыларга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Софрон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Данилов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үйэ аңарын устатыгар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биһиги олохпут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хайдах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сайдан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испитин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сэргэх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журналист,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уйан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дууһалаах суруйааччы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олоххо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активнай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позициялаах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гражданин хара5ынан,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ыраахтан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эңсэн,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история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араас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кэрдиис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кэмнэригэр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тирэ5ирэн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сытыы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проблемалары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дириң санаалары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эппитигэр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итэ5эйэбин». </a:t>
            </a:r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Д.Е. Борисова 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3" name="Picture 1" descr="C:\Documents and Settings\Татьяна\Рабочий стол\Д.Е. Борисова_00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00100" y="214290"/>
            <a:ext cx="2081907" cy="3000396"/>
          </a:xfrm>
          <a:prstGeom prst="rect">
            <a:avLst/>
          </a:prstGeom>
          <a:noFill/>
        </p:spPr>
      </p:pic>
      <p:pic>
        <p:nvPicPr>
          <p:cNvPr id="18434" name="Picture 2" descr="C:\Documents and Settings\Татьяна\Рабочий стол\Санаам туймуулара_00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928662" y="3357562"/>
            <a:ext cx="2265361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bkmc00242s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928926" y="642918"/>
            <a:ext cx="5786478" cy="5286412"/>
          </a:xfrm>
          <a:prstGeom prst="rect">
            <a:avLst/>
          </a:prstGeom>
          <a:solidFill>
            <a:schemeClr val="bg1">
              <a:alpha val="42000"/>
            </a:schemeClr>
          </a:soli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571868" y="571480"/>
            <a:ext cx="4714908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</a:rPr>
              <a:t>«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</a:rPr>
              <a:t>Санаам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</a:rPr>
              <a:t>туймуулара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</a:rPr>
              <a:t>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214678" y="1500174"/>
            <a:ext cx="5286412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 «Айыл5а   «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сыы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h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аларын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» 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кэннэрдэхпут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,            айыл5аны</a:t>
            </a:r>
            <a:r>
              <a:rPr kumimoji="0" lang="ru-RU" sz="2200" b="1" i="0" u="none" strike="noStrike" cap="none" normalizeH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уодьуганнаатахпыт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  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аатыран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хаарыан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      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бэйэлээх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      хампа-тор5о</a:t>
            </a:r>
            <a:r>
              <a:rPr kumimoji="0" lang="ru-RU" sz="2200" b="1" i="0" u="none" strike="noStrike" cap="none" normalizeH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тыаларбытын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хара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 хоруо5а</a:t>
            </a:r>
            <a:r>
              <a:rPr kumimoji="0" lang="ru-RU" sz="2200" b="1" i="0" u="none" strike="noStrike" cap="none" normalizeH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кубулуттубут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куэх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ньаассын</a:t>
            </a:r>
            <a:r>
              <a:rPr lang="ru-RU" sz="2200" b="1" dirty="0" smtClean="0">
                <a:solidFill>
                  <a:srgbClr val="990033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толооннорбутун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уунэр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кырыстарын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мэлитэн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куэрэ-ланкы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  ту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h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эрдибит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эрустэрбит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урэхтэрбит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эрэйдээхтэр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дьэнкир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ыраас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ууларын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 су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h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уртубут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»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                                      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993366"/>
                </a:solidFill>
                <a:effectLst/>
                <a:latin typeface="Arial" pitchFamily="34" charset="0"/>
                <a:ea typeface="Times New Roman" pitchFamily="18" charset="0"/>
              </a:rPr>
              <a:t>Софрон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Arial" pitchFamily="34" charset="0"/>
                <a:ea typeface="Times New Roman" pitchFamily="18" charset="0"/>
              </a:rPr>
              <a:t> Данилов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E:\Хаайынайдаах\Хааахынайдаах.bmp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428625"/>
            <a:ext cx="9144000" cy="7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000628" y="2071678"/>
            <a:ext cx="3886200" cy="1143000"/>
          </a:xfrm>
          <a:prstGeom prst="bevel">
            <a:avLst>
              <a:gd name="adj" fmla="val 5833"/>
            </a:avLst>
          </a:prstGeom>
          <a:gradFill rotWithShape="1">
            <a:gsLst>
              <a:gs pos="0">
                <a:srgbClr val="CCFFCC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Биһиги бэйэбит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үрдүккэ дьулуспат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буоллахпытына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туох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биһигини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үрдэтиэ5эй?</a:t>
            </a: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4929190" y="0"/>
            <a:ext cx="3886200" cy="1714500"/>
          </a:xfrm>
          <a:prstGeom prst="bevel">
            <a:avLst>
              <a:gd name="adj" fmla="val 3630"/>
            </a:avLst>
          </a:prstGeom>
          <a:gradFill rotWithShape="1">
            <a:gsLst>
              <a:gs pos="0">
                <a:srgbClr val="CCFF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Умнуллубут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иччитэхсийбит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ытык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дьон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олорбут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алаастара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 «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национальнай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святыня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а»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тэңнээхтэр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4929190" y="3714752"/>
            <a:ext cx="3886200" cy="1371600"/>
          </a:xfrm>
          <a:prstGeom prst="bevel">
            <a:avLst>
              <a:gd name="adj" fmla="val 4167"/>
            </a:avLst>
          </a:prstGeom>
          <a:gradFill rotWithShape="1">
            <a:gsLst>
              <a:gs pos="0">
                <a:srgbClr val="99CC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Өбүгэ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уйэлэргэ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илдьэ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кэлбит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муударай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угэ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 туту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уу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айыл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аны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у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ун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уйэлиир</a:t>
            </a:r>
            <a:endParaRPr kumimoji="0" lang="ru-RU" sz="1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4929190" y="5429264"/>
            <a:ext cx="3886200" cy="1143000"/>
          </a:xfrm>
          <a:prstGeom prst="bevel">
            <a:avLst>
              <a:gd name="adj" fmla="val 5833"/>
            </a:avLst>
          </a:prstGeom>
          <a:gradFill rotWithShape="1">
            <a:gsLst>
              <a:gs pos="0">
                <a:srgbClr val="FFCC99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Ыт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ыксаан-ыксаан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икки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хара5а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суох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о5ону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төрөтөр</a:t>
            </a:r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3786182" y="3629012"/>
            <a:ext cx="1143008" cy="871558"/>
          </a:xfrm>
          <a:prstGeom prst="line">
            <a:avLst/>
          </a:prstGeom>
          <a:noFill/>
          <a:ln w="76200" cmpd="tri">
            <a:solidFill>
              <a:srgbClr val="000080"/>
            </a:solidFill>
            <a:round/>
            <a:headEnd/>
            <a:tailEnd type="stealth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V="1">
            <a:off x="3786182" y="2500306"/>
            <a:ext cx="1214446" cy="700078"/>
          </a:xfrm>
          <a:prstGeom prst="line">
            <a:avLst/>
          </a:prstGeom>
          <a:noFill/>
          <a:ln w="76200" cmpd="tri">
            <a:solidFill>
              <a:srgbClr val="000080"/>
            </a:solidFill>
            <a:round/>
            <a:headEnd/>
            <a:tailEnd type="stealth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V="1">
            <a:off x="3786182" y="857232"/>
            <a:ext cx="1143008" cy="2057400"/>
          </a:xfrm>
          <a:prstGeom prst="line">
            <a:avLst/>
          </a:prstGeom>
          <a:noFill/>
          <a:ln w="76200" cmpd="tri">
            <a:solidFill>
              <a:srgbClr val="000080"/>
            </a:solidFill>
            <a:round/>
            <a:headEnd/>
            <a:tailEnd type="stealth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3786182" y="3986202"/>
            <a:ext cx="1143008" cy="2157442"/>
          </a:xfrm>
          <a:prstGeom prst="line">
            <a:avLst/>
          </a:prstGeom>
          <a:noFill/>
          <a:ln w="76200" cmpd="tri">
            <a:solidFill>
              <a:srgbClr val="000080"/>
            </a:solidFill>
            <a:round/>
            <a:headEnd/>
            <a:tailEnd type="stealth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57158" y="0"/>
            <a:ext cx="4000528" cy="954107"/>
          </a:xfrm>
          <a:prstGeom prst="rect">
            <a:avLst/>
          </a:prstGeom>
          <a:solidFill>
            <a:srgbClr val="FFFFCC"/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айыл6а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ситимэ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214282" y="1500174"/>
            <a:ext cx="3571876" cy="4500594"/>
          </a:xfrm>
          <a:prstGeom prst="roundRect">
            <a:avLst>
              <a:gd name="adj" fmla="val 17523"/>
            </a:avLst>
          </a:prstGeom>
          <a:gradFill rotWithShape="1">
            <a:gsLst>
              <a:gs pos="0">
                <a:srgbClr val="FFFF99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«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Кэриэстэбиллээх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алаастарга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«Сир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буэбэйдиири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сэбулуур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«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Муударай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угэс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«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Тимир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суол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«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Куэх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сибэкки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«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Кубалар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«Ы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xalatin" charset="0"/>
              </a:rPr>
              <a:t>h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ыах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E:\Хаайынайдаах\Хааахынайдаах.bmp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428625"/>
            <a:ext cx="9144000" cy="7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0" y="2143116"/>
            <a:ext cx="3214678" cy="3000396"/>
          </a:xfrm>
          <a:prstGeom prst="roundRect">
            <a:avLst>
              <a:gd name="adj" fmla="val 45556"/>
            </a:avLst>
          </a:prstGeom>
          <a:gradFill rotWithShape="1">
            <a:gsLst>
              <a:gs pos="0">
                <a:srgbClr val="CCFF99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A50021"/>
                </a:solidFill>
                <a:effectLst/>
                <a:latin typeface="Arial" pitchFamily="34" charset="0"/>
                <a:ea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A500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2400" b="1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аһааңңа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A50021"/>
                </a:solidFill>
                <a:effectLst/>
                <a:latin typeface="Arial" pitchFamily="34" charset="0"/>
                <a:ea typeface="Times New Roman" pitchFamily="18" charset="0"/>
              </a:rPr>
              <a:t>диэри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" pitchFamily="34" charset="0"/>
                <a:ea typeface="Times New Roman" pitchFamily="18" charset="0"/>
              </a:rPr>
              <a:t>»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A5002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" pitchFamily="34" charset="0"/>
                <a:ea typeface="Times New Roman" pitchFamily="18" charset="0"/>
              </a:rPr>
              <a:t>«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A50021"/>
                </a:solidFill>
                <a:effectLst/>
                <a:latin typeface="Arial" pitchFamily="34" charset="0"/>
                <a:ea typeface="Times New Roman" pitchFamily="18" charset="0"/>
              </a:rPr>
              <a:t>Чернобыль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A50021"/>
                </a:solidFill>
                <a:effectLst/>
                <a:latin typeface="Arial" pitchFamily="34" charset="0"/>
                <a:ea typeface="Times New Roman" pitchFamily="18" charset="0"/>
              </a:rPr>
              <a:t>алдьархайа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" pitchFamily="34" charset="0"/>
                <a:ea typeface="Times New Roman" pitchFamily="18" charset="0"/>
              </a:rPr>
              <a:t>»</a:t>
            </a:r>
            <a:endParaRPr kumimoji="0" lang="ru-RU" sz="2200" b="1" i="0" u="none" strike="noStrike" cap="none" normalizeH="0" baseline="0" dirty="0" smtClean="0">
              <a:ln>
                <a:noFill/>
              </a:ln>
              <a:solidFill>
                <a:srgbClr val="A5002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lang="ru-RU" sz="2200" b="1" dirty="0" err="1" smtClean="0">
                <a:solidFill>
                  <a:srgbClr val="A50021"/>
                </a:solidFill>
                <a:latin typeface="Arial" pitchFamily="34" charset="0"/>
              </a:rPr>
              <a:t>Матералыын</a:t>
            </a:r>
            <a:r>
              <a:rPr lang="ru-RU" sz="2200" b="1" dirty="0" smtClean="0">
                <a:solidFill>
                  <a:srgbClr val="A50021"/>
                </a:solidFill>
                <a:latin typeface="Arial" pitchFamily="34" charset="0"/>
              </a:rPr>
              <a:t> </a:t>
            </a:r>
            <a:r>
              <a:rPr lang="ru-RU" sz="2200" b="1" dirty="0" err="1" smtClean="0">
                <a:solidFill>
                  <a:srgbClr val="A50021"/>
                </a:solidFill>
                <a:latin typeface="Arial" pitchFamily="34" charset="0"/>
              </a:rPr>
              <a:t>бырастыыла</a:t>
            </a:r>
            <a:r>
              <a:rPr lang="ru-RU" sz="2200" b="1" dirty="0" smtClean="0">
                <a:solidFill>
                  <a:srgbClr val="A50021"/>
                </a:solidFill>
                <a:latin typeface="Arial" pitchFamily="34" charset="0"/>
              </a:rPr>
              <a:t>-</a:t>
            </a:r>
            <a:r>
              <a:rPr lang="en-US" sz="2200" b="1" dirty="0" smtClean="0">
                <a:solidFill>
                  <a:srgbClr val="A50021"/>
                </a:solidFill>
                <a:latin typeface="Arial" pitchFamily="34" charset="0"/>
              </a:rPr>
              <a:t>h</a:t>
            </a:r>
            <a:r>
              <a:rPr lang="ru-RU" sz="2200" b="1" dirty="0" err="1" smtClean="0">
                <a:solidFill>
                  <a:srgbClr val="A50021"/>
                </a:solidFill>
                <a:latin typeface="Arial" pitchFamily="34" charset="0"/>
              </a:rPr>
              <a:t>ыы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A50021"/>
              </a:solidFill>
              <a:effectLst/>
              <a:latin typeface="Arial" pitchFamily="34" charset="0"/>
            </a:endParaRPr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 flipV="1">
            <a:off x="3214678" y="2357430"/>
            <a:ext cx="1000132" cy="928686"/>
          </a:xfrm>
          <a:prstGeom prst="line">
            <a:avLst/>
          </a:prstGeom>
          <a:noFill/>
          <a:ln w="76200">
            <a:solidFill>
              <a:srgbClr val="003366"/>
            </a:solidFill>
            <a:round/>
            <a:headEnd/>
            <a:tailEnd type="stealth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flipV="1">
            <a:off x="3143240" y="785794"/>
            <a:ext cx="1071570" cy="2300298"/>
          </a:xfrm>
          <a:prstGeom prst="line">
            <a:avLst/>
          </a:prstGeom>
          <a:noFill/>
          <a:ln w="76200">
            <a:solidFill>
              <a:srgbClr val="003366"/>
            </a:solidFill>
            <a:round/>
            <a:headEnd/>
            <a:tailEnd type="stealth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3143240" y="4071942"/>
            <a:ext cx="1071570" cy="1857388"/>
          </a:xfrm>
          <a:prstGeom prst="line">
            <a:avLst/>
          </a:prstGeom>
          <a:noFill/>
          <a:ln w="76200">
            <a:solidFill>
              <a:srgbClr val="003366"/>
            </a:solidFill>
            <a:round/>
            <a:headEnd/>
            <a:tailEnd type="stealth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>
            <a:off x="3214678" y="3643314"/>
            <a:ext cx="1000132" cy="285752"/>
          </a:xfrm>
          <a:prstGeom prst="line">
            <a:avLst/>
          </a:prstGeom>
          <a:noFill/>
          <a:ln w="76200">
            <a:solidFill>
              <a:srgbClr val="003366"/>
            </a:solidFill>
            <a:round/>
            <a:headEnd/>
            <a:tailEnd type="stealth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142845" y="500042"/>
            <a:ext cx="357190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" pitchFamily="34" charset="0"/>
                <a:ea typeface="Times New Roman" pitchFamily="18" charset="0"/>
              </a:rPr>
              <a:t>Радиация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A50021"/>
                </a:solidFill>
                <a:effectLst/>
                <a:latin typeface="Arial" pitchFamily="34" charset="0"/>
                <a:ea typeface="Times New Roman" pitchFamily="18" charset="0"/>
              </a:rPr>
              <a:t>содула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457200"/>
            <a:ext cx="48397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Горизонтальный свиток 17"/>
          <p:cNvSpPr/>
          <p:nvPr/>
        </p:nvSpPr>
        <p:spPr>
          <a:xfrm>
            <a:off x="4214810" y="-500090"/>
            <a:ext cx="4643470" cy="2000264"/>
          </a:xfrm>
          <a:prstGeom prst="horizontalScroll">
            <a:avLst/>
          </a:prstGeom>
          <a:gradFill flip="none" rotWithShape="1">
            <a:gsLst>
              <a:gs pos="69000">
                <a:srgbClr val="FFFF99"/>
              </a:gs>
              <a:gs pos="50000">
                <a:schemeClr val="bg1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buBlip>
                <a:blip r:embed="rId3"/>
              </a:buBlip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«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Ол-бу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 химикат, уо5урдуу  тэнийиэ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alibri" pitchFamily="34" charset="0"/>
                <a:ea typeface="Times New Roman" pitchFamily="18" charset="0"/>
              </a:rPr>
              <a:t>5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иттэн»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тыабытыгар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күөрэгэй      ырыата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   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мэлийбит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»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Горизонтальный свиток 18"/>
          <p:cNvSpPr/>
          <p:nvPr/>
        </p:nvSpPr>
        <p:spPr>
          <a:xfrm>
            <a:off x="4214810" y="1500174"/>
            <a:ext cx="4714908" cy="1428760"/>
          </a:xfrm>
          <a:prstGeom prst="horizontalScroll">
            <a:avLst/>
          </a:prstGeom>
          <a:gradFill flip="none" rotWithShape="1">
            <a:gsLst>
              <a:gs pos="69000">
                <a:srgbClr val="FFFF99"/>
              </a:gs>
              <a:gs pos="50000">
                <a:schemeClr val="bg1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Blip>
                <a:blip r:embed="rId3"/>
              </a:buBlip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«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Республикабыт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 «а</a:t>
            </a:r>
            <a:r>
              <a:rPr kumimoji="0" lang="en-US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axalatin" charset="0"/>
                <a:ea typeface="Times New Roman" pitchFamily="18" charset="0"/>
              </a:rPr>
              <a:t>h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а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alibri" pitchFamily="34" charset="0"/>
                <a:ea typeface="Times New Roman" pitchFamily="18" charset="0"/>
              </a:rPr>
              <a:t>5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ас  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ампаарга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  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кубулуйда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»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Горизонтальный свиток 19"/>
          <p:cNvSpPr/>
          <p:nvPr/>
        </p:nvSpPr>
        <p:spPr>
          <a:xfrm>
            <a:off x="4214810" y="2928934"/>
            <a:ext cx="4714908" cy="1428760"/>
          </a:xfrm>
          <a:prstGeom prst="horizontalScroll">
            <a:avLst/>
          </a:prstGeom>
          <a:gradFill flip="none" rotWithShape="1">
            <a:gsLst>
              <a:gs pos="69000">
                <a:srgbClr val="FFFF99"/>
              </a:gs>
              <a:gs pos="50000">
                <a:schemeClr val="bg1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Blip>
                <a:blip r:embed="rId3"/>
              </a:buBlip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«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Сиртэн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хостонор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баай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бурдук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буолбатах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 ,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икки</a:t>
            </a:r>
            <a:r>
              <a:rPr kumimoji="0" lang="en-US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h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ин,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Times New Roman" pitchFamily="18" charset="0"/>
              </a:rPr>
              <a:t>үсүһүн үүммэт»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Горизонтальный свиток 20"/>
          <p:cNvSpPr/>
          <p:nvPr/>
        </p:nvSpPr>
        <p:spPr>
          <a:xfrm>
            <a:off x="4214810" y="4357694"/>
            <a:ext cx="4714908" cy="2286016"/>
          </a:xfrm>
          <a:prstGeom prst="horizontalScroll">
            <a:avLst/>
          </a:prstGeom>
          <a:gradFill flip="none" rotWithShape="1">
            <a:gsLst>
              <a:gs pos="69000">
                <a:srgbClr val="FFFF99"/>
              </a:gs>
              <a:gs pos="50000">
                <a:schemeClr val="bg1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Blip>
                <a:blip r:embed="rId3"/>
              </a:buBlip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«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Аны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сибэккилээх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хонууну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, 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күөх намылы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ойууру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,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кылыбырас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 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ууну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,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көмүс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туора5ы, 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отону</a:t>
            </a:r>
            <a:r>
              <a:rPr kumimoji="0" lang="ru-RU" b="1" i="1" u="none" strike="noStrike" cap="none" normalizeH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kumimoji="0" lang="ru-RU" b="1" i="1" u="none" strike="noStrike" cap="none" normalizeH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радиациялаах</a:t>
            </a:r>
            <a:r>
              <a:rPr kumimoji="0" lang="ru-RU" b="1" i="1" u="none" strike="noStrike" cap="none" normalizeH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kumimoji="0" lang="ru-RU" b="1" i="1" u="none" strike="noStrike" cap="none" normalizeH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буолаайаллар</a:t>
            </a:r>
            <a:r>
              <a:rPr kumimoji="0" lang="ru-RU" b="1" i="1" u="none" strike="noStrike" cap="none" normalizeH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kumimoji="0" lang="ru-RU" b="1" i="1" u="none" strike="noStrike" cap="none" normalizeH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диэн</a:t>
            </a:r>
            <a:r>
              <a:rPr kumimoji="0" lang="ru-RU" b="1" i="1" u="none" strike="noStrike" cap="none" normalizeH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kumimoji="0" lang="ru-RU" b="1" i="1" u="none" strike="noStrike" cap="none" normalizeH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куттанан</a:t>
            </a:r>
            <a:r>
              <a:rPr kumimoji="0" lang="ru-RU" b="1" i="1" u="none" strike="noStrike" cap="none" normalizeH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  </a:t>
            </a:r>
            <a:r>
              <a:rPr kumimoji="0" lang="ru-RU" b="1" i="1" u="none" strike="noStrike" cap="none" normalizeH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к</a:t>
            </a:r>
            <a:r>
              <a:rPr lang="ru-RU" b="1" dirty="0" err="1" smtClean="0">
                <a:solidFill>
                  <a:srgbClr val="A50021"/>
                </a:solidFill>
              </a:rPr>
              <a:t>ө</a:t>
            </a:r>
            <a:r>
              <a:rPr kumimoji="0" lang="ru-RU" b="1" i="1" u="none" strike="noStrike" cap="none" normalizeH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р</a:t>
            </a:r>
            <a:r>
              <a:rPr lang="ru-RU" b="1" dirty="0" err="1" smtClean="0">
                <a:solidFill>
                  <a:srgbClr val="A50021"/>
                </a:solidFill>
              </a:rPr>
              <a:t>ө</a:t>
            </a:r>
            <a:r>
              <a:rPr kumimoji="0" lang="ru-RU" b="1" i="1" u="none" strike="noStrike" cap="none" normalizeH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р сорбут</a:t>
            </a:r>
            <a:r>
              <a:rPr kumimoji="0" lang="ru-RU" b="1" i="1" u="none" strike="noStrike" cap="none" normalizeH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kumimoji="0" lang="ru-RU" b="1" i="1" u="none" strike="noStrike" cap="none" normalizeH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кэлиэх</a:t>
            </a:r>
            <a:r>
              <a:rPr kumimoji="0" lang="ru-RU" b="1" i="1" u="none" strike="noStrike" cap="none" normalizeH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  </a:t>
            </a:r>
            <a:r>
              <a:rPr kumimoji="0" lang="ru-RU" b="1" i="1" u="none" strike="noStrike" cap="none" normalizeH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му</a:t>
            </a:r>
            <a:r>
              <a:rPr lang="ru-RU" b="1" dirty="0" err="1" smtClean="0">
                <a:solidFill>
                  <a:srgbClr val="A50021"/>
                </a:solidFill>
              </a:rPr>
              <a:t>ң</a:t>
            </a:r>
            <a:r>
              <a:rPr kumimoji="0" lang="ru-RU" b="1" i="1" u="none" strike="noStrike" cap="none" normalizeH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а дуу</a:t>
            </a:r>
            <a:r>
              <a:rPr kumimoji="0" lang="ru-RU" b="1" i="1" u="none" strike="noStrike" cap="none" normalizeH="0" dirty="0" smtClean="0">
                <a:ln>
                  <a:noFill/>
                </a:ln>
                <a:solidFill>
                  <a:srgbClr val="99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…»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bkmc00242s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928926" y="642918"/>
            <a:ext cx="5786478" cy="5286412"/>
          </a:xfrm>
          <a:prstGeom prst="rect">
            <a:avLst/>
          </a:prstGeom>
          <a:solidFill>
            <a:schemeClr val="bg1">
              <a:alpha val="42000"/>
            </a:schemeClr>
          </a:soli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214678" y="1500174"/>
            <a:ext cx="528641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3554" name="Group 2"/>
          <p:cNvGrpSpPr>
            <a:grpSpLocks noChangeAspect="1"/>
          </p:cNvGrpSpPr>
          <p:nvPr/>
        </p:nvGrpSpPr>
        <p:grpSpPr bwMode="auto">
          <a:xfrm>
            <a:off x="643307" y="142852"/>
            <a:ext cx="8215370" cy="5943081"/>
            <a:chOff x="5164" y="2778"/>
            <a:chExt cx="7200" cy="4426"/>
          </a:xfrm>
        </p:grpSpPr>
        <p:sp>
          <p:nvSpPr>
            <p:cNvPr id="23555" name="AutoShape 3"/>
            <p:cNvSpPr>
              <a:spLocks noChangeAspect="1" noChangeArrowheads="1"/>
            </p:cNvSpPr>
            <p:nvPr/>
          </p:nvSpPr>
          <p:spPr bwMode="auto">
            <a:xfrm>
              <a:off x="5164" y="2884"/>
              <a:ext cx="720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56" name="AutoShape 4"/>
            <p:cNvSpPr>
              <a:spLocks noChangeArrowheads="1"/>
            </p:cNvSpPr>
            <p:nvPr/>
          </p:nvSpPr>
          <p:spPr bwMode="auto">
            <a:xfrm>
              <a:off x="6349" y="2778"/>
              <a:ext cx="4480" cy="665"/>
            </a:xfrm>
            <a:prstGeom prst="flowChartAlternateProcess">
              <a:avLst/>
            </a:prstGeom>
            <a:gradFill rotWithShape="1">
              <a:gsLst>
                <a:gs pos="0">
                  <a:srgbClr val="EDC7DB"/>
                </a:gs>
                <a:gs pos="50000">
                  <a:srgbClr val="FFFFFF"/>
                </a:gs>
                <a:gs pos="100000">
                  <a:srgbClr val="EDC7DB"/>
                </a:gs>
              </a:gsLst>
              <a:lin ang="5400000" scaled="1"/>
            </a:gradFill>
            <a:ln w="9525">
              <a:solidFill>
                <a:srgbClr val="66006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600" b="1" i="0" u="none" strike="noStrike" cap="none" normalizeH="0" baseline="0" smtClean="0">
                  <a:ln>
                    <a:noFill/>
                  </a:ln>
                  <a:solidFill>
                    <a:srgbClr val="990033"/>
                  </a:solidFill>
                  <a:effectLst/>
                  <a:latin typeface="Calibri" pitchFamily="34" charset="0"/>
                </a:rPr>
                <a:t>Софрон Данилов публицистикатын тыла-э</a:t>
              </a:r>
              <a:r>
                <a:rPr kumimoji="0" lang="en-US" sz="2600" b="1" i="0" u="none" strike="noStrike" cap="none" normalizeH="0" baseline="0" smtClean="0">
                  <a:ln>
                    <a:noFill/>
                  </a:ln>
                  <a:solidFill>
                    <a:srgbClr val="990033"/>
                  </a:solidFill>
                  <a:effectLst/>
                  <a:latin typeface="Calibri" pitchFamily="34" charset="0"/>
                </a:rPr>
                <a:t>h</a:t>
              </a:r>
              <a:r>
                <a:rPr kumimoji="0" lang="ru-RU" sz="2600" b="1" i="0" u="none" strike="noStrike" cap="none" normalizeH="0" baseline="0" smtClean="0">
                  <a:ln>
                    <a:noFill/>
                  </a:ln>
                  <a:solidFill>
                    <a:srgbClr val="990033"/>
                  </a:solidFill>
                  <a:effectLst/>
                  <a:latin typeface="Calibri" pitchFamily="34" charset="0"/>
                </a:rPr>
                <a:t>э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57" name="AutoShape 5"/>
            <p:cNvSpPr>
              <a:spLocks noChangeArrowheads="1"/>
            </p:cNvSpPr>
            <p:nvPr/>
          </p:nvSpPr>
          <p:spPr bwMode="auto">
            <a:xfrm>
              <a:off x="6604" y="3470"/>
              <a:ext cx="3882" cy="1319"/>
            </a:xfrm>
            <a:prstGeom prst="horizontalScroll">
              <a:avLst>
                <a:gd name="adj" fmla="val 12500"/>
              </a:avLst>
            </a:prstGeom>
            <a:gradFill rotWithShape="1">
              <a:gsLst>
                <a:gs pos="0">
                  <a:srgbClr val="99CCFF"/>
                </a:gs>
                <a:gs pos="50000">
                  <a:srgbClr val="FFFFFF"/>
                </a:gs>
                <a:gs pos="100000">
                  <a:srgbClr val="99CCFF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Саха </a:t>
              </a:r>
              <a:r>
                <a:rPr kumimoji="0" lang="ru-RU" sz="2400" b="1" i="0" u="none" strike="noStrike" cap="none" normalizeH="0" baseline="0" dirty="0" err="1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омук</a:t>
              </a: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ru-RU" sz="2400" b="1" i="0" u="none" strike="noStrike" cap="none" normalizeH="0" baseline="0" dirty="0" err="1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т</a:t>
              </a:r>
              <a:r>
                <a:rPr lang="ru-RU" sz="2400" b="1" dirty="0" err="1" smtClean="0">
                  <a:solidFill>
                    <a:srgbClr val="800080"/>
                  </a:solidFill>
                  <a:latin typeface="Calibri" pitchFamily="34" charset="0"/>
                </a:rPr>
                <a:t>эру</a:t>
              </a:r>
              <a:r>
                <a:rPr kumimoji="0" lang="ru-RU" sz="2400" b="1" i="0" u="none" strike="noStrike" cap="none" normalizeH="0" baseline="0" dirty="0" err="1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т</a:t>
              </a: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 оло</a:t>
              </a:r>
              <a:r>
                <a:rPr lang="ru-RU" sz="2400" b="1" dirty="0" smtClean="0">
                  <a:solidFill>
                    <a:srgbClr val="800080"/>
                  </a:solidFill>
                  <a:latin typeface="Calibri" pitchFamily="34" charset="0"/>
                </a:rPr>
                <a:t>5</a:t>
              </a: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ор-дьа</a:t>
              </a:r>
              <a:r>
                <a:rPr lang="en-US" sz="2400" b="1" dirty="0" smtClean="0">
                  <a:solidFill>
                    <a:srgbClr val="800080"/>
                  </a:solidFill>
                  <a:latin typeface="Caxalatin" charset="0"/>
                </a:rPr>
                <a:t>h</a:t>
              </a: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а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xalit" charset="0"/>
                </a:rPr>
                <a:t>5</a:t>
              </a: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ар, </a:t>
              </a:r>
              <a:r>
                <a:rPr kumimoji="0" lang="ru-RU" sz="2400" b="1" i="0" u="none" strike="noStrike" cap="none" normalizeH="0" baseline="0" dirty="0" err="1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тэр</a:t>
              </a:r>
              <a:r>
                <a:rPr lang="ru-RU" sz="2400" b="1" dirty="0" err="1" smtClean="0">
                  <a:solidFill>
                    <a:srgbClr val="800080"/>
                  </a:solidFill>
                  <a:latin typeface="Calibri" pitchFamily="34" charset="0"/>
                </a:rPr>
                <a:t>у</a:t>
              </a:r>
              <a:r>
                <a:rPr kumimoji="0" lang="ru-RU" sz="2400" b="1" i="0" u="none" strike="noStrike" cap="none" normalizeH="0" baseline="0" dirty="0" err="1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т</a:t>
              </a: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 </a:t>
              </a:r>
              <a:r>
                <a:rPr lang="ru-RU" sz="2400" b="1" dirty="0" err="1" smtClean="0">
                  <a:solidFill>
                    <a:srgbClr val="800080"/>
                  </a:solidFill>
                  <a:latin typeface="Calibri" pitchFamily="34" charset="0"/>
                </a:rPr>
                <a:t>э</a:t>
              </a:r>
              <a:r>
                <a:rPr kumimoji="0" lang="ru-RU" sz="2400" b="1" i="0" u="none" strike="noStrike" cap="none" normalizeH="0" baseline="0" dirty="0" err="1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йд</a:t>
              </a:r>
              <a:r>
                <a:rPr lang="ru-RU" sz="2400" b="1" dirty="0" err="1" smtClean="0">
                  <a:solidFill>
                    <a:srgbClr val="800080"/>
                  </a:solidFill>
                  <a:latin typeface="Calibri" pitchFamily="34" charset="0"/>
                </a:rPr>
                <a:t>э</a:t>
              </a:r>
              <a:r>
                <a:rPr kumimoji="0" lang="ru-RU" sz="2400" b="1" i="0" u="none" strike="noStrike" cap="none" normalizeH="0" baseline="0" dirty="0" err="1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б</a:t>
              </a:r>
              <a:r>
                <a:rPr lang="ru-RU" sz="2400" b="1" dirty="0" err="1" smtClean="0">
                  <a:solidFill>
                    <a:srgbClr val="800080"/>
                  </a:solidFill>
                  <a:latin typeface="Calibri" pitchFamily="34" charset="0"/>
                </a:rPr>
                <a:t>э</a:t>
              </a:r>
              <a:r>
                <a:rPr kumimoji="0" lang="ru-RU" sz="2400" b="1" i="0" u="none" strike="noStrike" cap="none" normalizeH="0" baseline="0" dirty="0" err="1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л</a:t>
              </a:r>
              <a:r>
                <a:rPr lang="ru-RU" sz="2400" b="1" dirty="0" err="1" smtClean="0">
                  <a:solidFill>
                    <a:srgbClr val="800080"/>
                  </a:solidFill>
                  <a:latin typeface="Calibri" pitchFamily="34" charset="0"/>
                </a:rPr>
                <a:t>у</a:t>
              </a:r>
              <a:r>
                <a:rPr kumimoji="0" lang="ru-RU" sz="2400" b="1" i="0" u="none" strike="noStrike" cap="none" normalizeH="0" baseline="0" dirty="0" err="1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гэр</a:t>
              </a: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ru-RU" sz="2400" b="1" i="0" u="none" strike="noStrike" cap="none" normalizeH="0" baseline="0" dirty="0" err="1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сы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h</a:t>
              </a:r>
              <a:r>
                <a:rPr kumimoji="0" lang="ru-RU" sz="2400" b="1" i="0" u="none" strike="noStrike" cap="none" normalizeH="0" baseline="0" dirty="0" err="1" smtClean="0">
                  <a:ln>
                    <a:noFill/>
                  </a:ln>
                  <a:solidFill>
                    <a:srgbClr val="800080"/>
                  </a:solidFill>
                  <a:effectLst/>
                  <a:latin typeface="Calibri" pitchFamily="34" charset="0"/>
                </a:rPr>
                <a:t>ыаннаах</a:t>
              </a: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990033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ru-RU" sz="2400" b="1" i="0" u="none" strike="noStrike" cap="none" normalizeH="0" baseline="0" dirty="0" err="1" smtClean="0">
                  <a:ln>
                    <a:noFill/>
                  </a:ln>
                  <a:solidFill>
                    <a:srgbClr val="990033"/>
                  </a:solidFill>
                  <a:effectLst/>
                  <a:latin typeface="Calibri" pitchFamily="34" charset="0"/>
                </a:rPr>
                <a:t>тыл-эс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58" name="Line 6"/>
            <p:cNvSpPr>
              <a:spLocks noChangeShapeType="1"/>
            </p:cNvSpPr>
            <p:nvPr/>
          </p:nvSpPr>
          <p:spPr bwMode="auto">
            <a:xfrm>
              <a:off x="8005" y="5353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59" name="Line 7"/>
            <p:cNvSpPr>
              <a:spLocks noChangeShapeType="1"/>
            </p:cNvSpPr>
            <p:nvPr/>
          </p:nvSpPr>
          <p:spPr bwMode="auto">
            <a:xfrm>
              <a:off x="8501" y="4689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1" name="Line 9"/>
            <p:cNvSpPr>
              <a:spLocks noChangeShapeType="1"/>
            </p:cNvSpPr>
            <p:nvPr/>
          </p:nvSpPr>
          <p:spPr bwMode="auto">
            <a:xfrm>
              <a:off x="8545" y="4640"/>
              <a:ext cx="1" cy="415"/>
            </a:xfrm>
            <a:prstGeom prst="line">
              <a:avLst/>
            </a:prstGeom>
            <a:noFill/>
            <a:ln w="476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285720" y="2857496"/>
            <a:ext cx="8501122" cy="3046988"/>
          </a:xfrm>
          <a:prstGeom prst="rect">
            <a:avLst/>
          </a:prstGeom>
          <a:solidFill>
            <a:schemeClr val="bg1">
              <a:alpha val="51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219200" algn="l"/>
              </a:tabLst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333399"/>
                </a:solidFill>
                <a:effectLst/>
                <a:latin typeface="Arial" pitchFamily="34" charset="0"/>
                <a:ea typeface="Times New Roman" pitchFamily="18" charset="0"/>
              </a:rPr>
              <a:t>Ойуулуур-дьу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333399"/>
                </a:solidFill>
                <a:effectLst/>
                <a:latin typeface="Arial" pitchFamily="34" charset="0"/>
                <a:ea typeface="Times New Roman" pitchFamily="18" charset="0"/>
              </a:rPr>
              <a:t>h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333399"/>
                </a:solidFill>
                <a:effectLst/>
                <a:latin typeface="Arial" pitchFamily="34" charset="0"/>
                <a:ea typeface="Times New Roman" pitchFamily="18" charset="0"/>
              </a:rPr>
              <a:t>уннуур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33399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333399"/>
                </a:solidFill>
                <a:effectLst/>
                <a:latin typeface="Arial" pitchFamily="34" charset="0"/>
                <a:ea typeface="Times New Roman" pitchFamily="18" charset="0"/>
              </a:rPr>
              <a:t>тыллар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1219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Arial" pitchFamily="34" charset="0"/>
                <a:ea typeface="Times New Roman" pitchFamily="18" charset="0"/>
              </a:rPr>
              <a:t>Эпитет: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таалар-налыы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хонуу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, 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талыы-талба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алаас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кырылас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к</a:t>
            </a:r>
            <a:r>
              <a:rPr lang="ru-RU" sz="24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</a:rPr>
              <a:t>уну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кырдал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эргэнэ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хара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тыа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(«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Кэриэстэбиллээх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аластарга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»);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1219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Arial" pitchFamily="34" charset="0"/>
                <a:ea typeface="Times New Roman" pitchFamily="18" charset="0"/>
              </a:rPr>
              <a:t>Метафора: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халын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былыттарынан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хаппахтаммыт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халлаан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(«Чернобыль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алдьархайа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»);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1219200" algn="l"/>
              </a:tabLst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993366"/>
                </a:solidFill>
                <a:effectLst/>
                <a:latin typeface="Arial" pitchFamily="34" charset="0"/>
                <a:ea typeface="Times New Roman" pitchFamily="18" charset="0"/>
              </a:rPr>
              <a:t>Тэннээ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Caxalatin" charset="0"/>
                <a:ea typeface="Times New Roman" pitchFamily="18" charset="0"/>
              </a:rPr>
              <a:t>h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Arial" pitchFamily="34" charset="0"/>
                <a:ea typeface="Times New Roman" pitchFamily="18" charset="0"/>
              </a:rPr>
              <a:t>ин: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эстибит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бистэр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олорон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ааспыт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сирдэрин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курдук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</a:rPr>
              <a:t>э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т</a:t>
            </a:r>
            <a:r>
              <a:rPr lang="ru-RU" sz="2400" b="1" dirty="0" err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</a:rPr>
              <a:t>э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хт</a:t>
            </a:r>
            <a:r>
              <a:rPr lang="ru-RU" sz="2400" b="1" dirty="0" err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</a:rPr>
              <a:t>э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р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(«Сир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б</a:t>
            </a:r>
            <a:r>
              <a:rPr lang="ru-RU" sz="2400" b="1" dirty="0" err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</a:rPr>
              <a:t>уэ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бэйдиири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с</a:t>
            </a:r>
            <a:r>
              <a:rPr lang="ru-RU" sz="2400" b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</a:rPr>
              <a:t>э</a:t>
            </a: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б</a:t>
            </a:r>
            <a:r>
              <a:rPr lang="ru-RU" sz="2400" b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</a:rPr>
              <a:t>у</a:t>
            </a: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л</a:t>
            </a:r>
            <a:r>
              <a:rPr lang="ru-RU" sz="2400" b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</a:rPr>
              <a:t>уу</a:t>
            </a: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р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»)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433</Words>
  <Application>Microsoft Office PowerPoint</Application>
  <PresentationFormat>Экран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«Софрон Данилов публицистикатыгар айыл5а харыстабыла»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«Биhиги бука бары айыл5а о5олоробут…»                  Софрон Данилов</dc:title>
  <dc:creator>Татьяна</dc:creator>
  <cp:lastModifiedBy>Roman</cp:lastModifiedBy>
  <cp:revision>21</cp:revision>
  <dcterms:created xsi:type="dcterms:W3CDTF">2012-03-04T05:20:28Z</dcterms:created>
  <dcterms:modified xsi:type="dcterms:W3CDTF">2013-03-18T21:31:03Z</dcterms:modified>
</cp:coreProperties>
</file>