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6" r:id="rId4"/>
    <p:sldId id="267" r:id="rId5"/>
    <p:sldId id="260" r:id="rId6"/>
    <p:sldId id="261" r:id="rId7"/>
    <p:sldId id="265" r:id="rId8"/>
    <p:sldId id="262" r:id="rId9"/>
    <p:sldId id="263" r:id="rId10"/>
    <p:sldId id="264" r:id="rId11"/>
    <p:sldId id="258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9933"/>
    <a:srgbClr val="FF9900"/>
    <a:srgbClr val="006600"/>
    <a:srgbClr val="FFFF99"/>
    <a:srgbClr val="FFFF00"/>
    <a:srgbClr val="33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52D17E8-9CA5-420A-8E43-CC83A0000650}" type="datetimeFigureOut">
              <a:rPr lang="ru-RU"/>
              <a:pPr>
                <a:defRPr/>
              </a:pPr>
              <a:t>19.03.2013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6653D64-0C1D-4F24-B4F9-7FF0D893E94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69FAB-B406-4253-9052-E6C984CE6F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DABBF-2F0C-4EF4-BF07-C275D6112B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6C254-B7CC-48BE-B6EF-902CDDFB6E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7CA69-51E8-4301-AC70-494FE76EE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009D8-2EF5-4DF1-900A-0CD4F12EA8C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EAB54-E998-4362-AAE5-72B8933F6A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94499-5663-488D-B8BA-59A5EDE3E78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FE75E-AF90-4A42-B473-12D088765F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92EAD-BAB3-4AA9-9A32-3CC27D744A8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5EC41-E0FA-4926-B9CA-F50D8FEDD1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01806-B703-41EF-A5C5-E645BB11B8A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EEE54FF-992C-49A1-99B9-F031E2E5B58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3997" r:id="rId2"/>
    <p:sldLayoutId id="2147484006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7" r:id="rId9"/>
    <p:sldLayoutId id="2147484003" r:id="rId10"/>
    <p:sldLayoutId id="2147484004" r:id="rId11"/>
  </p:sldLayoutIdLst>
  <p:transition>
    <p:strips dir="ru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jpeg"/><Relationship Id="rId3" Type="http://schemas.openxmlformats.org/officeDocument/2006/relationships/image" Target="../media/image88.png"/><Relationship Id="rId7" Type="http://schemas.openxmlformats.org/officeDocument/2006/relationships/image" Target="../media/image91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0.png"/><Relationship Id="rId5" Type="http://schemas.openxmlformats.org/officeDocument/2006/relationships/image" Target="../media/image89.png"/><Relationship Id="rId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10" Type="http://schemas.openxmlformats.org/officeDocument/2006/relationships/image" Target="../media/image101.jpeg"/><Relationship Id="rId4" Type="http://schemas.openxmlformats.org/officeDocument/2006/relationships/image" Target="../media/image95.png"/><Relationship Id="rId9" Type="http://schemas.openxmlformats.org/officeDocument/2006/relationships/image" Target="../media/image10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png"/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6.jpeg"/><Relationship Id="rId5" Type="http://schemas.openxmlformats.org/officeDocument/2006/relationships/image" Target="../media/image105.png"/><Relationship Id="rId4" Type="http://schemas.openxmlformats.org/officeDocument/2006/relationships/image" Target="../media/image10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118.png"/><Relationship Id="rId18" Type="http://schemas.openxmlformats.org/officeDocument/2006/relationships/image" Target="../media/image123.png"/><Relationship Id="rId26" Type="http://schemas.openxmlformats.org/officeDocument/2006/relationships/image" Target="../media/image131.png"/><Relationship Id="rId39" Type="http://schemas.openxmlformats.org/officeDocument/2006/relationships/image" Target="../media/image7.jpeg"/><Relationship Id="rId3" Type="http://schemas.openxmlformats.org/officeDocument/2006/relationships/image" Target="../media/image108.png"/><Relationship Id="rId21" Type="http://schemas.openxmlformats.org/officeDocument/2006/relationships/image" Target="../media/image126.png"/><Relationship Id="rId34" Type="http://schemas.openxmlformats.org/officeDocument/2006/relationships/image" Target="../media/image139.png"/><Relationship Id="rId7" Type="http://schemas.openxmlformats.org/officeDocument/2006/relationships/image" Target="../media/image112.png"/><Relationship Id="rId12" Type="http://schemas.openxmlformats.org/officeDocument/2006/relationships/image" Target="../media/image117.png"/><Relationship Id="rId17" Type="http://schemas.openxmlformats.org/officeDocument/2006/relationships/image" Target="../media/image122.png"/><Relationship Id="rId25" Type="http://schemas.openxmlformats.org/officeDocument/2006/relationships/image" Target="../media/image130.png"/><Relationship Id="rId33" Type="http://schemas.openxmlformats.org/officeDocument/2006/relationships/image" Target="../media/image138.png"/><Relationship Id="rId38" Type="http://schemas.openxmlformats.org/officeDocument/2006/relationships/image" Target="../media/image143.png"/><Relationship Id="rId2" Type="http://schemas.openxmlformats.org/officeDocument/2006/relationships/image" Target="../media/image107.png"/><Relationship Id="rId16" Type="http://schemas.openxmlformats.org/officeDocument/2006/relationships/image" Target="../media/image121.png"/><Relationship Id="rId20" Type="http://schemas.openxmlformats.org/officeDocument/2006/relationships/image" Target="../media/image125.png"/><Relationship Id="rId29" Type="http://schemas.openxmlformats.org/officeDocument/2006/relationships/image" Target="../media/image1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png"/><Relationship Id="rId11" Type="http://schemas.openxmlformats.org/officeDocument/2006/relationships/image" Target="../media/image116.png"/><Relationship Id="rId24" Type="http://schemas.openxmlformats.org/officeDocument/2006/relationships/image" Target="../media/image129.png"/><Relationship Id="rId32" Type="http://schemas.openxmlformats.org/officeDocument/2006/relationships/image" Target="../media/image137.png"/><Relationship Id="rId37" Type="http://schemas.openxmlformats.org/officeDocument/2006/relationships/image" Target="../media/image142.png"/><Relationship Id="rId5" Type="http://schemas.openxmlformats.org/officeDocument/2006/relationships/image" Target="../media/image110.png"/><Relationship Id="rId15" Type="http://schemas.openxmlformats.org/officeDocument/2006/relationships/image" Target="../media/image120.png"/><Relationship Id="rId23" Type="http://schemas.openxmlformats.org/officeDocument/2006/relationships/image" Target="../media/image128.png"/><Relationship Id="rId28" Type="http://schemas.openxmlformats.org/officeDocument/2006/relationships/image" Target="../media/image133.png"/><Relationship Id="rId36" Type="http://schemas.openxmlformats.org/officeDocument/2006/relationships/image" Target="../media/image141.png"/><Relationship Id="rId10" Type="http://schemas.openxmlformats.org/officeDocument/2006/relationships/image" Target="../media/image115.png"/><Relationship Id="rId19" Type="http://schemas.openxmlformats.org/officeDocument/2006/relationships/image" Target="../media/image124.png"/><Relationship Id="rId31" Type="http://schemas.openxmlformats.org/officeDocument/2006/relationships/image" Target="../media/image136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Relationship Id="rId14" Type="http://schemas.openxmlformats.org/officeDocument/2006/relationships/image" Target="../media/image119.png"/><Relationship Id="rId22" Type="http://schemas.openxmlformats.org/officeDocument/2006/relationships/image" Target="../media/image127.png"/><Relationship Id="rId27" Type="http://schemas.openxmlformats.org/officeDocument/2006/relationships/image" Target="../media/image132.png"/><Relationship Id="rId30" Type="http://schemas.openxmlformats.org/officeDocument/2006/relationships/image" Target="../media/image135.png"/><Relationship Id="rId35" Type="http://schemas.openxmlformats.org/officeDocument/2006/relationships/image" Target="../media/image1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jpeg"/><Relationship Id="rId7" Type="http://schemas.openxmlformats.org/officeDocument/2006/relationships/image" Target="../media/image149.jpeg"/><Relationship Id="rId2" Type="http://schemas.openxmlformats.org/officeDocument/2006/relationships/image" Target="../media/image14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8.jpeg"/><Relationship Id="rId5" Type="http://schemas.openxmlformats.org/officeDocument/2006/relationships/image" Target="../media/image147.jpeg"/><Relationship Id="rId4" Type="http://schemas.openxmlformats.org/officeDocument/2006/relationships/image" Target="../media/image14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Relationship Id="rId9" Type="http://schemas.openxmlformats.org/officeDocument/2006/relationships/image" Target="../media/image5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66.jpe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jpe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ttp://img1.liveinternet.ru/images/foto/b/3/apps/0/39/39387_combourg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0"/>
            <a:ext cx="8496944" cy="66693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68300" y="981075"/>
            <a:ext cx="8775700" cy="283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5000">
              <a:solidFill>
                <a:schemeClr val="tx2"/>
              </a:solidFill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47813" y="4429125"/>
            <a:ext cx="6146800" cy="8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Урок-путешествие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0"/>
            <a:ext cx="724601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60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60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быкновенные </a:t>
            </a:r>
            <a:r>
              <a:rPr lang="ru-RU" sz="60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дроби</a:t>
            </a:r>
            <a:endParaRPr lang="ru-RU" sz="60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28860" y="714356"/>
            <a:ext cx="514353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Равновесия</a:t>
            </a:r>
          </a:p>
        </p:txBody>
      </p:sp>
      <p:sp>
        <p:nvSpPr>
          <p:cNvPr id="14340" name="Прямоугольник 3"/>
          <p:cNvSpPr>
            <a:spLocks noChangeArrowheads="1"/>
          </p:cNvSpPr>
          <p:nvPr/>
        </p:nvSpPr>
        <p:spPr bwMode="auto">
          <a:xfrm>
            <a:off x="1785938" y="1714500"/>
            <a:ext cx="7143750" cy="498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3". Сколько существует значений х, для которых  верно неравенство</a:t>
            </a: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4. Сравните значения числовых выражений: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   </a:t>
            </a: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а)                             и                           </a:t>
            </a: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sz="3200" i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sz="1600" i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Б)   </a:t>
            </a:r>
          </a:p>
          <a:p>
            <a:pPr marL="342900" indent="-342900">
              <a:defRPr/>
            </a:pP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  <a:p>
            <a:pPr marL="342900" indent="-342900">
              <a:defRPr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42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43375" y="2357438"/>
            <a:ext cx="1905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190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344" name="Прямоугольник 7"/>
          <p:cNvSpPr>
            <a:spLocks noChangeArrowheads="1"/>
          </p:cNvSpPr>
          <p:nvPr/>
        </p:nvSpPr>
        <p:spPr bwMode="auto">
          <a:xfrm>
            <a:off x="4500563" y="2571750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&lt;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345" name="Прямоугольник 8"/>
          <p:cNvSpPr>
            <a:spLocks noChangeArrowheads="1"/>
          </p:cNvSpPr>
          <p:nvPr/>
        </p:nvSpPr>
        <p:spPr bwMode="auto">
          <a:xfrm>
            <a:off x="4857750" y="2500313"/>
            <a:ext cx="3127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1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47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071688" y="4286250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3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50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143250" y="4286250"/>
            <a:ext cx="3619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35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53" name="Picture 1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4875" y="4286250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35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56" name="Picture 1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15000" y="4286250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0" y="1214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358" name="Прямоугольник 22"/>
          <p:cNvSpPr>
            <a:spLocks noChangeArrowheads="1"/>
          </p:cNvSpPr>
          <p:nvPr/>
        </p:nvSpPr>
        <p:spPr bwMode="auto">
          <a:xfrm>
            <a:off x="2571750" y="4429125"/>
            <a:ext cx="390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+</a:t>
            </a:r>
            <a:endParaRPr lang="en-US" sz="3200" dirty="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359" name="Прямоугольник 23"/>
          <p:cNvSpPr>
            <a:spLocks noChangeArrowheads="1"/>
          </p:cNvSpPr>
          <p:nvPr/>
        </p:nvSpPr>
        <p:spPr bwMode="auto">
          <a:xfrm>
            <a:off x="5214938" y="4500563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−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60" name="Rectangle 26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8" name="7-конечная звезда 27"/>
          <p:cNvSpPr/>
          <p:nvPr/>
        </p:nvSpPr>
        <p:spPr>
          <a:xfrm>
            <a:off x="8143875" y="5572125"/>
            <a:ext cx="428625" cy="428625"/>
          </a:xfrm>
          <a:prstGeom prst="star7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/>
          </a:p>
        </p:txBody>
      </p:sp>
      <p:sp>
        <p:nvSpPr>
          <p:cNvPr id="30" name="7-конечная звезда 29"/>
          <p:cNvSpPr/>
          <p:nvPr/>
        </p:nvSpPr>
        <p:spPr>
          <a:xfrm>
            <a:off x="8286750" y="1785938"/>
            <a:ext cx="428625" cy="428625"/>
          </a:xfrm>
          <a:prstGeom prst="star7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363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365" name="Picture 29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14563" y="5572125"/>
            <a:ext cx="38576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31" name="Рисунок 30" descr="http://img1.liveinternet.ru/images/foto/b/3/apps/0/39/39387_combourg.jpg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142844" y="214290"/>
            <a:ext cx="2004565" cy="19647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4" grpId="0" autoUpdateAnimBg="0"/>
      <p:bldP spid="14345" grpId="0" autoUpdateAnimBg="0"/>
      <p:bldP spid="14358" grpId="0" autoUpdateAnimBg="0"/>
      <p:bldP spid="1435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400" b="1">
              <a:solidFill>
                <a:schemeClr val="tx2"/>
              </a:solidFill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395288" y="2133600"/>
            <a:ext cx="8229600" cy="334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87400" indent="-342900">
              <a:spcBef>
                <a:spcPct val="20000"/>
              </a:spcBef>
            </a:pPr>
            <a:endParaRPr lang="ru-RU" sz="540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2643172" y="621741"/>
            <a:ext cx="5286411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Отгадайка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00250" y="1500188"/>
            <a:ext cx="6429375" cy="47704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Решите примеры, и  вы отгадаете  зашифрованное слово.                                                                   </a:t>
            </a: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-    О</a:t>
            </a: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-    И</a:t>
            </a: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                </a:t>
            </a: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-     Б</a:t>
            </a: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        </a:t>
            </a: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 -     Р</a:t>
            </a: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                                                  -   Д</a:t>
            </a: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                               </a:t>
            </a:r>
          </a:p>
        </p:txBody>
      </p:sp>
      <p:sp>
        <p:nvSpPr>
          <p:cNvPr id="1536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68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643188" y="214312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6"/>
          <p:cNvSpPr>
            <a:spLocks noChangeArrowheads="1"/>
          </p:cNvSpPr>
          <p:nvPr/>
        </p:nvSpPr>
        <p:spPr bwMode="auto">
          <a:xfrm>
            <a:off x="2357438" y="2286000"/>
            <a:ext cx="3397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70" name="Прямоугольник 14"/>
          <p:cNvSpPr>
            <a:spLocks noChangeArrowheads="1"/>
          </p:cNvSpPr>
          <p:nvPr/>
        </p:nvSpPr>
        <p:spPr bwMode="auto">
          <a:xfrm>
            <a:off x="2928938" y="3786188"/>
            <a:ext cx="325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endParaRPr lang="en-US" sz="3600" dirty="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71" name="Прямоугольник 15"/>
          <p:cNvSpPr>
            <a:spLocks noChangeArrowheads="1"/>
          </p:cNvSpPr>
          <p:nvPr/>
        </p:nvSpPr>
        <p:spPr bwMode="auto">
          <a:xfrm>
            <a:off x="2857500" y="2286000"/>
            <a:ext cx="395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2">
                    <a:lumMod val="25000"/>
                  </a:schemeClr>
                </a:solidFill>
              </a:rPr>
              <a:t>+</a:t>
            </a:r>
            <a:endParaRPr lang="ru-RU" sz="28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73" name="Picture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86125" y="214312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375" name="Прямоугольник 19"/>
          <p:cNvSpPr>
            <a:spLocks noChangeArrowheads="1"/>
          </p:cNvSpPr>
          <p:nvPr/>
        </p:nvSpPr>
        <p:spPr bwMode="auto">
          <a:xfrm>
            <a:off x="3500438" y="2357438"/>
            <a:ext cx="384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>
                <a:solidFill>
                  <a:schemeClr val="bg2">
                    <a:lumMod val="25000"/>
                  </a:schemeClr>
                </a:solidFill>
              </a:rPr>
              <a:t>=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3929063" y="2286000"/>
            <a:ext cx="500062" cy="500063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2357438" y="3000375"/>
            <a:ext cx="500062" cy="500063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378" name="Прямоугольник 22"/>
          <p:cNvSpPr>
            <a:spLocks noChangeArrowheads="1"/>
          </p:cNvSpPr>
          <p:nvPr/>
        </p:nvSpPr>
        <p:spPr bwMode="auto">
          <a:xfrm>
            <a:off x="2786063" y="3143250"/>
            <a:ext cx="55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2">
                    <a:lumMod val="25000"/>
                  </a:schemeClr>
                </a:solidFill>
              </a:rPr>
              <a:t> +</a:t>
            </a:r>
            <a:r>
              <a:rPr lang="en-US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5379" name="Picture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86125" y="300037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0" name="Прямоугольник 26"/>
          <p:cNvSpPr>
            <a:spLocks noChangeArrowheads="1"/>
          </p:cNvSpPr>
          <p:nvPr/>
        </p:nvSpPr>
        <p:spPr bwMode="auto">
          <a:xfrm>
            <a:off x="3571875" y="321468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25000"/>
                  </a:schemeClr>
                </a:solidFill>
              </a:rPr>
              <a:t>=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4000500" y="3143250"/>
            <a:ext cx="500063" cy="42862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357438" y="3929063"/>
            <a:ext cx="500062" cy="42862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8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84" name="Picture 14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86125" y="378618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386" name="Прямоугольник 32"/>
          <p:cNvSpPr>
            <a:spLocks noChangeArrowheads="1"/>
          </p:cNvSpPr>
          <p:nvPr/>
        </p:nvSpPr>
        <p:spPr bwMode="auto">
          <a:xfrm>
            <a:off x="3571875" y="40005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25000"/>
                  </a:schemeClr>
                </a:solidFill>
              </a:rPr>
              <a:t>=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71938" y="3929063"/>
            <a:ext cx="428625" cy="4286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357438" y="4786313"/>
            <a:ext cx="428625" cy="4286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89" name="Прямоугольник 35"/>
          <p:cNvSpPr>
            <a:spLocks noChangeArrowheads="1"/>
          </p:cNvSpPr>
          <p:nvPr/>
        </p:nvSpPr>
        <p:spPr bwMode="auto">
          <a:xfrm>
            <a:off x="2857500" y="4714875"/>
            <a:ext cx="309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endParaRPr lang="en-US" sz="320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90" name="Прямоугольник 37"/>
          <p:cNvSpPr>
            <a:spLocks noChangeArrowheads="1"/>
          </p:cNvSpPr>
          <p:nvPr/>
        </p:nvSpPr>
        <p:spPr bwMode="auto">
          <a:xfrm>
            <a:off x="3071813" y="4786313"/>
            <a:ext cx="301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91" name="Прямоугольник 38"/>
          <p:cNvSpPr>
            <a:spLocks noChangeArrowheads="1"/>
          </p:cNvSpPr>
          <p:nvPr/>
        </p:nvSpPr>
        <p:spPr bwMode="auto">
          <a:xfrm>
            <a:off x="3643313" y="4857750"/>
            <a:ext cx="384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chemeClr val="bg2">
                    <a:lumMod val="25000"/>
                  </a:schemeClr>
                </a:solidFill>
              </a:rPr>
              <a:t>=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393" name="Picture 18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7563" y="4572000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4000500" y="4714875"/>
            <a:ext cx="571500" cy="500063"/>
          </a:xfrm>
          <a:prstGeom prst="diamond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4" name="AutoShape 21"/>
          <p:cNvSpPr>
            <a:spLocks noChangeArrowheads="1"/>
          </p:cNvSpPr>
          <p:nvPr/>
        </p:nvSpPr>
        <p:spPr bwMode="auto">
          <a:xfrm>
            <a:off x="2357438" y="5572125"/>
            <a:ext cx="500062" cy="500063"/>
          </a:xfrm>
          <a:prstGeom prst="diamond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397" name="Прямоугольник 44"/>
          <p:cNvSpPr>
            <a:spLocks noChangeArrowheads="1"/>
          </p:cNvSpPr>
          <p:nvPr/>
        </p:nvSpPr>
        <p:spPr bwMode="auto">
          <a:xfrm>
            <a:off x="2857500" y="5572125"/>
            <a:ext cx="458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chemeClr val="bg2">
                    <a:lumMod val="25000"/>
                  </a:schemeClr>
                </a:solidFill>
              </a:rPr>
              <a:t>+</a:t>
            </a:r>
            <a:r>
              <a:rPr lang="en-US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399" name="Прямоугольник 51"/>
          <p:cNvSpPr>
            <a:spLocks noChangeArrowheads="1"/>
          </p:cNvSpPr>
          <p:nvPr/>
        </p:nvSpPr>
        <p:spPr bwMode="auto">
          <a:xfrm>
            <a:off x="3143250" y="5643563"/>
            <a:ext cx="31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en-US" sz="200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401" name="Picture 28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7563" y="5357813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0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403" name="Прямоугольник 55"/>
          <p:cNvSpPr>
            <a:spLocks noChangeArrowheads="1"/>
          </p:cNvSpPr>
          <p:nvPr/>
        </p:nvSpPr>
        <p:spPr bwMode="auto">
          <a:xfrm>
            <a:off x="3643313" y="5643563"/>
            <a:ext cx="447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>
                <a:solidFill>
                  <a:schemeClr val="bg2">
                    <a:lumMod val="25000"/>
                  </a:schemeClr>
                </a:solidFill>
              </a:rPr>
              <a:t>= </a:t>
            </a:r>
            <a:endParaRPr lang="ru-RU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7" name="Правильный пятиугольник 56"/>
          <p:cNvSpPr/>
          <p:nvPr/>
        </p:nvSpPr>
        <p:spPr>
          <a:xfrm>
            <a:off x="4071938" y="5572125"/>
            <a:ext cx="500062" cy="428625"/>
          </a:xfrm>
          <a:prstGeom prst="pen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404" name="Прямоугольник 57"/>
          <p:cNvSpPr>
            <a:spLocks noChangeArrowheads="1"/>
          </p:cNvSpPr>
          <p:nvPr/>
        </p:nvSpPr>
        <p:spPr bwMode="auto">
          <a:xfrm>
            <a:off x="6572250" y="257175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2</a:t>
            </a:r>
            <a:endParaRPr lang="ru-RU">
              <a:solidFill>
                <a:srgbClr val="0070C0"/>
              </a:solidFill>
            </a:endParaRPr>
          </a:p>
        </p:txBody>
      </p:sp>
      <p:sp>
        <p:nvSpPr>
          <p:cNvPr id="15405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406" name="Rectangle 33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407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408" name="Picture 34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2428875"/>
            <a:ext cx="1444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9" name="Rectangle 3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410" name="Прямоугольник 64"/>
          <p:cNvSpPr>
            <a:spLocks noChangeArrowheads="1"/>
          </p:cNvSpPr>
          <p:nvPr/>
        </p:nvSpPr>
        <p:spPr bwMode="auto">
          <a:xfrm>
            <a:off x="6500813" y="342900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2</a:t>
            </a:r>
            <a:endParaRPr lang="ru-RU">
              <a:solidFill>
                <a:srgbClr val="0070C0"/>
              </a:solidFill>
            </a:endParaRPr>
          </a:p>
        </p:txBody>
      </p:sp>
      <p:sp>
        <p:nvSpPr>
          <p:cNvPr id="15411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412" name="Picture 37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3286125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3" name="Rectangle 39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414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415" name="Picture 40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4071938"/>
            <a:ext cx="1460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6" name="Rectangle 42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417" name="Прямоугольник 71"/>
          <p:cNvSpPr>
            <a:spLocks noChangeArrowheads="1"/>
          </p:cNvSpPr>
          <p:nvPr/>
        </p:nvSpPr>
        <p:spPr bwMode="auto">
          <a:xfrm>
            <a:off x="6786563" y="4929188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70C0"/>
                </a:solidFill>
              </a:rPr>
              <a:t>3</a:t>
            </a:r>
            <a:endParaRPr lang="ru-RU">
              <a:solidFill>
                <a:srgbClr val="0070C0"/>
              </a:solidFill>
            </a:endParaRPr>
          </a:p>
        </p:txBody>
      </p:sp>
      <p:sp>
        <p:nvSpPr>
          <p:cNvPr id="15418" name="Прямоугольник 73"/>
          <p:cNvSpPr>
            <a:spLocks noChangeArrowheads="1"/>
          </p:cNvSpPr>
          <p:nvPr/>
        </p:nvSpPr>
        <p:spPr bwMode="auto">
          <a:xfrm>
            <a:off x="6643688" y="5572125"/>
            <a:ext cx="31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70C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000">
              <a:solidFill>
                <a:srgbClr val="0070C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419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5420" name="Picture 44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75" y="5429250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21" name="Rectangle 46"/>
          <p:cNvSpPr>
            <a:spLocks noChangeArrowheads="1"/>
          </p:cNvSpPr>
          <p:nvPr/>
        </p:nvSpPr>
        <p:spPr bwMode="auto">
          <a:xfrm>
            <a:off x="0" y="12144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63" name="Рисунок 62" descr="http://stat17.privet.ru/lr/0918721d27ae34b60003a931388aaa1a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85720" y="357166"/>
            <a:ext cx="1940471" cy="20453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71802" y="285728"/>
            <a:ext cx="4000528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 Зачетный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71688" y="1000125"/>
            <a:ext cx="6643687" cy="5108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Решите задачи </a:t>
            </a:r>
          </a:p>
          <a:p>
            <a:pPr algn="ctr">
              <a:defRPr/>
            </a:pPr>
            <a:endParaRPr lang="ru-RU" sz="3600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В школе 640 учащихся. Учащиеся 5 классов составляют  3/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3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2 всех учащихся. Сколько учащихся в пятых классах школы? </a:t>
            </a:r>
            <a:endParaRPr lang="en-US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457200" indent="-457200">
              <a:defRPr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marL="342900" indent="-342900">
              <a:buFontTx/>
              <a:buAutoNum type="arabicPeriod" startAt="2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Для подарков купили 4 кг шоколадных конфет, которые 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составляют 2/5 всех купленных конфет. Сколько конфет купили </a:t>
            </a:r>
            <a:r>
              <a:rPr lang="en-US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для подарков? </a:t>
            </a:r>
          </a:p>
          <a:p>
            <a:pPr marL="342900" indent="-342900"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</a:t>
            </a: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3.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 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На праздничный стол купили 12 кг фруктов. 5/12 составляют яблоки. Сколько яблок купили на праздники?</a:t>
            </a:r>
            <a:endParaRPr lang="ru-RU" sz="2400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>
              <a:defRPr/>
            </a:pPr>
            <a:endParaRPr lang="ru-RU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4.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За два дня было скошено 15/16 луга. В первый день скошено 6/16 луга. Какую часть луга скосили во второй день?</a:t>
            </a:r>
          </a:p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</a:t>
            </a: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0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38" y="2714625"/>
            <a:ext cx="2428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2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0" y="3786188"/>
            <a:ext cx="20669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4" name="Picture 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63" y="4857750"/>
            <a:ext cx="20955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13" y="5643563"/>
            <a:ext cx="2000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6" name="Рисунок 15" descr="http://s49.radikal.ru/i126/1108/29/63d0c17b460c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85720" y="500042"/>
            <a:ext cx="1857388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71802" y="785794"/>
            <a:ext cx="4714908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 Зачётный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50" y="2357438"/>
            <a:ext cx="15081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3143250" y="3286125"/>
            <a:ext cx="357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B050"/>
                </a:solidFill>
              </a:rPr>
              <a:t>2</a:t>
            </a:r>
            <a:endParaRPr lang="ru-RU" sz="2000">
              <a:solidFill>
                <a:srgbClr val="00B050"/>
              </a:solidFill>
            </a:endParaRPr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5286375"/>
            <a:ext cx="2000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2500313"/>
            <a:ext cx="266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 </a:t>
            </a:r>
            <a:endParaRPr lang="en-US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500313"/>
            <a:ext cx="714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2" name="Rectangle 12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600"/>
              <a:t> </a:t>
            </a:r>
            <a:endParaRPr lang="ru-RU"/>
          </a:p>
        </p:txBody>
      </p:sp>
      <p:sp>
        <p:nvSpPr>
          <p:cNvPr id="174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88" y="2500313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Rectangle 15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600"/>
              <a:t> </a:t>
            </a:r>
            <a:endParaRPr lang="ru-RU"/>
          </a:p>
        </p:txBody>
      </p:sp>
      <p:sp>
        <p:nvSpPr>
          <p:cNvPr id="1742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38" y="3286125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8" name="Rectangle 18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600"/>
              <a:t> </a:t>
            </a:r>
            <a:endParaRPr lang="ru-RU"/>
          </a:p>
        </p:txBody>
      </p:sp>
      <p:sp>
        <p:nvSpPr>
          <p:cNvPr id="1742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75" name="Picture 19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0" y="2500313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77" name="Picture 21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3286125"/>
            <a:ext cx="266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19479" name="Picture 23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3286125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5" name="Rectangle 25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009242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600"/>
              <a:t> </a:t>
            </a:r>
            <a:endParaRPr lang="ru-RU"/>
          </a:p>
        </p:txBody>
      </p:sp>
      <p:sp>
        <p:nvSpPr>
          <p:cNvPr id="1743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82" name="Picture 26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3143250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84" name="Picture 28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143250"/>
            <a:ext cx="14287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0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86" name="Picture 30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4000500"/>
            <a:ext cx="1968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2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88" name="Picture 32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4071938"/>
            <a:ext cx="266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4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90" name="Picture 34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4000500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6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92" name="Picture 36"/>
          <p:cNvPicPr>
            <a:picLocks noChangeAspect="1" noChangeArrowheads="1"/>
          </p:cNvPicPr>
          <p:nvPr/>
        </p:nvPicPr>
        <p:blipFill>
          <a:blip r:embed="rId1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25" y="3857625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8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494" name="Picture 38"/>
          <p:cNvPicPr>
            <a:picLocks noChangeAspect="1" noChangeArrowheads="1"/>
          </p:cNvPicPr>
          <p:nvPr/>
        </p:nvPicPr>
        <p:blipFill>
          <a:blip r:embed="rId1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857625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0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" name="Picture 4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4000500"/>
            <a:ext cx="76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2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00" name="Picture 44"/>
          <p:cNvPicPr>
            <a:picLocks noChangeAspect="1" noChangeArrowheads="1"/>
          </p:cNvPicPr>
          <p:nvPr/>
        </p:nvPicPr>
        <p:blipFill>
          <a:blip r:embed="rId1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4643438"/>
            <a:ext cx="266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4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3357563"/>
            <a:ext cx="460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6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02" name="Picture 46"/>
          <p:cNvPicPr>
            <a:picLocks noChangeAspect="1" noChangeArrowheads="1"/>
          </p:cNvPicPr>
          <p:nvPr/>
        </p:nvPicPr>
        <p:blipFill>
          <a:blip r:embed="rId1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4643438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5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04" name="Picture 48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38" y="4643438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0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06" name="Picture 50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4643438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2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08" name="Picture 52"/>
          <p:cNvPicPr>
            <a:picLocks noChangeAspect="1" noChangeArrowheads="1"/>
          </p:cNvPicPr>
          <p:nvPr/>
        </p:nvPicPr>
        <p:blipFill>
          <a:blip r:embed="rId2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500563"/>
            <a:ext cx="1428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4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13" y="4572000"/>
            <a:ext cx="76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5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10" name="Picture 54"/>
          <p:cNvPicPr>
            <a:picLocks noChangeAspect="1" noChangeArrowheads="1"/>
          </p:cNvPicPr>
          <p:nvPr/>
        </p:nvPicPr>
        <p:blipFill>
          <a:blip r:embed="rId2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5357813"/>
            <a:ext cx="266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7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12" name="Picture 56"/>
          <p:cNvPicPr>
            <a:picLocks noChangeAspect="1" noChangeArrowheads="1"/>
          </p:cNvPicPr>
          <p:nvPr/>
        </p:nvPicPr>
        <p:blipFill>
          <a:blip r:embed="rId2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5357813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9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14" name="Picture 58"/>
          <p:cNvPicPr>
            <a:picLocks noChangeAspect="1" noChangeArrowheads="1"/>
          </p:cNvPicPr>
          <p:nvPr/>
        </p:nvPicPr>
        <p:blipFill>
          <a:blip r:embed="rId2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82875" y="5214938"/>
            <a:ext cx="2508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7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16" name="Picture 60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5357813"/>
            <a:ext cx="15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73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9518" name="Picture 62"/>
          <p:cNvPicPr>
            <a:picLocks noChangeAspect="1" noChangeArrowheads="1"/>
          </p:cNvPicPr>
          <p:nvPr/>
        </p:nvPicPr>
        <p:blipFill>
          <a:blip r:embed="rId2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5214938"/>
            <a:ext cx="25876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75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477" name="Picture 64"/>
          <p:cNvPicPr>
            <a:picLocks noChangeAspect="1" noChangeArrowheads="1"/>
          </p:cNvPicPr>
          <p:nvPr/>
        </p:nvPicPr>
        <p:blipFill>
          <a:blip r:embed="rId2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5500688"/>
            <a:ext cx="714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1928813" y="1285875"/>
            <a:ext cx="6858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Самостоятельная работа </a:t>
            </a:r>
          </a:p>
          <a:p>
            <a:pPr>
              <a:defRPr/>
            </a:pPr>
            <a:endParaRPr lang="ru-RU" sz="2400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                  </a:t>
            </a: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   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  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              </a:t>
            </a:r>
            <a:r>
              <a:rPr lang="en-US" sz="2400" dirty="0">
                <a:solidFill>
                  <a:srgbClr val="00B050"/>
                </a:solidFill>
                <a:latin typeface="Comic Sans MS" pitchFamily="66" charset="0"/>
              </a:rPr>
              <a:t> 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Ответ:1А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2В,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3С,4А,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5В.</a:t>
            </a:r>
          </a:p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            </a:t>
            </a:r>
          </a:p>
        </p:txBody>
      </p:sp>
      <p:graphicFrame>
        <p:nvGraphicFramePr>
          <p:cNvPr id="77" name="Таблица 76"/>
          <p:cNvGraphicFramePr>
            <a:graphicFrameLocks noGrp="1"/>
          </p:cNvGraphicFramePr>
          <p:nvPr/>
        </p:nvGraphicFramePr>
        <p:xfrm>
          <a:off x="4857750" y="2071688"/>
          <a:ext cx="3429024" cy="2893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857256"/>
                <a:gridCol w="857256"/>
                <a:gridCol w="857256"/>
              </a:tblGrid>
              <a:tr h="488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</a:t>
                      </a:r>
                      <a:endParaRPr lang="ru-RU" dirty="0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1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4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5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5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45244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2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8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   9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8 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3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2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2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4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12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8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7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j-lt"/>
                        </a:rPr>
                        <a:t>5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5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+mj-lt"/>
                        </a:rPr>
                        <a:t> 6</a:t>
                      </a:r>
                      <a:r>
                        <a:rPr lang="ru-RU" dirty="0" smtClean="0">
                          <a:latin typeface="+mj-lt"/>
                        </a:rPr>
                        <a:t>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9  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515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" name="Picture 108"/>
          <p:cNvPicPr>
            <a:picLocks noChangeAspect="1" noChangeArrowheads="1"/>
          </p:cNvPicPr>
          <p:nvPr/>
        </p:nvPicPr>
        <p:blipFill>
          <a:blip r:embed="rId2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0" y="2571750"/>
            <a:ext cx="1428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17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" name="Picture 110"/>
          <p:cNvPicPr>
            <a:picLocks noChangeAspect="1" noChangeArrowheads="1"/>
          </p:cNvPicPr>
          <p:nvPr/>
        </p:nvPicPr>
        <p:blipFill>
          <a:blip r:embed="rId2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2571750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19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" name="Picture 112"/>
          <p:cNvPicPr>
            <a:picLocks noChangeAspect="1" noChangeArrowheads="1"/>
          </p:cNvPicPr>
          <p:nvPr/>
        </p:nvPicPr>
        <p:blipFill>
          <a:blip r:embed="rId2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0" y="3071813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21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6" name="Picture 114"/>
          <p:cNvPicPr>
            <a:picLocks noChangeAspect="1" noChangeArrowheads="1"/>
          </p:cNvPicPr>
          <p:nvPr/>
        </p:nvPicPr>
        <p:blipFill>
          <a:blip r:embed="rId2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25" y="3071813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23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" name="Picture 116"/>
          <p:cNvPicPr>
            <a:picLocks noChangeAspect="1" noChangeArrowheads="1"/>
          </p:cNvPicPr>
          <p:nvPr/>
        </p:nvPicPr>
        <p:blipFill>
          <a:blip r:embed="rId3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50" y="3571875"/>
            <a:ext cx="157163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25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" name="Picture 118"/>
          <p:cNvPicPr>
            <a:picLocks noChangeAspect="1" noChangeArrowheads="1"/>
          </p:cNvPicPr>
          <p:nvPr/>
        </p:nvPicPr>
        <p:blipFill>
          <a:blip r:embed="rId3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3643313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27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" name="Picture 120"/>
          <p:cNvPicPr>
            <a:picLocks noChangeAspect="1" noChangeArrowheads="1"/>
          </p:cNvPicPr>
          <p:nvPr/>
        </p:nvPicPr>
        <p:blipFill>
          <a:blip r:embed="rId3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25" y="3571875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29" name="Rectangle 1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1" name="Picture 122"/>
          <p:cNvPicPr>
            <a:picLocks noChangeAspect="1" noChangeArrowheads="1"/>
          </p:cNvPicPr>
          <p:nvPr/>
        </p:nvPicPr>
        <p:blipFill>
          <a:blip r:embed="rId3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4071938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31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" name="Picture 124"/>
          <p:cNvPicPr>
            <a:picLocks noChangeAspect="1" noChangeArrowheads="1"/>
          </p:cNvPicPr>
          <p:nvPr/>
        </p:nvPicPr>
        <p:blipFill>
          <a:blip r:embed="rId3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4071938"/>
            <a:ext cx="1428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33" name="Rectangle 1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" name="Picture 126"/>
          <p:cNvPicPr>
            <a:picLocks noChangeAspect="1" noChangeArrowheads="1"/>
          </p:cNvPicPr>
          <p:nvPr/>
        </p:nvPicPr>
        <p:blipFill>
          <a:blip r:embed="rId3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63" y="4000500"/>
            <a:ext cx="117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35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4" name="Picture 128"/>
          <p:cNvPicPr>
            <a:picLocks noChangeAspect="1" noChangeArrowheads="1"/>
          </p:cNvPicPr>
          <p:nvPr/>
        </p:nvPicPr>
        <p:blipFill>
          <a:blip r:embed="rId3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88" y="4572000"/>
            <a:ext cx="214312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37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538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540" name="Picture 132"/>
          <p:cNvPicPr>
            <a:picLocks noChangeAspect="1" noChangeArrowheads="1"/>
          </p:cNvPicPr>
          <p:nvPr/>
        </p:nvPicPr>
        <p:blipFill>
          <a:blip r:embed="rId3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688" y="4500563"/>
            <a:ext cx="242887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541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544" name="Picture 136"/>
          <p:cNvPicPr>
            <a:picLocks noChangeAspect="1" noChangeArrowheads="1"/>
          </p:cNvPicPr>
          <p:nvPr/>
        </p:nvPicPr>
        <p:blipFill>
          <a:blip r:embed="rId3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50" y="5357813"/>
            <a:ext cx="142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543" name="Rectangle 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546" name="Picture 138"/>
          <p:cNvPicPr>
            <a:picLocks noChangeAspect="1" noChangeArrowheads="1"/>
          </p:cNvPicPr>
          <p:nvPr/>
        </p:nvPicPr>
        <p:blipFill>
          <a:blip r:embed="rId3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8" y="5214938"/>
            <a:ext cx="25241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" name="Прямоугольник 103"/>
          <p:cNvSpPr>
            <a:spLocks noChangeArrowheads="1"/>
          </p:cNvSpPr>
          <p:nvPr/>
        </p:nvSpPr>
        <p:spPr bwMode="auto">
          <a:xfrm>
            <a:off x="3714750" y="5357813"/>
            <a:ext cx="376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B050"/>
                </a:solidFill>
              </a:rPr>
              <a:t> 2</a:t>
            </a:r>
            <a:endParaRPr lang="ru-RU">
              <a:solidFill>
                <a:srgbClr val="00B050"/>
              </a:solidFill>
            </a:endParaRPr>
          </a:p>
        </p:txBody>
      </p:sp>
      <p:sp>
        <p:nvSpPr>
          <p:cNvPr id="16" name="Rectangle 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548" name="Picture 140"/>
          <p:cNvPicPr>
            <a:picLocks noChangeAspect="1" noChangeArrowheads="1"/>
          </p:cNvPicPr>
          <p:nvPr/>
        </p:nvPicPr>
        <p:blipFill>
          <a:blip r:embed="rId3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38" y="4500563"/>
            <a:ext cx="2000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7550" name="Picture 142"/>
          <p:cNvPicPr>
            <a:picLocks noChangeAspect="1" noChangeArrowheads="1"/>
          </p:cNvPicPr>
          <p:nvPr/>
        </p:nvPicPr>
        <p:blipFill>
          <a:blip r:embed="rId3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688" y="2571750"/>
            <a:ext cx="952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" name="Рисунок 106" descr="http://s49.radikal.ru/i126/1108/29/63d0c17b460c.jpg"/>
          <p:cNvPicPr/>
          <p:nvPr/>
        </p:nvPicPr>
        <p:blipFill>
          <a:blip r:embed="rId39" cstate="email"/>
          <a:srcRect/>
          <a:stretch>
            <a:fillRect/>
          </a:stretch>
        </p:blipFill>
        <p:spPr bwMode="auto">
          <a:xfrm>
            <a:off x="285720" y="214290"/>
            <a:ext cx="1785950" cy="2000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1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7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1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28813" y="2571750"/>
            <a:ext cx="5572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Спасибо за урок!</a:t>
            </a:r>
          </a:p>
        </p:txBody>
      </p:sp>
      <p:pic>
        <p:nvPicPr>
          <p:cNvPr id="4" name="Рисунок 3" descr="http://s49.radikal.ru/i126/1108/29/63d0c17b460c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500042"/>
            <a:ext cx="1899662" cy="18202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img1.liveinternet.ru/images/attach/b/3/7/908/7908398_1194617068_6_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4071942"/>
            <a:ext cx="2139900" cy="22112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ttp://stat17.privet.ru/lr/0918721d27ae34b60003a931388aaa1a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43702" y="428604"/>
            <a:ext cx="1928826" cy="20717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C:\Users\Кирилл\Desktop\389225fc7671ecad4ee5d8c834d82556_full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215074" y="4143380"/>
            <a:ext cx="2536290" cy="22880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://www.stihi.ru/pics/2009/03/16/2803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868" y="500042"/>
            <a:ext cx="1856762" cy="19523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http://s47.radikal.ru/i118/0912/82/055aeef3b132.jpg"/>
          <p:cNvPicPr/>
          <p:nvPr/>
        </p:nvPicPr>
        <p:blipFill>
          <a:blip r:embed="rId7" cstate="email"/>
          <a:srcRect b="-56"/>
          <a:stretch>
            <a:fillRect/>
          </a:stretch>
        </p:blipFill>
        <p:spPr bwMode="auto">
          <a:xfrm>
            <a:off x="3071802" y="4286256"/>
            <a:ext cx="2286016" cy="21431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9"/>
          <p:cNvSpPr>
            <a:spLocks noChangeArrowheads="1" noChangeShapeType="1" noTextEdit="1"/>
          </p:cNvSpPr>
          <p:nvPr/>
        </p:nvSpPr>
        <p:spPr bwMode="auto">
          <a:xfrm>
            <a:off x="285750" y="214313"/>
            <a:ext cx="2786063" cy="403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Равновесия</a:t>
            </a:r>
          </a:p>
        </p:txBody>
      </p:sp>
      <p:sp>
        <p:nvSpPr>
          <p:cNvPr id="6147" name="WordArt 10"/>
          <p:cNvSpPr>
            <a:spLocks noChangeArrowheads="1" noChangeShapeType="1" noTextEdit="1"/>
          </p:cNvSpPr>
          <p:nvPr/>
        </p:nvSpPr>
        <p:spPr bwMode="auto">
          <a:xfrm>
            <a:off x="179388" y="6308725"/>
            <a:ext cx="3024187" cy="40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Найденных ошибок</a:t>
            </a:r>
          </a:p>
        </p:txBody>
      </p:sp>
      <p:sp>
        <p:nvSpPr>
          <p:cNvPr id="6148" name="WordArt 11"/>
          <p:cNvSpPr>
            <a:spLocks noChangeArrowheads="1" noChangeShapeType="1" noTextEdit="1"/>
          </p:cNvSpPr>
          <p:nvPr/>
        </p:nvSpPr>
        <p:spPr bwMode="auto">
          <a:xfrm>
            <a:off x="5286375" y="6308725"/>
            <a:ext cx="3641725" cy="415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Правильных и Неправильных дробей</a:t>
            </a:r>
          </a:p>
        </p:txBody>
      </p:sp>
      <p:sp>
        <p:nvSpPr>
          <p:cNvPr id="6149" name="WordArt 12"/>
          <p:cNvSpPr>
            <a:spLocks noChangeArrowheads="1" noChangeShapeType="1" noTextEdit="1"/>
          </p:cNvSpPr>
          <p:nvPr/>
        </p:nvSpPr>
        <p:spPr bwMode="auto">
          <a:xfrm>
            <a:off x="2857500" y="4857750"/>
            <a:ext cx="2555875" cy="1081088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Отгадайка</a:t>
            </a:r>
          </a:p>
        </p:txBody>
      </p:sp>
      <p:sp>
        <p:nvSpPr>
          <p:cNvPr id="6150" name="WordArt 15"/>
          <p:cNvSpPr>
            <a:spLocks noChangeArrowheads="1" noChangeShapeType="1" noTextEdit="1"/>
          </p:cNvSpPr>
          <p:nvPr/>
        </p:nvSpPr>
        <p:spPr bwMode="auto">
          <a:xfrm>
            <a:off x="6715125" y="2571750"/>
            <a:ext cx="2555875" cy="792163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Зачетный</a:t>
            </a:r>
          </a:p>
        </p:txBody>
      </p:sp>
      <p:sp>
        <p:nvSpPr>
          <p:cNvPr id="6151" name="WordArt 16"/>
          <p:cNvSpPr>
            <a:spLocks noChangeArrowheads="1" noChangeShapeType="1" noTextEdit="1"/>
          </p:cNvSpPr>
          <p:nvPr/>
        </p:nvSpPr>
        <p:spPr bwMode="auto">
          <a:xfrm>
            <a:off x="5075238" y="115888"/>
            <a:ext cx="29527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Умных дробей</a:t>
            </a:r>
          </a:p>
        </p:txBody>
      </p:sp>
      <p:sp>
        <p:nvSpPr>
          <p:cNvPr id="3089" name="WordArt 17"/>
          <p:cNvSpPr>
            <a:spLocks noChangeArrowheads="1" noChangeShapeType="1" noTextEdit="1"/>
          </p:cNvSpPr>
          <p:nvPr/>
        </p:nvSpPr>
        <p:spPr bwMode="auto">
          <a:xfrm>
            <a:off x="285720" y="2428868"/>
            <a:ext cx="8702675" cy="1443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ru-RU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rot="16200000" flipV="1">
            <a:off x="3928269" y="2929732"/>
            <a:ext cx="4143375" cy="214153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1357313" y="6072188"/>
            <a:ext cx="5715000" cy="158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16200000" flipV="1">
            <a:off x="-821532" y="3821907"/>
            <a:ext cx="3929063" cy="5715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57250" y="2214563"/>
            <a:ext cx="3500438" cy="321468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4286250" y="2928938"/>
            <a:ext cx="3357563" cy="250031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8" name="Picture 7" descr="город2изм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44250" y="30718125"/>
            <a:ext cx="135413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Рисунок 25" descr="http://img1.liveinternet.ru/images/foto/b/3/apps/0/39/39387_combourg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428604"/>
            <a:ext cx="2000263" cy="19288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Рисунок 26" descr="http://s47.radikal.ru/i118/0912/82/055aeef3b132.jpg"/>
          <p:cNvPicPr/>
          <p:nvPr/>
        </p:nvPicPr>
        <p:blipFill>
          <a:blip r:embed="rId5" cstate="email"/>
          <a:srcRect b="-56"/>
          <a:stretch>
            <a:fillRect/>
          </a:stretch>
        </p:blipFill>
        <p:spPr bwMode="auto">
          <a:xfrm>
            <a:off x="3714744" y="500042"/>
            <a:ext cx="2121448" cy="185738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Рисунок 27" descr="http://s49.radikal.ru/i126/1108/29/63d0c17b460c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358050" y="785794"/>
            <a:ext cx="1785950" cy="2000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Рисунок 28" descr="http://img1.liveinternet.ru/images/attach/b/3/7/908/7908398_1194617068_6_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7158" y="4429132"/>
            <a:ext cx="1928826" cy="19254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Рисунок 29" descr="http://stat17.privet.ru/lr/0918721d27ae34b60003a931388aaa1a"/>
          <p:cNvPicPr/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214678" y="3500438"/>
            <a:ext cx="2154785" cy="20453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05" name="WordArt 33"/>
          <p:cNvSpPr>
            <a:spLocks noChangeArrowheads="1" noChangeShapeType="1" noTextEdit="1"/>
          </p:cNvSpPr>
          <p:nvPr/>
        </p:nvSpPr>
        <p:spPr bwMode="auto">
          <a:xfrm rot="20322816">
            <a:off x="80570" y="2794930"/>
            <a:ext cx="8474600" cy="85594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243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страна </a:t>
            </a:r>
            <a:r>
              <a:rPr lang="ru-RU" sz="3600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99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Arial"/>
              </a:rPr>
              <a:t>Обыкновенных</a:t>
            </a: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 дробей</a:t>
            </a:r>
          </a:p>
        </p:txBody>
      </p:sp>
      <p:pic>
        <p:nvPicPr>
          <p:cNvPr id="33" name="Рисунок 32" descr="http://img1.liveinternet.ru/images/attach/b/3/7/908/7908398_1194617068_6_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09558" y="4581532"/>
            <a:ext cx="1928826" cy="19254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Рисунок 33" descr="http://img1.liveinternet.ru/images/attach/b/3/7/908/7908398_1194617068_6_.jp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00034" y="4572008"/>
            <a:ext cx="1928826" cy="19254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Рисунок 36" descr="C:\Users\Кирилл\Desktop\389225fc7671ecad4ee5d8c834d82556_full.jpg"/>
          <p:cNvPicPr/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572264" y="3929066"/>
            <a:ext cx="2271694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55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3240" y="428604"/>
            <a:ext cx="45916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Умных дробей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57313" y="1428750"/>
            <a:ext cx="7358062" cy="5508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Устный счет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Назвать дробь, соответствующую данному предложению.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Торт разрезан на 8 кусков. Оля съела 3 из них. Какую часть торта съела Оля? </a:t>
            </a:r>
            <a:r>
              <a:rPr lang="ru-RU" sz="20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 </a:t>
            </a: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dirty="0"/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В вазе лежало 17 фруктов, из них 6 бананов и 5 апельсинов. Какую часть составляют бананы от всех фруктов? А какую апельсины?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/>
              <a:t>          </a:t>
            </a:r>
          </a:p>
          <a:p>
            <a:pPr marL="342900" indent="-342900">
              <a:defRPr/>
            </a:pPr>
            <a:endParaRPr lang="ru-RU" dirty="0"/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Золушке высыпали 100 зерен пшена и 99 горошин. Какую часть от всех зерен составляют зерна пшена?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dirty="0"/>
              <a:t>   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endParaRPr lang="ru-RU" dirty="0"/>
          </a:p>
          <a:p>
            <a:pPr marL="342900" indent="-342900">
              <a:buFontTx/>
              <a:buAutoNum type="arabicPeriod" startAt="2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Как называется</a:t>
            </a:r>
            <a:r>
              <a:rPr lang="ru-RU" i="1" dirty="0"/>
              <a:t>          </a:t>
            </a: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метра?</a:t>
            </a: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      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      </a:t>
            </a:r>
            <a:r>
              <a:rPr lang="ru-RU" b="1" dirty="0">
                <a:solidFill>
                  <a:srgbClr val="FF0000"/>
                </a:solidFill>
              </a:rPr>
              <a:t>1 см</a:t>
            </a:r>
            <a:endParaRPr lang="ru-RU" dirty="0">
              <a:solidFill>
                <a:srgbClr val="FF0000"/>
              </a:solidFill>
            </a:endParaRPr>
          </a:p>
          <a:p>
            <a:pPr marL="342900" indent="-342900">
              <a:defRPr/>
            </a:pPr>
            <a:endParaRPr lang="ru-RU" dirty="0"/>
          </a:p>
          <a:p>
            <a:pPr marL="342900" indent="-342900">
              <a:buFontTx/>
              <a:buAutoNum type="arabicPeriod" startAt="3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     Числа равняется 9, чему равно само число?</a:t>
            </a:r>
          </a:p>
          <a:p>
            <a:pPr marL="342900" indent="-342900">
              <a:defRPr/>
            </a:pPr>
            <a:endParaRPr lang="ru-RU" i="1" dirty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                  </a:t>
            </a:r>
            <a:r>
              <a:rPr lang="ru-RU" b="1" i="1" dirty="0">
                <a:solidFill>
                  <a:srgbClr val="FF0000"/>
                </a:solidFill>
              </a:rPr>
              <a:t>15 см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                             </a:t>
            </a:r>
            <a:r>
              <a:rPr lang="ru-RU" dirty="0"/>
              <a:t> </a:t>
            </a:r>
          </a:p>
        </p:txBody>
      </p:sp>
      <p:sp>
        <p:nvSpPr>
          <p:cNvPr id="717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8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80" name="Picture 18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0" y="2357438"/>
            <a:ext cx="123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7181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2" name="Rectangle 23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718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86" name="Picture 2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63" y="4357688"/>
            <a:ext cx="357187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88" name="Picture 26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50" y="4786313"/>
            <a:ext cx="3698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75" y="5572125"/>
            <a:ext cx="1524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9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500438"/>
            <a:ext cx="2460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7192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5" y="3500438"/>
            <a:ext cx="2460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30" name="Рисунок 29" descr="http://s47.radikal.ru/i118/0912/82/055aeef3b132.jpg"/>
          <p:cNvPicPr/>
          <p:nvPr/>
        </p:nvPicPr>
        <p:blipFill>
          <a:blip r:embed="rId8" cstate="email"/>
          <a:srcRect b="-56"/>
          <a:stretch>
            <a:fillRect/>
          </a:stretch>
        </p:blipFill>
        <p:spPr bwMode="auto">
          <a:xfrm>
            <a:off x="214282" y="142852"/>
            <a:ext cx="2214578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3240" y="357166"/>
            <a:ext cx="45916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Умных дробей</a:t>
            </a:r>
          </a:p>
        </p:txBody>
      </p:sp>
      <p:sp>
        <p:nvSpPr>
          <p:cNvPr id="8196" name="Прямоугольник 3"/>
          <p:cNvSpPr>
            <a:spLocks noChangeArrowheads="1"/>
          </p:cNvSpPr>
          <p:nvPr/>
        </p:nvSpPr>
        <p:spPr bwMode="auto">
          <a:xfrm>
            <a:off x="4071938" y="1214438"/>
            <a:ext cx="1670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Устный счет</a:t>
            </a:r>
          </a:p>
        </p:txBody>
      </p:sp>
      <p:sp>
        <p:nvSpPr>
          <p:cNvPr id="5" name="Блок-схема: узел 4"/>
          <p:cNvSpPr/>
          <p:nvPr/>
        </p:nvSpPr>
        <p:spPr>
          <a:xfrm>
            <a:off x="1214438" y="2571750"/>
            <a:ext cx="571500" cy="500063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1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Блок-схема: узел 5"/>
          <p:cNvSpPr/>
          <p:nvPr/>
        </p:nvSpPr>
        <p:spPr>
          <a:xfrm>
            <a:off x="2214563" y="2500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100" dirty="0">
                <a:solidFill>
                  <a:schemeClr val="tx1"/>
                </a:solidFill>
              </a:rPr>
              <a:t>+ </a:t>
            </a:r>
          </a:p>
        </p:txBody>
      </p:sp>
      <p:sp>
        <p:nvSpPr>
          <p:cNvPr id="7" name="Блок-схема: узел 6"/>
          <p:cNvSpPr/>
          <p:nvPr/>
        </p:nvSpPr>
        <p:spPr>
          <a:xfrm>
            <a:off x="3214688" y="2500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Блок-схема: узел 7"/>
          <p:cNvSpPr/>
          <p:nvPr/>
        </p:nvSpPr>
        <p:spPr>
          <a:xfrm>
            <a:off x="4143375" y="2500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9" name="Блок-схема: узел 8"/>
          <p:cNvSpPr/>
          <p:nvPr/>
        </p:nvSpPr>
        <p:spPr>
          <a:xfrm>
            <a:off x="5072063" y="2500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0" name="Блок-схема: узел 9"/>
          <p:cNvSpPr/>
          <p:nvPr/>
        </p:nvSpPr>
        <p:spPr>
          <a:xfrm>
            <a:off x="6000750" y="2500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7286625" y="2500313"/>
            <a:ext cx="571500" cy="500062"/>
          </a:xfrm>
          <a:prstGeom prst="flowChartProcess">
            <a:avLst/>
          </a:prstGeom>
          <a:solidFill>
            <a:srgbClr val="FF99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928813" y="2786063"/>
            <a:ext cx="214312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928938" y="2714625"/>
            <a:ext cx="214312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57625" y="2714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786313" y="2714625"/>
            <a:ext cx="214312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5715000" y="2714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6715125" y="2714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2571750"/>
            <a:ext cx="1047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50" y="2643188"/>
            <a:ext cx="1031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2571750"/>
            <a:ext cx="1063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2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3" y="2571750"/>
            <a:ext cx="889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5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00" y="2571750"/>
            <a:ext cx="1031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63" y="2571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7429500" y="257175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1</a:t>
            </a:r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>
            <a:off x="1285875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2214563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7" name="Блок-схема: узел 26"/>
          <p:cNvSpPr/>
          <p:nvPr/>
        </p:nvSpPr>
        <p:spPr>
          <a:xfrm>
            <a:off x="3143250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b="1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28" name="Блок-схема: узел 27"/>
          <p:cNvSpPr/>
          <p:nvPr/>
        </p:nvSpPr>
        <p:spPr>
          <a:xfrm>
            <a:off x="4071938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200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29" name="Блок-схема: узел 28"/>
          <p:cNvSpPr/>
          <p:nvPr/>
        </p:nvSpPr>
        <p:spPr>
          <a:xfrm>
            <a:off x="5000625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6000750" y="3643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Блок-схема: процесс 30"/>
          <p:cNvSpPr/>
          <p:nvPr/>
        </p:nvSpPr>
        <p:spPr>
          <a:xfrm>
            <a:off x="7358063" y="3714750"/>
            <a:ext cx="571500" cy="500063"/>
          </a:xfrm>
          <a:prstGeom prst="flowChartProcess">
            <a:avLst/>
          </a:prstGeom>
          <a:solidFill>
            <a:srgbClr val="FF99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1928813" y="3857625"/>
            <a:ext cx="214312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3786188" y="3857625"/>
            <a:ext cx="214312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4714875" y="3857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5715000" y="3857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6715125" y="3929063"/>
            <a:ext cx="214313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7" name="Picture 17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50" y="3714750"/>
            <a:ext cx="2111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19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313" y="3714750"/>
            <a:ext cx="1778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1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3714750"/>
            <a:ext cx="1762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23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3714750"/>
            <a:ext cx="103187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25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0" y="3714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27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3714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9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75" y="3714750"/>
            <a:ext cx="120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Блок-схема: узел 43"/>
          <p:cNvSpPr/>
          <p:nvPr/>
        </p:nvSpPr>
        <p:spPr>
          <a:xfrm>
            <a:off x="1214438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2214563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3143250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4071938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>
            <a:off x="5000625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6000750" y="4786313"/>
            <a:ext cx="571500" cy="500062"/>
          </a:xfrm>
          <a:prstGeom prst="flowChartConnector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0" name="Блок-схема: процесс 49"/>
          <p:cNvSpPr/>
          <p:nvPr/>
        </p:nvSpPr>
        <p:spPr>
          <a:xfrm>
            <a:off x="7358063" y="4857750"/>
            <a:ext cx="571500" cy="500063"/>
          </a:xfrm>
          <a:prstGeom prst="flowChartProcess">
            <a:avLst/>
          </a:prstGeom>
          <a:solidFill>
            <a:srgbClr val="FF99C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1857375" y="5000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2857500" y="5000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Стрелка вправо 52"/>
          <p:cNvSpPr/>
          <p:nvPr/>
        </p:nvSpPr>
        <p:spPr>
          <a:xfrm>
            <a:off x="3786188" y="5000625"/>
            <a:ext cx="214312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Стрелка вправо 53"/>
          <p:cNvSpPr/>
          <p:nvPr/>
        </p:nvSpPr>
        <p:spPr>
          <a:xfrm>
            <a:off x="4714875" y="5000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>
            <a:off x="5715000" y="5000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6" name="Стрелка вправо 55"/>
          <p:cNvSpPr/>
          <p:nvPr/>
        </p:nvSpPr>
        <p:spPr>
          <a:xfrm>
            <a:off x="6715125" y="5072063"/>
            <a:ext cx="214313" cy="460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7" name="Picture 31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50" y="4857750"/>
            <a:ext cx="889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34"/>
          <p:cNvPicPr>
            <a:picLocks noChangeAspect="1" noChangeArrowheads="1"/>
          </p:cNvPicPr>
          <p:nvPr/>
        </p:nvPicPr>
        <p:blipFill>
          <a:blip r:embed="rId1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4857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36"/>
          <p:cNvPicPr>
            <a:picLocks noChangeAspect="1" noChangeArrowheads="1"/>
          </p:cNvPicPr>
          <p:nvPr/>
        </p:nvPicPr>
        <p:blipFill>
          <a:blip r:embed="rId1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4857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38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3" y="4857750"/>
            <a:ext cx="2698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40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3" y="4857750"/>
            <a:ext cx="2698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42"/>
          <p:cNvPicPr>
            <a:picLocks noChangeAspect="1" noChangeArrowheads="1"/>
          </p:cNvPicPr>
          <p:nvPr/>
        </p:nvPicPr>
        <p:blipFill>
          <a:blip r:embed="rId1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4857750"/>
            <a:ext cx="2254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44"/>
          <p:cNvPicPr>
            <a:picLocks noChangeAspect="1" noChangeArrowheads="1"/>
          </p:cNvPicPr>
          <p:nvPr/>
        </p:nvPicPr>
        <p:blipFill>
          <a:blip r:embed="rId1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75" y="4857750"/>
            <a:ext cx="1206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Стрелка вправо 63"/>
          <p:cNvSpPr/>
          <p:nvPr/>
        </p:nvSpPr>
        <p:spPr>
          <a:xfrm>
            <a:off x="2857500" y="3857625"/>
            <a:ext cx="214313" cy="460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5" name="Рисунок 64" descr="http://s47.radikal.ru/i118/0912/82/055aeef3b132.jpg"/>
          <p:cNvPicPr/>
          <p:nvPr/>
        </p:nvPicPr>
        <p:blipFill>
          <a:blip r:embed="rId20" cstate="email"/>
          <a:srcRect b="-56"/>
          <a:stretch>
            <a:fillRect/>
          </a:stretch>
        </p:blipFill>
        <p:spPr bwMode="auto">
          <a:xfrm>
            <a:off x="285720" y="214290"/>
            <a:ext cx="2357454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64" grpId="0" animBg="1"/>
      <p:bldP spid="6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28926" y="571481"/>
            <a:ext cx="5072098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Правильных и Неправильных дробей</a:t>
            </a:r>
          </a:p>
        </p:txBody>
      </p:sp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2143125" y="1785938"/>
            <a:ext cx="6643688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Составьте правильные дроби с числителем 67 из чисел 1, 67, 42, 101, 2, 7.</a:t>
            </a:r>
          </a:p>
          <a:p>
            <a:pPr marL="342900" indent="-342900">
              <a:buFontTx/>
              <a:buAutoNum type="arabicPeriod"/>
              <a:defRPr/>
            </a:pPr>
            <a:endParaRPr lang="ru-RU" i="1" dirty="0">
              <a:solidFill>
                <a:srgbClr val="0070C0"/>
              </a:solidFill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Составьте правильные дроби со знаменателем 7 из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     чисел 1, 67, 42, 101, 2, 7,</a:t>
            </a:r>
          </a:p>
          <a:p>
            <a:pPr marL="342900" indent="-342900">
              <a:defRPr/>
            </a:pPr>
            <a:endParaRPr lang="ru-RU" i="1" dirty="0">
              <a:solidFill>
                <a:srgbClr val="0070C0"/>
              </a:solidFill>
            </a:endParaRPr>
          </a:p>
          <a:p>
            <a:pPr marL="342900" indent="-342900">
              <a:buFontTx/>
              <a:buAutoNum type="arabicPeriod" startAt="3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Составьте правильные дроби со знаменателем 67 из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     чисел 1 ,67, 42, 101, 2, 7.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>
              <a:buFontTx/>
              <a:buAutoNum type="arabicPeriod" startAt="4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Составьте неправильные дроби со знаменателем 42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     из чисел 1, 67, 42, 101, 2, 7.</a:t>
            </a:r>
          </a:p>
          <a:p>
            <a:pPr marL="342900" indent="-342900">
              <a:defRPr/>
            </a:pPr>
            <a:r>
              <a:rPr lang="ru-RU" i="1" dirty="0">
                <a:solidFill>
                  <a:srgbClr val="0070C0"/>
                </a:solidFill>
              </a:rPr>
              <a:t> </a:t>
            </a:r>
          </a:p>
          <a:p>
            <a:pPr marL="342900" indent="-342900">
              <a:buFontTx/>
              <a:buAutoNum type="arabicPeriod" startAt="5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Составьте неправильные дроби с числителем 2  из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</a:rPr>
              <a:t>      чисел 1, 67, 42, 101, 2, 7.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198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75" y="2143125"/>
            <a:ext cx="28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01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2928938"/>
            <a:ext cx="1111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04" name="Picture 10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2928938"/>
            <a:ext cx="1111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29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07" name="Picture 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25" y="378618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2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10" name="Picture 16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378618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5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13" name="Picture 19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38" y="378618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8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16" name="Picture 22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25" y="378618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1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19" name="Picture 25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464343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4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22" name="Picture 28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63" y="4643438"/>
            <a:ext cx="28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7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25" name="Picture 31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63" y="4643438"/>
            <a:ext cx="190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50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28" name="Picture 34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25" y="5429250"/>
            <a:ext cx="1111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53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31" name="Picture 37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29313" y="5429250"/>
            <a:ext cx="1111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42" name="Рисунок 41" descr="C:\Users\Кирилл\Desktop\389225fc7671ecad4ee5d8c834d82556_full.jpg"/>
          <p:cNvPicPr/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285720" y="357166"/>
            <a:ext cx="2271694" cy="201168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1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1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819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819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10800000" flipV="1">
            <a:off x="2714612" y="637412"/>
            <a:ext cx="4753601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Найденных ошибок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57438" y="1643063"/>
            <a:ext cx="6500812" cy="2586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1. Выделите целую часть числа: </a:t>
            </a:r>
          </a:p>
          <a:p>
            <a:pPr>
              <a:defRPr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  </a:t>
            </a:r>
          </a:p>
          <a:p>
            <a:pPr>
              <a:defRPr/>
            </a:pPr>
            <a:endParaRPr lang="ru-RU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endParaRPr lang="ru-RU" b="1" dirty="0">
              <a:solidFill>
                <a:schemeClr val="accent5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ru-RU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 </a:t>
            </a:r>
          </a:p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а) не умеет выполнять деление с остатком;</a:t>
            </a:r>
          </a:p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б) не до конца выделил целую часть; </a:t>
            </a:r>
          </a:p>
          <a:p>
            <a:pPr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в) поменял местами числитель и знаменатель.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28" name="Picture 10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786063" y="2286000"/>
            <a:ext cx="304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53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1" name="Picture 1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143250" y="2428875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5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632423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9235" name="Picture 18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500563" y="2286000"/>
            <a:ext cx="2952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9" name="Rectangle 20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600"/>
              <a:t> </a:t>
            </a:r>
            <a:endParaRPr lang="ru-RU"/>
          </a:p>
        </p:txBody>
      </p:sp>
      <p:pic>
        <p:nvPicPr>
          <p:cNvPr id="9237" name="Picture 1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29188" y="2428875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1" name="Прямоугольник 27"/>
          <p:cNvSpPr>
            <a:spLocks noChangeArrowheads="1"/>
          </p:cNvSpPr>
          <p:nvPr/>
        </p:nvSpPr>
        <p:spPr bwMode="auto">
          <a:xfrm>
            <a:off x="4383088" y="3244850"/>
            <a:ext cx="249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endParaRPr lang="ru-RU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200">
                <a:solidFill>
                  <a:srgbClr val="632423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/>
          </a:p>
        </p:txBody>
      </p:sp>
      <p:pic>
        <p:nvPicPr>
          <p:cNvPr id="9240" name="Picture 21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643313" y="2286000"/>
            <a:ext cx="1428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4" name="Rectangle 23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600"/>
              <a:t> </a:t>
            </a:r>
            <a:endParaRPr lang="ru-RU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43" name="Picture 24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57813" y="2286000"/>
            <a:ext cx="1460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45" name="Picture 2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500813" y="2286000"/>
            <a:ext cx="2889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46" name="Picture 1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58000" y="2428875"/>
            <a:ext cx="2095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48" name="Picture 28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143750" y="2286000"/>
            <a:ext cx="2889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9" name="Прямоугольник 38"/>
          <p:cNvSpPr>
            <a:spLocks noChangeArrowheads="1"/>
          </p:cNvSpPr>
          <p:nvPr/>
        </p:nvSpPr>
        <p:spPr bwMode="auto">
          <a:xfrm>
            <a:off x="3357563" y="2428875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  <a:endParaRPr lang="ru-RU"/>
          </a:p>
        </p:txBody>
      </p:sp>
      <p:sp>
        <p:nvSpPr>
          <p:cNvPr id="9250" name="Прямоугольник 39"/>
          <p:cNvSpPr>
            <a:spLocks noChangeArrowheads="1"/>
          </p:cNvSpPr>
          <p:nvPr/>
        </p:nvSpPr>
        <p:spPr bwMode="auto">
          <a:xfrm>
            <a:off x="5072063" y="2428875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</a:t>
            </a:r>
            <a:endParaRPr lang="ru-RU"/>
          </a:p>
        </p:txBody>
      </p:sp>
      <p:pic>
        <p:nvPicPr>
          <p:cNvPr id="42" name="Рисунок 41" descr="http://img1.liveinternet.ru/images/attach/b/3/7/908/7908398_1194617068_6_.jpg"/>
          <p:cNvPicPr/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14282" y="357166"/>
            <a:ext cx="2068462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9" grpId="0"/>
      <p:bldP spid="92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488" y="857232"/>
            <a:ext cx="464347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Найденных ошибок</a:t>
            </a:r>
          </a:p>
        </p:txBody>
      </p:sp>
      <p:sp>
        <p:nvSpPr>
          <p:cNvPr id="10244" name="TextBox 8"/>
          <p:cNvSpPr txBox="1">
            <a:spLocks noChangeArrowheads="1"/>
          </p:cNvSpPr>
          <p:nvPr/>
        </p:nvSpPr>
        <p:spPr bwMode="auto">
          <a:xfrm>
            <a:off x="2357438" y="1785938"/>
            <a:ext cx="5786437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2. Превратите смешанное число в неправильную дробь:</a:t>
            </a: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а) не прибавил 1/6;</a:t>
            </a:r>
          </a:p>
          <a:p>
            <a:pPr>
              <a:defRPr/>
            </a:pPr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б) вычел 1/3;</a:t>
            </a:r>
          </a:p>
          <a:p>
            <a:pPr>
              <a:defRPr/>
            </a:pPr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в) правильно.</a:t>
            </a: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46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57500" y="271462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49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143250" y="2928938"/>
            <a:ext cx="2476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51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29000" y="2714625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5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53" name="Picture 11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43438" y="271462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55" name="Picture 1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57813" y="2714625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929188" y="2928938"/>
            <a:ext cx="2476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58" name="Picture 15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429375" y="2714625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2" name="Rectangle 17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61" name="Picture 18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072313" y="2714625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5" name="Rectangle 20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0" y="1257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10265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715125" y="2928938"/>
            <a:ext cx="2476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267" name="Picture 24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00298" y="2928934"/>
            <a:ext cx="1809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1" name="Rectangle 2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10269" name="Picture 24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143625" y="2928938"/>
            <a:ext cx="1809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0" name="Прямоугольник 42"/>
          <p:cNvSpPr>
            <a:spLocks noChangeArrowheads="1"/>
          </p:cNvSpPr>
          <p:nvPr/>
        </p:nvSpPr>
        <p:spPr bwMode="auto">
          <a:xfrm>
            <a:off x="4286250" y="2857500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7</a:t>
            </a:r>
            <a:endParaRPr lang="en-US" sz="2800" dirty="0">
              <a:solidFill>
                <a:schemeClr val="tx2">
                  <a:lumMod val="50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31" name="Рисунок 30" descr="http://img1.liveinternet.ru/images/attach/b/3/7/908/7908398_1194617068_6_.jpg"/>
          <p:cNvPicPr/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85720" y="285728"/>
            <a:ext cx="2143140" cy="23574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02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02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14612" y="642918"/>
            <a:ext cx="5072098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Найденных ошибок</a:t>
            </a:r>
          </a:p>
        </p:txBody>
      </p:sp>
      <p:sp>
        <p:nvSpPr>
          <p:cNvPr id="11268" name="TextBox 6"/>
          <p:cNvSpPr txBox="1">
            <a:spLocks noChangeArrowheads="1"/>
          </p:cNvSpPr>
          <p:nvPr/>
        </p:nvSpPr>
        <p:spPr bwMode="auto">
          <a:xfrm>
            <a:off x="1643063" y="1928813"/>
            <a:ext cx="7215187" cy="3324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Ответы к заданию 1. </a:t>
            </a:r>
          </a:p>
          <a:p>
            <a:pPr>
              <a:defRPr/>
            </a:pPr>
            <a:endParaRPr lang="ru-RU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defRPr/>
            </a:pPr>
            <a:endParaRPr lang="ru-RU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Ответы к заданию 2.</a:t>
            </a:r>
          </a:p>
          <a:p>
            <a:pPr>
              <a:defRPr/>
            </a:pPr>
            <a:endParaRPr lang="ru-RU" sz="2400" dirty="0">
              <a:solidFill>
                <a:schemeClr val="accent1"/>
              </a:solidFill>
              <a:latin typeface="Comic Sans MS" pitchFamily="66" charset="0"/>
            </a:endParaRPr>
          </a:p>
          <a:p>
            <a:pPr>
              <a:defRPr/>
            </a:pPr>
            <a:r>
              <a:rPr lang="ru-RU" sz="2400" dirty="0">
                <a:solidFill>
                  <a:srgbClr val="FF0000"/>
                </a:solidFill>
                <a:latin typeface="Comic Sans MS" pitchFamily="66" charset="0"/>
              </a:rPr>
              <a:t>     </a:t>
            </a:r>
          </a:p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2571750"/>
            <a:ext cx="65547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38" y="4429125"/>
            <a:ext cx="457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pic>
        <p:nvPicPr>
          <p:cNvPr id="10" name="Рисунок 9" descr="http://img1.liveinternet.ru/images/attach/b/3/7/908/7908398_1194617068_6_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142852"/>
            <a:ext cx="1928826" cy="21431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00298" y="714356"/>
            <a:ext cx="4857784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kern="10" dirty="0">
                <a:ln w="31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город Равновесия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928813" y="1571625"/>
            <a:ext cx="621506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Расположите числа в порядке возрастания: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а)</a:t>
            </a: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б)</a:t>
            </a: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2. Сравните дроби:</a:t>
            </a: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            *                     *                     *                   *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           </a:t>
            </a:r>
          </a:p>
          <a:p>
            <a:pPr marL="342900" indent="-342900">
              <a:defRPr/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                                                          </a:t>
            </a:r>
            <a:endParaRPr lang="ru-RU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342900" indent="-342900">
              <a:defRPr/>
            </a:pP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  <a:p>
            <a:pPr marL="342900" indent="-342900">
              <a:defRPr/>
            </a:pPr>
            <a:r>
              <a:rPr lang="ru-RU" dirty="0"/>
              <a:t>  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18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928926" y="207167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21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357563" y="2071688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2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24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29063" y="207168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2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27" name="Picture 10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6250" y="2071688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2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30" name="Picture 13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857750" y="2071688"/>
            <a:ext cx="18097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3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33" name="Picture 16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928938" y="292893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3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36" name="Picture 19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429000" y="292893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3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39" name="Picture 22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57625" y="292893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4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42" name="Picture 25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286250" y="2928938"/>
            <a:ext cx="211138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4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44" name="Rectangle 30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45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48" name="Picture 31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86000" y="4572000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7" name="Rectangle 33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51" name="Picture 34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71813" y="4572000"/>
            <a:ext cx="3619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0" name="Rectangle 3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4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54" name="Picture 37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071938" y="4572000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3" name="Rectangle 39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5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57" name="Picture 40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572000" y="4572000"/>
            <a:ext cx="3619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6" name="Rectangle 42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6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58" name="Rectangle 45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62" name="Picture 46"/>
          <p:cNvPicPr>
            <a:picLocks noChangeAspect="1" noChangeArrowheads="1"/>
          </p:cNvPicPr>
          <p:nvPr/>
        </p:nvPicPr>
        <p:blipFill>
          <a:blip r:embed="rId1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357813" y="4572000"/>
            <a:ext cx="5524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61" name="Rectangle 48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7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65" name="Picture 49"/>
          <p:cNvPicPr>
            <a:picLocks noChangeAspect="1" noChangeArrowheads="1"/>
          </p:cNvPicPr>
          <p:nvPr/>
        </p:nvPicPr>
        <p:blipFill>
          <a:blip r:embed="rId1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715125" y="4572000"/>
            <a:ext cx="5524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64" name="Rectangle 51"/>
          <p:cNvSpPr>
            <a:spLocks noChangeArrowheads="1"/>
          </p:cNvSpPr>
          <p:nvPr/>
        </p:nvSpPr>
        <p:spPr bwMode="auto">
          <a:xfrm>
            <a:off x="0" y="1257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56" name="Прямоугольник 55"/>
          <p:cNvSpPr>
            <a:spLocks noChangeArrowheads="1"/>
          </p:cNvSpPr>
          <p:nvPr/>
        </p:nvSpPr>
        <p:spPr bwMode="auto">
          <a:xfrm>
            <a:off x="6286500" y="4714875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ru-RU" sz="2400" dirty="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>
            <a:spLocks noChangeArrowheads="1"/>
          </p:cNvSpPr>
          <p:nvPr/>
        </p:nvSpPr>
        <p:spPr bwMode="auto">
          <a:xfrm>
            <a:off x="7643813" y="4786313"/>
            <a:ext cx="33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lang="ru-RU" sz="2400" dirty="0">
              <a:solidFill>
                <a:schemeClr val="bg2">
                  <a:lumMod val="25000"/>
                </a:schemeClr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3367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68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3371" name="Picture 59"/>
          <p:cNvPicPr>
            <a:picLocks noChangeAspect="1" noChangeArrowheads="1"/>
          </p:cNvPicPr>
          <p:nvPr/>
        </p:nvPicPr>
        <p:blipFill>
          <a:blip r:embed="rId1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714875" y="2928938"/>
            <a:ext cx="18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Рисунок 58" descr="http://img1.liveinternet.ru/images/foto/b/3/apps/0/39/39387_combourg.jpg"/>
          <p:cNvPicPr/>
          <p:nvPr/>
        </p:nvPicPr>
        <p:blipFill>
          <a:blip r:embed="rId18" cstate="email"/>
          <a:srcRect/>
          <a:stretch>
            <a:fillRect/>
          </a:stretch>
        </p:blipFill>
        <p:spPr bwMode="auto">
          <a:xfrm>
            <a:off x="214282" y="357166"/>
            <a:ext cx="2076003" cy="19647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500"/>
                            </p:stCondLst>
                            <p:childTnLst>
                              <p:par>
                                <p:cTn id="4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0"/>
                            </p:stCondLst>
                            <p:childTnLst>
                              <p:par>
                                <p:cTn id="6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utoUpdateAnimBg="0"/>
      <p:bldP spid="56" grpId="0" autoUpdateAnimBg="0"/>
      <p:bldP spid="58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1230</TotalTime>
  <Words>587</Words>
  <Application>Microsoft Office PowerPoint</Application>
  <PresentationFormat>Экран (4:3)</PresentationFormat>
  <Paragraphs>221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Тюменская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Лейла</dc:creator>
  <cp:lastModifiedBy>Roman</cp:lastModifiedBy>
  <cp:revision>137</cp:revision>
  <dcterms:created xsi:type="dcterms:W3CDTF">2007-01-14T18:15:57Z</dcterms:created>
  <dcterms:modified xsi:type="dcterms:W3CDTF">2013-03-18T22:57:21Z</dcterms:modified>
</cp:coreProperties>
</file>