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72" r:id="rId9"/>
    <p:sldId id="279" r:id="rId10"/>
    <p:sldId id="280" r:id="rId11"/>
    <p:sldId id="281" r:id="rId12"/>
    <p:sldId id="282" r:id="rId13"/>
    <p:sldId id="277" r:id="rId14"/>
    <p:sldId id="278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126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1234565-EC03-47D3-9D97-4757CDB6E3F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8B381-2B46-4A19-8BC2-72B568379C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88CA6-D740-4B26-B70C-2D8162A09F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780E6-B185-4A05-8814-136392F84F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863290-52EC-4042-9275-B74EBC1F3B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1D067-EFBE-43F9-8466-2A18CB90AA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EC369-B8C2-4223-B007-B08552DB1C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F0E27-2E27-4A2F-93A7-1B7890000E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975DF-E0E3-48E1-8393-035A62DEC3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4D2922-E6EA-44B7-9CCD-4ABA929EB5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FC7CA-FF3E-4F06-800C-6F2EC529AC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37960AB-923A-48A5-A9DF-42E25F1D3220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549275"/>
            <a:ext cx="7843838" cy="5184775"/>
          </a:xfrm>
        </p:spPr>
        <p:txBody>
          <a:bodyPr/>
          <a:lstStyle/>
          <a:p>
            <a:r>
              <a:rPr lang="ru-RU" sz="4800">
                <a:latin typeface="Monotype Corsiva" pitchFamily="66" charset="0"/>
              </a:rPr>
              <a:t/>
            </a:r>
            <a:br>
              <a:rPr lang="ru-RU" sz="4800">
                <a:latin typeface="Monotype Corsiva" pitchFamily="66" charset="0"/>
              </a:rPr>
            </a:br>
            <a:r>
              <a:rPr lang="ru-RU" sz="4400">
                <a:latin typeface="Monotype Corsiva" pitchFamily="66" charset="0"/>
              </a:rPr>
              <a:t>Методическая разработка </a:t>
            </a:r>
            <a:br>
              <a:rPr lang="ru-RU" sz="4400">
                <a:latin typeface="Monotype Corsiva" pitchFamily="66" charset="0"/>
              </a:rPr>
            </a:br>
            <a:r>
              <a:rPr lang="ru-RU" sz="4400">
                <a:latin typeface="Monotype Corsiva" pitchFamily="66" charset="0"/>
              </a:rPr>
              <a:t>игры-соревнования </a:t>
            </a:r>
            <a:br>
              <a:rPr lang="ru-RU" sz="4400">
                <a:latin typeface="Monotype Corsiva" pitchFamily="66" charset="0"/>
              </a:rPr>
            </a:br>
            <a:r>
              <a:rPr lang="ru-RU" sz="4400">
                <a:solidFill>
                  <a:srgbClr val="FFFF00"/>
                </a:solidFill>
                <a:latin typeface="Monotype Corsiva" pitchFamily="66" charset="0"/>
              </a:rPr>
              <a:t>«Звёздный час» </a:t>
            </a:r>
            <a:br>
              <a:rPr lang="ru-RU" sz="44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4400">
                <a:latin typeface="Monotype Corsiva" pitchFamily="66" charset="0"/>
              </a:rPr>
              <a:t>по Правилам дорожного движения</a:t>
            </a:r>
            <a:br>
              <a:rPr lang="ru-RU" sz="4400">
                <a:latin typeface="Monotype Corsiva" pitchFamily="66" charset="0"/>
              </a:rPr>
            </a:br>
            <a:r>
              <a:rPr lang="ru-RU" sz="4800">
                <a:latin typeface="Monotype Corsiva" pitchFamily="66" charset="0"/>
              </a:rPr>
              <a:t> </a:t>
            </a:r>
            <a:r>
              <a:rPr lang="ru-RU" sz="2400">
                <a:solidFill>
                  <a:schemeClr val="tx1"/>
                </a:solidFill>
                <a:latin typeface="Monotype Corsiva" pitchFamily="66" charset="0"/>
              </a:rPr>
              <a:t>Учитель начальных классов высшей категории </a:t>
            </a:r>
            <a:br>
              <a:rPr lang="ru-RU" sz="240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2400">
                <a:solidFill>
                  <a:schemeClr val="tx1"/>
                </a:solidFill>
                <a:latin typeface="Monotype Corsiva" pitchFamily="66" charset="0"/>
              </a:rPr>
              <a:t>Шандрук Елена Владимировна</a:t>
            </a:r>
            <a:br>
              <a:rPr lang="ru-RU" sz="240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2400">
                <a:solidFill>
                  <a:schemeClr val="tx1"/>
                </a:solidFill>
                <a:latin typeface="Monotype Corsiva" pitchFamily="66" charset="0"/>
              </a:rPr>
              <a:t>  ГОУ  СОШ № 381</a:t>
            </a:r>
            <a:br>
              <a:rPr lang="ru-RU" sz="240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ru-RU" sz="2400">
                <a:solidFill>
                  <a:schemeClr val="tx1"/>
                </a:solidFill>
                <a:latin typeface="Monotype Corsiva" pitchFamily="66" charset="0"/>
              </a:rPr>
              <a:t>Кировского района г. Санкт-Петербурга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2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Где должны пересекать проезжую часть пешеходы?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52738"/>
            <a:ext cx="8291513" cy="32432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В любом месте.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latin typeface="Monotype Corsiva" pitchFamily="66" charset="0"/>
              </a:rPr>
              <a:t>2. По пешеходным переходам, а при отсутствии – на перекрёстках по линии тротуаров или обочин.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В любом месте, если нет движущихся транспортных средств.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3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200">
                <a:latin typeface="Monotype Corsiva" pitchFamily="66" charset="0"/>
              </a:rPr>
              <a:t>Кому должны подчиняться водители и пешеходы, если сигналы регулировщика противоречат сигналам светофора?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068638"/>
            <a:ext cx="8218487" cy="20875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Сигналам светофора.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Сигналам регулировщика.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Действовать по своему усмотрению</a:t>
            </a:r>
            <a:r>
              <a:rPr 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4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Где должны двигаться пешеходы при отсутствии тротуара или пешеходной дорожки?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57563"/>
            <a:ext cx="8218488" cy="27384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effectLst/>
                <a:latin typeface="Monotype Corsiva" pitchFamily="66" charset="0"/>
              </a:rPr>
              <a:t>1. Там, где нет транспортных средств.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latin typeface="Monotype Corsiva" pitchFamily="66" charset="0"/>
              </a:rPr>
              <a:t>2. По обочине, навстречу движению транспортных средств.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latin typeface="Monotype Corsiva" pitchFamily="66" charset="0"/>
              </a:rPr>
              <a:t>3. По середине проезжей части.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8002587" cy="2433638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5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200">
                <a:latin typeface="Monotype Corsiva" pitchFamily="66" charset="0"/>
              </a:rPr>
              <a:t>При приближении</a:t>
            </a:r>
            <a:r>
              <a:rPr lang="ru-RU" sz="3200" b="1">
                <a:latin typeface="Monotype Corsiva" pitchFamily="66" charset="0"/>
              </a:rPr>
              <a:t> </a:t>
            </a:r>
            <a:r>
              <a:rPr lang="ru-RU" sz="3200">
                <a:latin typeface="Monotype Corsiva" pitchFamily="66" charset="0"/>
              </a:rPr>
              <a:t>транспортных средств с включёнными синим проблесковым маячком и специальным звуковым сигналом пешеходы: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573463"/>
            <a:ext cx="8291512" cy="27384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Должны спокойно переходить проезжую часть.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Обязаны воздержаться от перехода проезжей части.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Быстро перебежать через дорогу.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643812" cy="2160588"/>
          </a:xfrm>
        </p:spPr>
        <p:txBody>
          <a:bodyPr/>
          <a:lstStyle/>
          <a:p>
            <a:r>
              <a:rPr lang="ru-RU" sz="6000">
                <a:latin typeface="Monotype Corsiva" pitchFamily="66" charset="0"/>
              </a:rPr>
              <a:t>Третий тур </a:t>
            </a:r>
            <a:br>
              <a:rPr lang="ru-RU" sz="6000">
                <a:latin typeface="Monotype Corsiva" pitchFamily="66" charset="0"/>
              </a:rPr>
            </a:b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>«Дорожные знаки»</a:t>
            </a:r>
          </a:p>
        </p:txBody>
      </p:sp>
      <p:pic>
        <p:nvPicPr>
          <p:cNvPr id="33798" name="Picture 6" descr="Graphic01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2924175"/>
            <a:ext cx="2190750" cy="3103563"/>
          </a:xfrm>
          <a:prstGeom prst="rect">
            <a:avLst/>
          </a:prstGeom>
          <a:noFill/>
        </p:spPr>
      </p:pic>
      <p:pic>
        <p:nvPicPr>
          <p:cNvPr id="33799" name="Picture 7" descr="Graphic0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92500" y="2924175"/>
            <a:ext cx="2185988" cy="3097213"/>
          </a:xfrm>
          <a:prstGeom prst="rect">
            <a:avLst/>
          </a:prstGeom>
          <a:noFill/>
        </p:spPr>
      </p:pic>
      <p:pic>
        <p:nvPicPr>
          <p:cNvPr id="33800" name="Picture 8" descr="Graphic0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72225" y="2924175"/>
            <a:ext cx="2232025" cy="316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1</a:t>
            </a:r>
            <a:r>
              <a:rPr lang="ru-RU" sz="4000">
                <a:latin typeface="Monotype Corsiva" pitchFamily="66" charset="0"/>
              </a:rPr>
              <a:t/>
            </a:r>
            <a:br>
              <a:rPr lang="ru-RU" sz="40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Под каким номером находится знак приоритета?</a:t>
            </a:r>
            <a:r>
              <a:rPr lang="ru-RU" sz="4000"/>
              <a:t> </a:t>
            </a:r>
          </a:p>
        </p:txBody>
      </p:sp>
      <p:pic>
        <p:nvPicPr>
          <p:cNvPr id="18436" name="i-main-pic" descr="Картинка 2 из 26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3141663"/>
            <a:ext cx="137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-main-pic" descr="Картинка 1 из 10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84438" y="3068638"/>
            <a:ext cx="143986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i-main-pic" descr="Картинка 2 из 934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3" y="3068638"/>
            <a:ext cx="136842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i-main-pic" descr="Картинка 8 из 41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43663" y="3068638"/>
            <a:ext cx="183356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68313" y="4714875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00113" y="4508500"/>
            <a:ext cx="741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latin typeface="Monotype Corsiva" pitchFamily="66" charset="0"/>
              </a:rPr>
              <a:t>1                   2</a:t>
            </a:r>
            <a:r>
              <a:rPr lang="ru-RU" sz="3600"/>
              <a:t>             </a:t>
            </a:r>
            <a:r>
              <a:rPr lang="ru-RU" sz="3600">
                <a:latin typeface="Monotype Corsiva" pitchFamily="66" charset="0"/>
              </a:rPr>
              <a:t>3                  4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1785937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2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Под какими номерами находятся предписывающие знаки?</a:t>
            </a:r>
            <a:r>
              <a:rPr lang="ru-RU" sz="4000"/>
              <a:t> </a:t>
            </a:r>
          </a:p>
        </p:txBody>
      </p:sp>
      <p:pic>
        <p:nvPicPr>
          <p:cNvPr id="19460" name="i-main-pic" descr="Картинка 7 из 2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3068638"/>
            <a:ext cx="14192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-main-pic" descr="Картинка 17 из 47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43213" y="3068638"/>
            <a:ext cx="143827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i-main-pic" descr="Картинка 1 из 39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3068638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i-main-pic" descr="Картинка 32 из 24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48488" y="3068638"/>
            <a:ext cx="13906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55650" y="4868863"/>
            <a:ext cx="7458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latin typeface="Monotype Corsiva" pitchFamily="66" charset="0"/>
              </a:rPr>
              <a:t>    1                   2                    3                  4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3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Под каким номером находится информационно-указательный знак?</a:t>
            </a:r>
            <a:r>
              <a:rPr lang="ru-RU" sz="4000"/>
              <a:t> </a:t>
            </a:r>
          </a:p>
        </p:txBody>
      </p:sp>
      <p:pic>
        <p:nvPicPr>
          <p:cNvPr id="20484" name="i-main-pic" descr="Картинка 58 из 19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855913"/>
            <a:ext cx="151288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-main-pic" descr="Картинка 37 из 129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775" y="2852738"/>
            <a:ext cx="1584325" cy="140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peshehodniy perehod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2846388"/>
            <a:ext cx="1439862" cy="143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827088" y="4652963"/>
            <a:ext cx="7345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latin typeface="Monotype Corsiva" pitchFamily="66" charset="0"/>
              </a:rPr>
              <a:t>    1                    2                  3                 4</a:t>
            </a:r>
          </a:p>
        </p:txBody>
      </p:sp>
      <p:pic>
        <p:nvPicPr>
          <p:cNvPr id="20489" name="Picture 9" descr="d8c6279afb1d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77050" y="2786063"/>
            <a:ext cx="1511300" cy="151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4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Какой знак лишний?</a:t>
            </a:r>
            <a:r>
              <a:rPr lang="ru-RU" sz="4000"/>
              <a:t> </a:t>
            </a:r>
          </a:p>
        </p:txBody>
      </p:sp>
      <p:pic>
        <p:nvPicPr>
          <p:cNvPr id="21508" name="i-main-pic" descr="Картинка 3 из 38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2565400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-main-pic" descr="Картинка 1 из 39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43213" y="2565400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i-main-pic" descr="Картинка 22 из 35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32363" y="2565400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i-main-pic" descr="Картинка 1 из 65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948488" y="2519363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611188" y="4595813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latin typeface="Monotype Corsiva" pitchFamily="66" charset="0"/>
              </a:rPr>
              <a:t>     1                     2                  3                   4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5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Какой знак лишний?</a:t>
            </a:r>
            <a:r>
              <a:rPr lang="ru-RU" sz="4000"/>
              <a:t> </a:t>
            </a:r>
          </a:p>
        </p:txBody>
      </p:sp>
      <p:pic>
        <p:nvPicPr>
          <p:cNvPr id="22533" name="i-main-pic" descr="Картинка 58 из 19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00338" y="2565400"/>
            <a:ext cx="1655762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i-main-pic" descr="Картинка 14 из 21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2565400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i-main-pic" descr="Картинка 13 из 45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32588" y="2636838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755650" y="4595813"/>
            <a:ext cx="741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>
                <a:latin typeface="Monotype Corsiva" pitchFamily="66" charset="0"/>
              </a:rPr>
              <a:t>     1                  2                   3                4</a:t>
            </a:r>
          </a:p>
        </p:txBody>
      </p:sp>
      <p:pic>
        <p:nvPicPr>
          <p:cNvPr id="22537" name="Picture 9" descr="d8c6279afb1d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188" y="2565400"/>
            <a:ext cx="1660525" cy="1660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08050"/>
            <a:ext cx="4897437" cy="4378325"/>
          </a:xfrm>
        </p:spPr>
        <p:txBody>
          <a:bodyPr/>
          <a:lstStyle/>
          <a:p>
            <a:r>
              <a:rPr lang="ru-RU" sz="6000">
                <a:solidFill>
                  <a:schemeClr val="tx1"/>
                </a:solidFill>
                <a:latin typeface="Monotype Corsiva" pitchFamily="66" charset="0"/>
              </a:rPr>
              <a:t>Первый тур</a:t>
            </a: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6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>«История    светофора»</a:t>
            </a:r>
          </a:p>
        </p:txBody>
      </p:sp>
      <p:pic>
        <p:nvPicPr>
          <p:cNvPr id="26628" name="Picture 4" descr="светоф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8625" y="692150"/>
            <a:ext cx="2752725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8075612" cy="2663825"/>
          </a:xfrm>
        </p:spPr>
        <p:txBody>
          <a:bodyPr/>
          <a:lstStyle/>
          <a:p>
            <a:r>
              <a:rPr lang="ru-RU" sz="6000">
                <a:solidFill>
                  <a:schemeClr val="tx1"/>
                </a:solidFill>
                <a:latin typeface="Monotype Corsiva" pitchFamily="66" charset="0"/>
              </a:rPr>
              <a:t>Четвёртый тур</a:t>
            </a: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> </a:t>
            </a:r>
            <a:br>
              <a:rPr lang="ru-RU" sz="6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>«Ты водитель»</a:t>
            </a:r>
            <a:r>
              <a:rPr lang="ru-RU" sz="5400">
                <a:solidFill>
                  <a:srgbClr val="FFFF00"/>
                </a:solidFill>
                <a:latin typeface="Monotype Corsiva" pitchFamily="66" charset="0"/>
              </a:rPr>
              <a:t> </a:t>
            </a:r>
            <a:br>
              <a:rPr lang="ru-RU" sz="5400">
                <a:solidFill>
                  <a:srgbClr val="FFFF00"/>
                </a:solidFill>
                <a:latin typeface="Monotype Corsiva" pitchFamily="66" charset="0"/>
              </a:rPr>
            </a:br>
            <a:endParaRPr lang="ru-RU" sz="5400">
              <a:solidFill>
                <a:srgbClr val="FFFF00"/>
              </a:solidFill>
              <a:latin typeface="Monotype Corsiva" pitchFamily="66" charset="0"/>
            </a:endParaRPr>
          </a:p>
        </p:txBody>
      </p:sp>
      <p:pic>
        <p:nvPicPr>
          <p:cNvPr id="23556" name="Picture 4" descr="Безымянный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92275" y="2997200"/>
            <a:ext cx="5695950" cy="3219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1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Сколько пересечений проезжих частей </a:t>
            </a:r>
            <a:br>
              <a:rPr lang="ru-RU" sz="36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имеет этот перекрёсток?</a:t>
            </a:r>
            <a:r>
              <a:rPr lang="ru-RU" sz="400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4581525"/>
            <a:ext cx="3743325" cy="15144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1. Одно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2. Два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3. Четыре</a:t>
            </a:r>
            <a:r>
              <a:rPr lang="ru-RU">
                <a:latin typeface="Monotype Corsiva" pitchFamily="66" charset="0"/>
              </a:rPr>
              <a:t> </a:t>
            </a:r>
          </a:p>
        </p:txBody>
      </p:sp>
      <p:pic>
        <p:nvPicPr>
          <p:cNvPr id="24580" name="Picture 4" descr="0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350" y="2205038"/>
            <a:ext cx="640873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2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В каких направлениях водителю разрешено продолжить движение на перекрёстке?</a:t>
            </a:r>
            <a:r>
              <a:rPr lang="ru-RU" sz="4000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4437063"/>
            <a:ext cx="6408738" cy="1874837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1. Только прямо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2. Прямо или в обратном направлении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3. Во всех направлениях</a:t>
            </a:r>
            <a:r>
              <a:rPr lang="ru-RU">
                <a:latin typeface="Monotype Corsiva" pitchFamily="66" charset="0"/>
              </a:rPr>
              <a:t> </a:t>
            </a:r>
          </a:p>
        </p:txBody>
      </p:sp>
      <p:pic>
        <p:nvPicPr>
          <p:cNvPr id="25604" name="Picture 4" descr="00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6375" y="2133600"/>
            <a:ext cx="6264275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3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Разрешена ли водителю остановка </a:t>
            </a:r>
            <a:br>
              <a:rPr lang="ru-RU" sz="36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в указанном месте?</a:t>
            </a:r>
            <a:r>
              <a:rPr lang="ru-RU" sz="400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4724400"/>
            <a:ext cx="7416800" cy="17287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effectLst/>
                <a:latin typeface="Monotype Corsiva" pitchFamily="66" charset="0"/>
              </a:rPr>
              <a:t>1. Разрешена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effectLst/>
                <a:latin typeface="Monotype Corsiva" pitchFamily="66" charset="0"/>
              </a:rPr>
              <a:t>2. Разрешена, если не создаётся помех маршрутным транспортным средствам.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effectLst/>
                <a:latin typeface="Monotype Corsiva" pitchFamily="66" charset="0"/>
              </a:rPr>
              <a:t>3. Не разрешена</a:t>
            </a:r>
            <a:r>
              <a:rPr lang="ru-RU">
                <a:effectLst/>
              </a:rPr>
              <a:t> </a:t>
            </a:r>
          </a:p>
        </p:txBody>
      </p:sp>
      <p:pic>
        <p:nvPicPr>
          <p:cNvPr id="28676" name="Picture 4" descr="000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450" y="2133600"/>
            <a:ext cx="6911975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052513"/>
            <a:ext cx="8229600" cy="719137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4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Разрешён ли водителю такой манёвр?</a:t>
            </a:r>
            <a:r>
              <a:rPr lang="ru-RU" sz="4000"/>
              <a:t> 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4005263"/>
            <a:ext cx="7823200" cy="1443037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1. Запрещён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2. Разрешён, если скорость грузового автомобиля менее 30 км/ч</a:t>
            </a:r>
          </a:p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latin typeface="Monotype Corsiva" pitchFamily="66" charset="0"/>
              </a:rPr>
              <a:t>3. Разрешён, если при этом не будет создано помех движению маршрутных транспортных средств</a:t>
            </a:r>
          </a:p>
        </p:txBody>
      </p:sp>
      <p:pic>
        <p:nvPicPr>
          <p:cNvPr id="29700" name="Picture 4" descr="001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913" y="1628775"/>
            <a:ext cx="655320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069975"/>
          </a:xfrm>
        </p:spPr>
        <p:txBody>
          <a:bodyPr/>
          <a:lstStyle/>
          <a:p>
            <a:r>
              <a:rPr lang="ru-RU" sz="6000">
                <a:solidFill>
                  <a:srgbClr val="FFFF00"/>
                </a:solidFill>
                <a:effectLst/>
                <a:latin typeface="Monotype Corsiva" pitchFamily="66" charset="0"/>
              </a:rPr>
              <a:t>Финал</a:t>
            </a:r>
            <a:r>
              <a:rPr lang="ru-RU"/>
              <a:t> </a:t>
            </a:r>
          </a:p>
        </p:txBody>
      </p:sp>
      <p:pic>
        <p:nvPicPr>
          <p:cNvPr id="30724" name="Picture 4" descr="kidz03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413" y="1989138"/>
            <a:ext cx="4319587" cy="39957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349500"/>
            <a:ext cx="8229600" cy="1143000"/>
          </a:xfrm>
        </p:spPr>
        <p:txBody>
          <a:bodyPr/>
          <a:lstStyle/>
          <a:p>
            <a:r>
              <a:rPr lang="ru-RU" sz="6000">
                <a:solidFill>
                  <a:schemeClr val="tx1"/>
                </a:solidFill>
                <a:latin typeface="Monotype Corsiva" pitchFamily="66" charset="0"/>
              </a:rPr>
              <a:t>Автобезопасность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1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В каком году и где появился первый светофор?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852738"/>
            <a:ext cx="8075613" cy="2952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  </a:t>
            </a:r>
            <a:r>
              <a:rPr lang="ru-RU">
                <a:latin typeface="Monotype Corsiva" pitchFamily="66" charset="0"/>
              </a:rPr>
              <a:t>1. В 1879г. в Париже 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    2. В 1868г. в Лондоне 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    3. В 1900г. в Берлине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2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Как назывался первый светофор?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708275"/>
            <a:ext cx="8147050" cy="36750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  <a:r>
              <a:rPr lang="ru-RU">
                <a:latin typeface="Monotype Corsiva" pitchFamily="66" charset="0"/>
              </a:rPr>
              <a:t>1. «Семафор»</a:t>
            </a:r>
            <a:r>
              <a:rPr lang="ru-RU"/>
              <a:t> </a:t>
            </a:r>
          </a:p>
          <a:p>
            <a:pPr>
              <a:buFont typeface="Wingdings" pitchFamily="2" charset="2"/>
              <a:buNone/>
            </a:pPr>
            <a:r>
              <a:rPr lang="ru-RU"/>
              <a:t> </a:t>
            </a:r>
            <a:r>
              <a:rPr lang="ru-RU">
                <a:latin typeface="Monotype Corsiva" pitchFamily="66" charset="0"/>
              </a:rPr>
              <a:t>2. «Цветное табло»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 3. «Радуга»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620713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3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Какие световые сигналы имел </a:t>
            </a:r>
            <a:br>
              <a:rPr lang="ru-RU" sz="36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первый светофор?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81300"/>
            <a:ext cx="7570788" cy="3314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Зелёный, красный, жёлтый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Зелёный и красный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Красный и жёлтый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91512" cy="1368425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4</a:t>
            </a:r>
            <a:r>
              <a:rPr lang="ru-RU" sz="4000">
                <a:latin typeface="Monotype Corsiva" pitchFamily="66" charset="0"/>
              </a:rPr>
              <a:t/>
            </a:r>
            <a:br>
              <a:rPr lang="ru-RU" sz="40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Когда и где в России впервые </a:t>
            </a:r>
            <a:br>
              <a:rPr lang="ru-RU" sz="3600"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установили светофор?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141663"/>
            <a:ext cx="8075612" cy="32432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В 1930г. в Москве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В 1890г. в Санкт-Петербурге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В 1912г. в Москве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№5</a:t>
            </a:r>
            <a:r>
              <a:rPr lang="ru-RU" sz="4000">
                <a:latin typeface="Monotype Corsiva" pitchFamily="66" charset="0"/>
              </a:rPr>
              <a:t/>
            </a:r>
            <a:br>
              <a:rPr lang="ru-RU" sz="4000">
                <a:latin typeface="Monotype Corsiva" pitchFamily="66" charset="0"/>
              </a:rPr>
            </a:br>
            <a:r>
              <a:rPr lang="ru-RU" sz="4000">
                <a:latin typeface="Monotype Corsiva" pitchFamily="66" charset="0"/>
              </a:rPr>
              <a:t>Когда и где впервые был установлен электрический трёхцветный светофор?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924175"/>
            <a:ext cx="8002587" cy="3387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В 1923г. в Берлине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В 1912г. в Париже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В 1918г. в Нью-Йорке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147050" cy="3095625"/>
          </a:xfrm>
        </p:spPr>
        <p:txBody>
          <a:bodyPr/>
          <a:lstStyle/>
          <a:p>
            <a:pPr algn="l"/>
            <a:r>
              <a:rPr lang="ru-RU" sz="6000">
                <a:latin typeface="Monotype Corsiva" pitchFamily="66" charset="0"/>
              </a:rPr>
              <a:t>              Второй тур </a:t>
            </a:r>
            <a:br>
              <a:rPr lang="ru-RU" sz="6000">
                <a:latin typeface="Monotype Corsiva" pitchFamily="66" charset="0"/>
              </a:rPr>
            </a:br>
            <a:r>
              <a:rPr lang="ru-RU" sz="6000">
                <a:solidFill>
                  <a:srgbClr val="FFFF00"/>
                </a:solidFill>
                <a:latin typeface="Monotype Corsiva" pitchFamily="66" charset="0"/>
              </a:rPr>
              <a:t>«Ты пешеход»</a:t>
            </a:r>
            <a:r>
              <a:rPr lang="ru-RU"/>
              <a:t> </a:t>
            </a:r>
          </a:p>
        </p:txBody>
      </p:sp>
      <p:pic>
        <p:nvPicPr>
          <p:cNvPr id="27652" name="Picture 4" descr="37829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8263" y="2863850"/>
            <a:ext cx="3527425" cy="3362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ru-RU" sz="4000" i="1">
                <a:solidFill>
                  <a:srgbClr val="FFFF00"/>
                </a:solidFill>
                <a:latin typeface="Monotype Corsiva" pitchFamily="66" charset="0"/>
              </a:rPr>
              <a:t>Вопрос № 1</a:t>
            </a:r>
            <a:r>
              <a:rPr lang="ru-RU" sz="4000">
                <a:solidFill>
                  <a:srgbClr val="FFFF00"/>
                </a:solidFill>
                <a:latin typeface="Monotype Corsiva" pitchFamily="66" charset="0"/>
              </a:rPr>
              <a:t/>
            </a:r>
            <a:br>
              <a:rPr lang="ru-RU" sz="4000">
                <a:solidFill>
                  <a:srgbClr val="FFFF00"/>
                </a:solidFill>
                <a:latin typeface="Monotype Corsiva" pitchFamily="66" charset="0"/>
              </a:rPr>
            </a:br>
            <a:r>
              <a:rPr lang="ru-RU" sz="3600">
                <a:latin typeface="Monotype Corsiva" pitchFamily="66" charset="0"/>
              </a:rPr>
              <a:t>Тротуар – это: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420938"/>
            <a:ext cx="8218487" cy="3387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1. Элемент дороги, предназначенный для движения безрельсовых транспортных средств.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2. Элемент дороги, предназначенный для движения прогона скота.</a:t>
            </a:r>
          </a:p>
          <a:p>
            <a:pPr>
              <a:buFont typeface="Wingdings" pitchFamily="2" charset="2"/>
              <a:buNone/>
            </a:pPr>
            <a:r>
              <a:rPr lang="ru-RU">
                <a:latin typeface="Monotype Corsiva" pitchFamily="66" charset="0"/>
              </a:rPr>
              <a:t>3. Элемент дороги, предназначенный для движения пешеходов.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204</TotalTime>
  <Words>403</Words>
  <Application>Microsoft Office PowerPoint</Application>
  <PresentationFormat>Экран (4:3)</PresentationFormat>
  <Paragraphs>73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Tahoma</vt:lpstr>
      <vt:lpstr>Times New Roman</vt:lpstr>
      <vt:lpstr>Wingdings</vt:lpstr>
      <vt:lpstr>Monotype Corsiva</vt:lpstr>
      <vt:lpstr>Разрез</vt:lpstr>
      <vt:lpstr> Методическая разработка  игры-соревнования  «Звёздный час»  по Правилам дорожного движения  Учитель начальных классов высшей категории  Шандрук Елена Владимировна   ГОУ  СОШ № 381 Кировского района г. Санкт-Петербурга</vt:lpstr>
      <vt:lpstr>Первый тур «История    светофора»</vt:lpstr>
      <vt:lpstr>Вопрос № 1 В каком году и где появился первый светофор?</vt:lpstr>
      <vt:lpstr>Вопрос № 2 Как назывался первый светофор?</vt:lpstr>
      <vt:lpstr>Вопрос № 3 Какие световые сигналы имел  первый светофор?</vt:lpstr>
      <vt:lpstr>Вопрос № 4 Когда и где в России впервые  установили светофор?</vt:lpstr>
      <vt:lpstr>Вопрос №5 Когда и где впервые был установлен электрический трёхцветный светофор?</vt:lpstr>
      <vt:lpstr>              Второй тур  «Ты пешеход» </vt:lpstr>
      <vt:lpstr>Вопрос № 1 Тротуар – это:</vt:lpstr>
      <vt:lpstr>Вопрос № 2 Где должны пересекать проезжую часть пешеходы?</vt:lpstr>
      <vt:lpstr>Вопрос № 3 Кому должны подчиняться водители и пешеходы, если сигналы регулировщика противоречат сигналам светофора?</vt:lpstr>
      <vt:lpstr>Вопрос № 4 Где должны двигаться пешеходы при отсутствии тротуара или пешеходной дорожки?</vt:lpstr>
      <vt:lpstr>Вопрос № 5 При приближении транспортных средств с включёнными синим проблесковым маячком и специальным звуковым сигналом пешеходы:</vt:lpstr>
      <vt:lpstr>Третий тур  «Дорожные знаки»</vt:lpstr>
      <vt:lpstr>Вопрос № 1 Под каким номером находится знак приоритета? </vt:lpstr>
      <vt:lpstr>Вопрос № 2 Под какими номерами находятся предписывающие знаки? </vt:lpstr>
      <vt:lpstr>Вопрос № 3 Под каким номером находится информационно-указательный знак? </vt:lpstr>
      <vt:lpstr>Вопрос № 4 Какой знак лишний? </vt:lpstr>
      <vt:lpstr>Вопрос № 5 Какой знак лишний? </vt:lpstr>
      <vt:lpstr>Четвёртый тур  «Ты водитель»  </vt:lpstr>
      <vt:lpstr>Вопрос № 1 Сколько пересечений проезжих частей  имеет этот перекрёсток? </vt:lpstr>
      <vt:lpstr>Вопрос № 2 В каких направлениях водителю разрешено продолжить движение на перекрёстке? </vt:lpstr>
      <vt:lpstr>Вопрос № 3 Разрешена ли водителю остановка  в указанном месте? </vt:lpstr>
      <vt:lpstr>Вопрос № 4 Разрешён ли водителю такой манёвр?   </vt:lpstr>
      <vt:lpstr>Финал </vt:lpstr>
      <vt:lpstr>Автобезопасность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Методическая разработка  игры-соревнования  «Звёздный час»  по Правилам дорожного движения </dc:title>
  <dc:creator>Пользователь</dc:creator>
  <cp:lastModifiedBy>revaz</cp:lastModifiedBy>
  <cp:revision>10</cp:revision>
  <dcterms:created xsi:type="dcterms:W3CDTF">2010-02-14T15:01:14Z</dcterms:created>
  <dcterms:modified xsi:type="dcterms:W3CDTF">2013-02-05T20:18:30Z</dcterms:modified>
</cp:coreProperties>
</file>