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4" r:id="rId5"/>
    <p:sldId id="260" r:id="rId6"/>
    <p:sldId id="261" r:id="rId7"/>
    <p:sldId id="262" r:id="rId8"/>
    <p:sldId id="26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02" y="-6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D4DF65-9B99-47F5-939A-E0704348E82E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54272D-F031-464E-85DD-86D18F93F6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5F93CC-E0D6-4DCC-98DD-0E4E1E5DF4C3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69AFBF-442E-4E19-9938-D25BF1EA2AF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8D6359-6E28-45A8-8845-5F1BBE841960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6F9D18-BB80-4063-9953-4D94CF2B17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FC6288-7645-4E42-89C8-95FF93F02886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775AEE-991E-4FA4-83C8-25FB2AA323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760B1-FF41-4592-8101-F375CCA30F6D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DD47F-560E-4F7A-B404-F319A84379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043367-5F7C-49EC-AA83-0508712B883E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76D97-4E93-4E75-BA4E-34D7BE9DFBA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B6736C-3EF3-4841-863D-5F81C3ED3BD9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791AA-A111-4D94-925D-0FF0C12AEA7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0F5FF5-257D-47E4-8BF4-11C72EAB5B32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83803-FE77-4F9E-A6A3-856F04E1D5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EC16CF-1BA6-4E36-A321-825542E4DA16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16139-4ECC-4085-997F-19F8B5A1424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618C7-D337-48B5-AAC8-F4316CED8BC8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67D62-D76D-4382-9939-E15304C90A5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48C312-6523-44AB-9FA8-0BB65B8325FB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2F990-22A8-4282-9889-34BC974176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BECBD38-EA74-4F18-BEEA-B1925639AF68}" type="datetimeFigureOut">
              <a:rPr lang="ru-RU"/>
              <a:pPr>
                <a:defRPr/>
              </a:pPr>
              <a:t>27.01.2013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C8D6BA-7E01-46CB-8AE7-70A18C8B8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-6350"/>
            <a:ext cx="5168900" cy="5383213"/>
          </a:xfrm>
          <a:prstGeom prst="rect">
            <a:avLst/>
          </a:prstGeom>
          <a:noFill/>
        </p:spPr>
      </p:pic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0" y="4581525"/>
            <a:ext cx="9144000" cy="2519363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b="1" dirty="0" smtClean="0">
                <a:solidFill>
                  <a:schemeClr val="accent2">
                    <a:lumMod val="75000"/>
                  </a:schemeClr>
                </a:solidFill>
              </a:rPr>
              <a:t>The Russian National Emblem</a:t>
            </a:r>
            <a:endParaRPr lang="ru-RU" sz="6000" b="1" dirty="0" smtClean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4338" name="Содержимое 2"/>
          <p:cNvSpPr>
            <a:spLocks noGrp="1"/>
          </p:cNvSpPr>
          <p:nvPr>
            <p:ph idx="1"/>
          </p:nvPr>
        </p:nvSpPr>
        <p:spPr>
          <a:xfrm>
            <a:off x="1187450" y="3068638"/>
            <a:ext cx="7956550" cy="3789362"/>
          </a:xfrm>
        </p:spPr>
        <p:txBody>
          <a:bodyPr/>
          <a:lstStyle/>
          <a:p>
            <a:pPr eaLnBrk="1" hangingPunct="1"/>
            <a:endParaRPr lang="ru-RU" smtClean="0">
              <a:latin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ru-RU" smtClean="0">
                <a:latin typeface="Arial" charset="0"/>
              </a:rPr>
              <a:t>   </a:t>
            </a:r>
            <a:r>
              <a:rPr lang="en-US" sz="4000" b="1" smtClean="0">
                <a:solidFill>
                  <a:schemeClr val="bg1"/>
                </a:solidFill>
              </a:rPr>
              <a:t>The Russian National Emblem is the golden DOUBLE-HEADED</a:t>
            </a:r>
            <a:r>
              <a:rPr lang="ru-RU" sz="4000" b="1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n-US" sz="4000" b="1" smtClean="0">
                <a:solidFill>
                  <a:schemeClr val="bg1"/>
                </a:solidFill>
              </a:rPr>
              <a:t>eagle with a horseman ( St George) on a shield on eagle’s breast with a red background.</a:t>
            </a:r>
            <a:endParaRPr lang="ru-RU" sz="4000" b="1" smtClean="0">
              <a:solidFill>
                <a:schemeClr val="bg1"/>
              </a:solidFill>
            </a:endParaRPr>
          </a:p>
        </p:txBody>
      </p:sp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00400" y="-6350"/>
            <a:ext cx="3859213" cy="3865563"/>
          </a:xfrm>
          <a:prstGeom prst="rect">
            <a:avLst/>
          </a:prstGeom>
          <a:noFill/>
        </p:spPr>
      </p:pic>
      <p:sp>
        <p:nvSpPr>
          <p:cNvPr id="14341" name="Line 5"/>
          <p:cNvSpPr>
            <a:spLocks noChangeShapeType="1"/>
          </p:cNvSpPr>
          <p:nvPr/>
        </p:nvSpPr>
        <p:spPr bwMode="auto">
          <a:xfrm flipV="1">
            <a:off x="5795963" y="1052513"/>
            <a:ext cx="0" cy="3384550"/>
          </a:xfrm>
          <a:prstGeom prst="line">
            <a:avLst/>
          </a:prstGeom>
          <a:noFill/>
          <a:ln w="4445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2" name="Line 6"/>
          <p:cNvSpPr>
            <a:spLocks noChangeShapeType="1"/>
          </p:cNvSpPr>
          <p:nvPr/>
        </p:nvSpPr>
        <p:spPr bwMode="auto">
          <a:xfrm flipH="1" flipV="1">
            <a:off x="4284663" y="981075"/>
            <a:ext cx="1511300" cy="3455988"/>
          </a:xfrm>
          <a:prstGeom prst="line">
            <a:avLst/>
          </a:prstGeom>
          <a:noFill/>
          <a:ln w="4445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  <p:sp>
        <p:nvSpPr>
          <p:cNvPr id="14343" name="Line 7"/>
          <p:cNvSpPr>
            <a:spLocks noChangeShapeType="1"/>
          </p:cNvSpPr>
          <p:nvPr/>
        </p:nvSpPr>
        <p:spPr bwMode="auto">
          <a:xfrm flipH="1" flipV="1">
            <a:off x="5508625" y="2420938"/>
            <a:ext cx="1223963" cy="2736850"/>
          </a:xfrm>
          <a:prstGeom prst="line">
            <a:avLst/>
          </a:prstGeom>
          <a:noFill/>
          <a:ln w="4445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43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 animBg="1"/>
      <p:bldP spid="14342" grpId="0" animBg="1"/>
      <p:bldP spid="1434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5362" name="Содержимое 2"/>
          <p:cNvSpPr>
            <a:spLocks noGrp="1"/>
          </p:cNvSpPr>
          <p:nvPr>
            <p:ph idx="1"/>
          </p:nvPr>
        </p:nvSpPr>
        <p:spPr>
          <a:xfrm>
            <a:off x="755650" y="4941888"/>
            <a:ext cx="8640763" cy="191611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   </a:t>
            </a:r>
            <a:r>
              <a:rPr lang="en-US" sz="4400" b="1" smtClean="0">
                <a:solidFill>
                  <a:schemeClr val="bg1"/>
                </a:solidFill>
              </a:rPr>
              <a:t>Above the two heads of the eagle there is an hist</a:t>
            </a:r>
            <a:r>
              <a:rPr lang="en-US" sz="4400" b="1" smtClean="0">
                <a:solidFill>
                  <a:schemeClr val="bg1"/>
                </a:solidFill>
                <a:latin typeface="Arial" charset="0"/>
              </a:rPr>
              <a:t>o</a:t>
            </a:r>
            <a:r>
              <a:rPr lang="en-US" sz="4400" b="1" smtClean="0">
                <a:solidFill>
                  <a:schemeClr val="bg1"/>
                </a:solidFill>
              </a:rPr>
              <a:t>rical crown.</a:t>
            </a:r>
            <a:endParaRPr lang="ru-RU" sz="4400" b="1" smtClean="0">
              <a:solidFill>
                <a:schemeClr val="bg1"/>
              </a:solidFill>
            </a:endParaRPr>
          </a:p>
        </p:txBody>
      </p:sp>
      <p:pic>
        <p:nvPicPr>
          <p:cNvPr id="15363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0"/>
            <a:ext cx="4102100" cy="4862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Line 5"/>
          <p:cNvSpPr>
            <a:spLocks noChangeShapeType="1"/>
          </p:cNvSpPr>
          <p:nvPr/>
        </p:nvSpPr>
        <p:spPr bwMode="auto">
          <a:xfrm flipV="1">
            <a:off x="4787900" y="1052513"/>
            <a:ext cx="71438" cy="4752975"/>
          </a:xfrm>
          <a:prstGeom prst="line">
            <a:avLst/>
          </a:prstGeom>
          <a:noFill/>
          <a:ln w="44450">
            <a:solidFill>
              <a:srgbClr val="66FF33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>
          <a:xfrm>
            <a:off x="3860800" y="0"/>
            <a:ext cx="5283200" cy="39417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3600" b="1" smtClean="0">
                <a:solidFill>
                  <a:schemeClr val="bg1"/>
                </a:solidFill>
              </a:rPr>
              <a:t>    </a:t>
            </a:r>
            <a:endParaRPr lang="ru-RU" sz="3600" smtClean="0"/>
          </a:p>
        </p:txBody>
      </p:sp>
      <p:sp>
        <p:nvSpPr>
          <p:cNvPr id="16387" name="Текст 3"/>
          <p:cNvSpPr>
            <a:spLocks noGrp="1"/>
          </p:cNvSpPr>
          <p:nvPr>
            <p:ph type="body" sz="half" idx="2"/>
          </p:nvPr>
        </p:nvSpPr>
        <p:spPr>
          <a:xfrm>
            <a:off x="214313" y="3214688"/>
            <a:ext cx="8501062" cy="3357562"/>
          </a:xfrm>
        </p:spPr>
        <p:txBody>
          <a:bodyPr/>
          <a:lstStyle/>
          <a:p>
            <a:pPr eaLnBrk="1" hangingPunct="1"/>
            <a:r>
              <a:rPr lang="en-US" sz="4000" b="1" smtClean="0">
                <a:solidFill>
                  <a:schemeClr val="bg1"/>
                </a:solidFill>
              </a:rPr>
              <a:t>It was at the time of establishment of the Russian state system and the emblem which symbolised the supreme power and sovereignty  of the of the state.</a:t>
            </a:r>
            <a:endParaRPr lang="ru-RU" sz="4000" smtClean="0"/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350" y="781050"/>
            <a:ext cx="4219575" cy="222408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2013" y="4548188"/>
            <a:ext cx="1736725" cy="1974850"/>
          </a:xfrm>
          <a:prstGeom prst="rect">
            <a:avLst/>
          </a:prstGeom>
          <a:noFill/>
        </p:spPr>
      </p:pic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>
            <a:off x="4214813" y="214313"/>
            <a:ext cx="4572000" cy="2862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chemeClr val="bg1"/>
                </a:solidFill>
              </a:rPr>
              <a:t>The first emblem of the double-headed</a:t>
            </a:r>
          </a:p>
          <a:p>
            <a:pPr algn="ctr"/>
            <a:r>
              <a:rPr lang="en-US" sz="3600" b="1">
                <a:solidFill>
                  <a:schemeClr val="bg1"/>
                </a:solidFill>
              </a:rPr>
              <a:t>   eagle was introduced  in 1480 by Prince Ivan III.</a:t>
            </a:r>
            <a:endParaRPr lang="ru-RU" sz="3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472113" cy="3011487"/>
          </a:xfrm>
        </p:spPr>
        <p:txBody>
          <a:bodyPr/>
          <a:lstStyle/>
          <a:p>
            <a:pPr marL="342900" indent="-342900" algn="l" eaLnBrk="1" hangingPunct="1">
              <a:spcBef>
                <a:spcPct val="20000"/>
              </a:spcBef>
              <a:defRPr/>
            </a:pPr>
            <a:r>
              <a:rPr lang="ru-RU" sz="4000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  </a:t>
            </a:r>
            <a:r>
              <a:rPr lang="en-US" b="1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Since then, the double-headed eagle has been the main part of the emblem of our country. </a:t>
            </a:r>
            <a:endParaRPr lang="ru-RU" b="1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>
          <a:xfrm>
            <a:off x="457200" y="3429000"/>
            <a:ext cx="8686800" cy="33131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smtClean="0">
                <a:solidFill>
                  <a:schemeClr val="bg1"/>
                </a:solidFill>
              </a:rPr>
              <a:t>   </a:t>
            </a:r>
            <a:r>
              <a:rPr lang="en-US" sz="4400" b="1" smtClean="0">
                <a:solidFill>
                  <a:schemeClr val="bg1"/>
                </a:solidFill>
              </a:rPr>
              <a:t>But the crown is the symbol of sovereignty both of the Russian Federation ( as a whole ) and of its parts (subject of the Federation).</a:t>
            </a:r>
            <a:endParaRPr lang="ru-RU" sz="4400" b="1" smtClean="0">
              <a:solidFill>
                <a:schemeClr val="bg1"/>
              </a:solidFill>
            </a:endParaRPr>
          </a:p>
        </p:txBody>
      </p:sp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3300" y="-6350"/>
            <a:ext cx="3067050" cy="30781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>
          <a:xfrm>
            <a:off x="571500" y="4365625"/>
            <a:ext cx="8572500" cy="24923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US" smtClean="0"/>
              <a:t>    </a:t>
            </a:r>
            <a:r>
              <a:rPr lang="en-US" sz="4400" b="1" smtClean="0">
                <a:solidFill>
                  <a:schemeClr val="bg1"/>
                </a:solidFill>
              </a:rPr>
              <a:t>The state emblem shows our patron saint George, who helped our country at times of war.</a:t>
            </a:r>
            <a:endParaRPr lang="ru-RU" sz="4400" b="1" smtClean="0">
              <a:solidFill>
                <a:schemeClr val="bg1"/>
              </a:solidFill>
            </a:endParaRPr>
          </a:p>
        </p:txBody>
      </p:sp>
      <p:pic>
        <p:nvPicPr>
          <p:cNvPr id="1843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313238" cy="432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16613" y="0"/>
            <a:ext cx="3227387" cy="429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>
          <a:xfrm>
            <a:off x="3000375" y="274638"/>
            <a:ext cx="5857875" cy="2154237"/>
          </a:xfrm>
        </p:spPr>
        <p:txBody>
          <a:bodyPr/>
          <a:lstStyle/>
          <a:p>
            <a:pPr eaLnBrk="1" hangingPunct="1"/>
            <a:r>
              <a:rPr lang="en-US" b="1" smtClean="0">
                <a:solidFill>
                  <a:schemeClr val="bg1"/>
                </a:solidFill>
              </a:rPr>
              <a:t>The state emblem appeared in Russia in 1480.</a:t>
            </a:r>
            <a:endParaRPr lang="ru-RU" smtClean="0">
              <a:solidFill>
                <a:schemeClr val="bg1"/>
              </a:solidFill>
            </a:endParaRPr>
          </a:p>
        </p:txBody>
      </p:sp>
      <p:sp>
        <p:nvSpPr>
          <p:cNvPr id="19458" name="Содержимое 2"/>
          <p:cNvSpPr>
            <a:spLocks noGrp="1"/>
          </p:cNvSpPr>
          <p:nvPr>
            <p:ph idx="1"/>
          </p:nvPr>
        </p:nvSpPr>
        <p:spPr>
          <a:xfrm>
            <a:off x="4643438" y="2357438"/>
            <a:ext cx="4500562" cy="4500562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ru-RU" sz="4400" b="1" smtClean="0">
                <a:solidFill>
                  <a:schemeClr val="bg1"/>
                </a:solidFill>
              </a:rPr>
              <a:t>   </a:t>
            </a:r>
            <a:r>
              <a:rPr lang="en-US" sz="4400" b="1" smtClean="0">
                <a:solidFill>
                  <a:schemeClr val="bg1"/>
                </a:solidFill>
              </a:rPr>
              <a:t>It is the </a:t>
            </a:r>
            <a:r>
              <a:rPr lang="ru-RU" sz="4400" b="1" smtClean="0">
                <a:solidFill>
                  <a:schemeClr val="bg1"/>
                </a:solidFill>
              </a:rPr>
              <a:t>о</a:t>
            </a:r>
            <a:r>
              <a:rPr lang="en-US" sz="4400" b="1" smtClean="0">
                <a:solidFill>
                  <a:schemeClr val="bg1"/>
                </a:solidFill>
              </a:rPr>
              <a:t>ldest state emblem in history and contributes to our country’s traditions.</a:t>
            </a:r>
            <a:endParaRPr lang="ru-RU" sz="4400" b="1" smtClean="0">
              <a:solidFill>
                <a:schemeClr val="bg1"/>
              </a:solidFill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6350" y="-6350"/>
            <a:ext cx="2944813" cy="3530600"/>
          </a:xfrm>
          <a:prstGeom prst="rect">
            <a:avLst/>
          </a:prstGeom>
          <a:noFill/>
        </p:spPr>
      </p:pic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6350" y="3181350"/>
            <a:ext cx="4906963" cy="3683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smtClean="0">
                <a:latin typeface="Arial" charset="0"/>
              </a:rPr>
              <a:t>В презентации использованы материалы:</a:t>
            </a:r>
          </a:p>
        </p:txBody>
      </p:sp>
      <p:sp>
        <p:nvSpPr>
          <p:cNvPr id="20482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kartinki-na-rabochiy-stol.ru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ai-cdr.ucoz.ru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wwwboards.auto.ru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gr.neftegaz.ru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vse-foto.ru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art-teks.ru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peoples.ru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clubs.ya.ru</a:t>
            </a:r>
          </a:p>
          <a:p>
            <a:pPr algn="ctr">
              <a:lnSpc>
                <a:spcPct val="90000"/>
              </a:lnSpc>
              <a:buFont typeface="Arial" charset="0"/>
              <a:buNone/>
            </a:pPr>
            <a:r>
              <a:rPr lang="ru-RU" sz="2800" smtClean="0">
                <a:latin typeface="Arial" charset="0"/>
              </a:rPr>
              <a:t>old.stjag.ru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>
              <a:latin typeface="Arial" charset="0"/>
            </a:endParaRP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sz="2800" smtClean="0">
              <a:latin typeface="Arial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</TotalTime>
  <Words>174</Words>
  <PresentationFormat>Экран (4:3)</PresentationFormat>
  <Paragraphs>23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1" baseType="lpstr">
      <vt:lpstr>Arial</vt:lpstr>
      <vt:lpstr>Calibri</vt:lpstr>
      <vt:lpstr>Тема Office</vt:lpstr>
      <vt:lpstr>The Russian National Emblem</vt:lpstr>
      <vt:lpstr>Слайд 2</vt:lpstr>
      <vt:lpstr>Слайд 3</vt:lpstr>
      <vt:lpstr>Слайд 4</vt:lpstr>
      <vt:lpstr>   Since then, the double-headed eagle has been the main part of the emblem of our country. </vt:lpstr>
      <vt:lpstr>Слайд 6</vt:lpstr>
      <vt:lpstr>The state emblem appeared in Russia in 1480.</vt:lpstr>
      <vt:lpstr>В презентации использованы материалы: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Russian National Emblem</dc:title>
  <dc:creator>User</dc:creator>
  <cp:lastModifiedBy>User</cp:lastModifiedBy>
  <cp:revision>6</cp:revision>
  <dcterms:created xsi:type="dcterms:W3CDTF">2012-01-16T08:03:59Z</dcterms:created>
  <dcterms:modified xsi:type="dcterms:W3CDTF">2013-01-27T11:46:29Z</dcterms:modified>
</cp:coreProperties>
</file>