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67" r:id="rId3"/>
    <p:sldId id="257" r:id="rId4"/>
    <p:sldId id="258" r:id="rId5"/>
    <p:sldId id="259" r:id="rId6"/>
    <p:sldId id="261" r:id="rId7"/>
    <p:sldId id="260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99FF"/>
    <a:srgbClr val="9933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BD2F7-DB29-499B-8209-3AB16B0178EB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07991-3FAA-4451-A8DD-A8ACD34E00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77CF2-3A09-430E-9311-659F9A5DBC55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D9512-5843-4A37-9E11-DEE042F1CC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23DED-63A9-4EFC-8E00-398984240527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A55B9-5B50-41B5-A470-A16CD907D3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47F06-8A1A-4B92-B978-EE9959CC0A02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B042F-46B7-4C40-8B10-0E2F24B985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B0AA-17C0-4451-A1C2-6E2EC7703BC0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29A1F-2A20-4918-B7A3-913E109B58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EAB21-CAA0-4DBD-817B-75AB28D0457D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21229-E732-48C7-9E30-5BBC80384F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FE023-A36B-49F6-AB60-2B9DDA72896F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E46BA-05AE-4E7C-80F5-DBDF396114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A1BBE-3655-49CC-BD5D-0B5C7F1D7D53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370CE-FB37-449E-BB2C-39BFDE6C1B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E520B-A892-4CA1-9D3D-E08332918166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C38D8-ECF8-4D0B-88CF-DF7FF2E888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D36F-93E1-4ED6-A7FF-28C183B7D219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2D1B4-BDB4-4E03-925F-3D8B76D38A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0E55B-344F-41F4-A97E-457729E98196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233D8-2C53-4EB0-8375-268A082B3D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E3892717-72FA-49EC-89E1-D3B55F8A2684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BAD0FB90-1846-4288-A611-AB171DE0DE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45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 descr="Рисунок (14).jpg"/>
          <p:cNvPicPr>
            <a:picLocks noChangeAspect="1"/>
          </p:cNvPicPr>
          <p:nvPr/>
        </p:nvPicPr>
        <p:blipFill>
          <a:blip r:embed="rId2" cstate="email">
            <a:lum bright="70000" contrast="-70000"/>
          </a:blip>
          <a:srcRect/>
          <a:stretch>
            <a:fillRect/>
          </a:stretch>
        </p:blipFill>
        <p:spPr bwMode="auto">
          <a:xfrm>
            <a:off x="0" y="-53975"/>
            <a:ext cx="9144000" cy="69119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71438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Конкурс 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«презентация к уроку»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024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4500" y="1857375"/>
            <a:ext cx="6286500" cy="2714625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Краеведческая игра 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«Звездный час»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063" y="142875"/>
            <a:ext cx="8143875" cy="500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66FF"/>
                </a:solidFill>
                <a:cs typeface="Times New Roman" pitchFamily="18" charset="0"/>
              </a:rPr>
              <a:t>Муниципальное бюджетное общеобразовательное учреждение – средняя общеобразовательная школа № 36 (МБОУ СОШ № 36) г.Тулы</a:t>
            </a:r>
          </a:p>
        </p:txBody>
      </p:sp>
      <p:sp>
        <p:nvSpPr>
          <p:cNvPr id="3078" name="Подзаголовок 2"/>
          <p:cNvSpPr txBox="1">
            <a:spLocks/>
          </p:cNvSpPr>
          <p:nvPr/>
        </p:nvSpPr>
        <p:spPr bwMode="auto">
          <a:xfrm>
            <a:off x="5214938" y="5429250"/>
            <a:ext cx="36147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2800" b="1" i="1">
                <a:solidFill>
                  <a:srgbClr val="FF0000"/>
                </a:solidFill>
                <a:latin typeface="Franklin Gothic Book" pitchFamily="34" charset="0"/>
              </a:rPr>
              <a:t>Автор:</a:t>
            </a:r>
          </a:p>
          <a:p>
            <a:pPr algn="ctr">
              <a:buFont typeface="Arial" charset="0"/>
              <a:buNone/>
            </a:pPr>
            <a:r>
              <a:rPr lang="ru-RU" sz="2800" b="1" i="1">
                <a:solidFill>
                  <a:srgbClr val="FF0000"/>
                </a:solidFill>
                <a:latin typeface="Franklin Gothic Book" pitchFamily="34" charset="0"/>
              </a:rPr>
              <a:t>Табунникова Н.М.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 txBox="1">
            <a:spLocks/>
          </p:cNvSpPr>
          <p:nvPr/>
        </p:nvSpPr>
        <p:spPr bwMode="auto">
          <a:xfrm>
            <a:off x="6143625" y="214313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3:</a:t>
            </a:r>
          </a:p>
        </p:txBody>
      </p:sp>
      <p:sp>
        <p:nvSpPr>
          <p:cNvPr id="7" name="Овал 6"/>
          <p:cNvSpPr/>
          <p:nvPr/>
        </p:nvSpPr>
        <p:spPr>
          <a:xfrm>
            <a:off x="357188" y="357188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8" name="Овал 7"/>
          <p:cNvSpPr/>
          <p:nvPr/>
        </p:nvSpPr>
        <p:spPr>
          <a:xfrm>
            <a:off x="285750" y="2857500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9" name="Овал 8"/>
          <p:cNvSpPr/>
          <p:nvPr/>
        </p:nvSpPr>
        <p:spPr>
          <a:xfrm>
            <a:off x="2786063" y="300037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0" name="Овал 9"/>
          <p:cNvSpPr/>
          <p:nvPr/>
        </p:nvSpPr>
        <p:spPr>
          <a:xfrm>
            <a:off x="2786063" y="357188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pic>
        <p:nvPicPr>
          <p:cNvPr id="12295" name="Рисунок 25" descr="сканирование0030"/>
          <p:cNvPicPr>
            <a:picLocks noChangeAspect="1" noChangeArrowheads="1"/>
          </p:cNvPicPr>
          <p:nvPr/>
        </p:nvPicPr>
        <p:blipFill>
          <a:blip r:embed="rId2" cstate="email">
            <a:lum bright="10000"/>
          </a:blip>
          <a:srcRect/>
          <a:stretch>
            <a:fillRect/>
          </a:stretch>
        </p:blipFill>
        <p:spPr bwMode="auto">
          <a:xfrm>
            <a:off x="928688" y="285750"/>
            <a:ext cx="1571625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Рисунок 26" descr="сканирование003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75" y="285750"/>
            <a:ext cx="1643063" cy="261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Рисунок 27" descr="сканирование0032"/>
          <p:cNvPicPr>
            <a:picLocks noChangeAspect="1" noChangeArrowheads="1"/>
          </p:cNvPicPr>
          <p:nvPr/>
        </p:nvPicPr>
        <p:blipFill>
          <a:blip r:embed="rId4" cstate="email">
            <a:lum bright="20000"/>
          </a:blip>
          <a:srcRect/>
          <a:stretch>
            <a:fillRect/>
          </a:stretch>
        </p:blipFill>
        <p:spPr bwMode="auto">
          <a:xfrm>
            <a:off x="857250" y="3214688"/>
            <a:ext cx="1752600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Рисунок 28" descr="сканирование0033"/>
          <p:cNvPicPr>
            <a:picLocks noChangeAspect="1" noChangeArrowheads="1"/>
          </p:cNvPicPr>
          <p:nvPr/>
        </p:nvPicPr>
        <p:blipFill>
          <a:blip r:embed="rId5" cstate="email">
            <a:lum bright="20000"/>
          </a:blip>
          <a:srcRect/>
          <a:stretch>
            <a:fillRect/>
          </a:stretch>
        </p:blipFill>
        <p:spPr bwMode="auto">
          <a:xfrm>
            <a:off x="3357563" y="3143250"/>
            <a:ext cx="1843087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857875" y="1214438"/>
            <a:ext cx="3000375" cy="1816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Какой из самоваров называется «дуля»? 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5715000" y="3929063"/>
            <a:ext cx="3143250" cy="18161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Какой из самоваров называется дорожным? 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 txBox="1">
            <a:spLocks/>
          </p:cNvSpPr>
          <p:nvPr/>
        </p:nvSpPr>
        <p:spPr bwMode="auto">
          <a:xfrm>
            <a:off x="5857875" y="285750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4:</a:t>
            </a: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357188" y="857250"/>
            <a:ext cx="2357437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синий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357188" y="2357438"/>
            <a:ext cx="2286000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черный</a:t>
            </a:r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357188" y="3857625"/>
            <a:ext cx="2286000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зеленый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428625" y="5286375"/>
            <a:ext cx="2286000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коричневый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14313" y="5000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10" name="Овал 9"/>
          <p:cNvSpPr/>
          <p:nvPr/>
        </p:nvSpPr>
        <p:spPr>
          <a:xfrm>
            <a:off x="214313" y="22145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1" name="Овал 10"/>
          <p:cNvSpPr/>
          <p:nvPr/>
        </p:nvSpPr>
        <p:spPr>
          <a:xfrm>
            <a:off x="214313" y="357187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12" name="Овал 11"/>
          <p:cNvSpPr/>
          <p:nvPr/>
        </p:nvSpPr>
        <p:spPr>
          <a:xfrm>
            <a:off x="142875" y="5072063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3714750" y="1214438"/>
            <a:ext cx="4572000" cy="1816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Какой из этих цветов наиболее часто используют в росписи филимоновских игрушек? 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786188" y="4214813"/>
            <a:ext cx="4572000" cy="13843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Какой из этих цветов используют в тульской вышивке?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2" descr="Рисунок (13).jpg"/>
          <p:cNvPicPr>
            <a:picLocks noChangeAspect="1"/>
          </p:cNvPicPr>
          <p:nvPr/>
        </p:nvPicPr>
        <p:blipFill>
          <a:blip r:embed="rId2" cstate="email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357290" y="1857364"/>
            <a:ext cx="6000792" cy="240065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FF00"/>
                </a:solidFill>
                <a:latin typeface="+mn-lt"/>
              </a:rPr>
              <a:t>3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66FF"/>
                </a:solidFill>
                <a:latin typeface="+mn-lt"/>
              </a:rPr>
              <a:t> Т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99FF"/>
                </a:solidFill>
                <a:latin typeface="+mn-lt"/>
              </a:rPr>
              <a:t>У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latin typeface="+mn-lt"/>
              </a:rPr>
              <a:t>Р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latin typeface="+mn-lt"/>
              </a:rPr>
              <a:t> 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 txBox="1">
            <a:spLocks/>
          </p:cNvSpPr>
          <p:nvPr/>
        </p:nvSpPr>
        <p:spPr bwMode="auto">
          <a:xfrm>
            <a:off x="6286500" y="285750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1:</a:t>
            </a: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357188" y="857250"/>
            <a:ext cx="2357437" cy="100012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В.И.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Богданов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357188" y="2357438"/>
            <a:ext cx="2286000" cy="107156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В.А.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Жуковский</a:t>
            </a: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357188" y="3857625"/>
            <a:ext cx="2286000" cy="107156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В.В.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Вересаев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4" name="Rectangle 5"/>
          <p:cNvSpPr>
            <a:spLocks noChangeArrowheads="1"/>
          </p:cNvSpPr>
          <p:nvPr/>
        </p:nvSpPr>
        <p:spPr bwMode="auto">
          <a:xfrm>
            <a:off x="428625" y="5286375"/>
            <a:ext cx="2286000" cy="107156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В.А.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Левшин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14313" y="5000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10" name="Овал 9"/>
          <p:cNvSpPr/>
          <p:nvPr/>
        </p:nvSpPr>
        <p:spPr>
          <a:xfrm>
            <a:off x="214313" y="22145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1" name="Овал 10"/>
          <p:cNvSpPr/>
          <p:nvPr/>
        </p:nvSpPr>
        <p:spPr>
          <a:xfrm>
            <a:off x="214313" y="357187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12" name="Овал 11"/>
          <p:cNvSpPr/>
          <p:nvPr/>
        </p:nvSpPr>
        <p:spPr>
          <a:xfrm>
            <a:off x="142875" y="5072063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3714750" y="1285875"/>
            <a:ext cx="4572000" cy="1816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Кто из поэтов и писателей Тульской земли стал автором гимна «Боже, царя храни»? 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214688" y="4286250"/>
            <a:ext cx="5572125" cy="13843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Кто из вышеперечисленных написал слова песни «Дубинушка»? 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35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lihvi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43250" y="642938"/>
            <a:ext cx="1812925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Рисунок 1" descr="i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4375" y="500063"/>
            <a:ext cx="1782763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Содержимое 2"/>
          <p:cNvSpPr txBox="1">
            <a:spLocks/>
          </p:cNvSpPr>
          <p:nvPr/>
        </p:nvSpPr>
        <p:spPr bwMode="auto">
          <a:xfrm>
            <a:off x="6143625" y="214313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2:</a:t>
            </a:r>
          </a:p>
        </p:txBody>
      </p:sp>
      <p:sp>
        <p:nvSpPr>
          <p:cNvPr id="7" name="Овал 6"/>
          <p:cNvSpPr/>
          <p:nvPr/>
        </p:nvSpPr>
        <p:spPr>
          <a:xfrm>
            <a:off x="357188" y="357188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8" name="Овал 7"/>
          <p:cNvSpPr/>
          <p:nvPr/>
        </p:nvSpPr>
        <p:spPr>
          <a:xfrm>
            <a:off x="285750" y="2928938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9" name="Овал 8"/>
          <p:cNvSpPr/>
          <p:nvPr/>
        </p:nvSpPr>
        <p:spPr>
          <a:xfrm>
            <a:off x="2786063" y="300037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0" name="Овал 9"/>
          <p:cNvSpPr/>
          <p:nvPr/>
        </p:nvSpPr>
        <p:spPr>
          <a:xfrm>
            <a:off x="2786063" y="357188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pic>
        <p:nvPicPr>
          <p:cNvPr id="16393" name="Picture 4" descr="выв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" y="3429000"/>
            <a:ext cx="182403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5" descr="efremovskiy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143250" y="3429000"/>
            <a:ext cx="18161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5429250" y="1071563"/>
            <a:ext cx="3214688" cy="26781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Определите, какой из представленных гербов является гербом города Кимовска? 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5214938" y="4357688"/>
            <a:ext cx="3571875" cy="18161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Каков из представленных гербов – герб Новомосковска? 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 txBox="1">
            <a:spLocks/>
          </p:cNvSpPr>
          <p:nvPr/>
        </p:nvSpPr>
        <p:spPr bwMode="auto">
          <a:xfrm>
            <a:off x="6286500" y="285750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3:</a:t>
            </a:r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357188" y="857250"/>
            <a:ext cx="2357437" cy="642938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С.Алымов</a:t>
            </a: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57188" y="2357438"/>
            <a:ext cx="2286000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В.Гурьян</a:t>
            </a: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357188" y="3857625"/>
            <a:ext cx="2286000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С.Щипачев</a:t>
            </a:r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428625" y="5286375"/>
            <a:ext cx="2286000" cy="78581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В.Ходулин</a:t>
            </a:r>
          </a:p>
        </p:txBody>
      </p:sp>
      <p:sp>
        <p:nvSpPr>
          <p:cNvPr id="9" name="Овал 8"/>
          <p:cNvSpPr/>
          <p:nvPr/>
        </p:nvSpPr>
        <p:spPr>
          <a:xfrm>
            <a:off x="214313" y="5000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10" name="Овал 9"/>
          <p:cNvSpPr/>
          <p:nvPr/>
        </p:nvSpPr>
        <p:spPr>
          <a:xfrm>
            <a:off x="214313" y="22145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1" name="Овал 10"/>
          <p:cNvSpPr/>
          <p:nvPr/>
        </p:nvSpPr>
        <p:spPr>
          <a:xfrm>
            <a:off x="214313" y="357187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12" name="Овал 11"/>
          <p:cNvSpPr/>
          <p:nvPr/>
        </p:nvSpPr>
        <p:spPr>
          <a:xfrm>
            <a:off x="142875" y="5072063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3571875" y="1500188"/>
            <a:ext cx="4572000" cy="9540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Кто автор слов песни «Тульская оборонная»? </a:t>
            </a: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357563" y="3643313"/>
            <a:ext cx="5143500" cy="2246312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Кто автор слов: </a:t>
            </a:r>
          </a:p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«Здесь каждый камень памятен и дорог,</a:t>
            </a:r>
          </a:p>
          <a:p>
            <a:pPr algn="ctr" eaLnBrk="0" hangingPunct="0"/>
            <a:r>
              <a:rPr lang="ru-RU" sz="2800" b="1">
                <a:latin typeface="Times New Roman" pitchFamily="18" charset="0"/>
                <a:cs typeface="Times New Roman" pitchFamily="18" charset="0"/>
              </a:rPr>
              <a:t>     Тут след времен минувших не исчез»?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867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48" descr="сканирование001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71813" y="357188"/>
            <a:ext cx="2571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46" descr="сканирование000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50" y="4071938"/>
            <a:ext cx="2563813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Рисунок 45" descr="сканирование000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8" y="357188"/>
            <a:ext cx="23653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Рисунок 47" descr="сканирование000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7188" y="2214563"/>
            <a:ext cx="2503487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Содержимое 2"/>
          <p:cNvSpPr txBox="1">
            <a:spLocks/>
          </p:cNvSpPr>
          <p:nvPr/>
        </p:nvSpPr>
        <p:spPr bwMode="auto">
          <a:xfrm>
            <a:off x="6143625" y="214313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4:</a:t>
            </a:r>
          </a:p>
        </p:txBody>
      </p:sp>
      <p:sp>
        <p:nvSpPr>
          <p:cNvPr id="7" name="Овал 6"/>
          <p:cNvSpPr/>
          <p:nvPr/>
        </p:nvSpPr>
        <p:spPr>
          <a:xfrm>
            <a:off x="285750" y="214313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8" name="Овал 7"/>
          <p:cNvSpPr/>
          <p:nvPr/>
        </p:nvSpPr>
        <p:spPr>
          <a:xfrm>
            <a:off x="285750" y="3929063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9" name="Овал 8"/>
          <p:cNvSpPr/>
          <p:nvPr/>
        </p:nvSpPr>
        <p:spPr>
          <a:xfrm>
            <a:off x="2928938" y="285750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0" name="Овал 9"/>
          <p:cNvSpPr/>
          <p:nvPr/>
        </p:nvSpPr>
        <p:spPr>
          <a:xfrm>
            <a:off x="285750" y="2214563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857625" y="2357438"/>
            <a:ext cx="4714875" cy="13843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На какой из открыток изображено здание художественного музея? </a:t>
            </a: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3929063" y="4286250"/>
            <a:ext cx="4572000" cy="18161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На какой из открыток изображено здание политехнического университета? 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2" descr="Рисунок (13).jpg"/>
          <p:cNvPicPr>
            <a:picLocks noChangeAspect="1"/>
          </p:cNvPicPr>
          <p:nvPr/>
        </p:nvPicPr>
        <p:blipFill>
          <a:blip r:embed="rId2" cstate="email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357290" y="1857364"/>
            <a:ext cx="6000792" cy="240065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FF00"/>
                </a:solidFill>
                <a:latin typeface="+mn-lt"/>
              </a:rPr>
              <a:t>4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66FF"/>
                </a:solidFill>
                <a:latin typeface="+mn-lt"/>
              </a:rPr>
              <a:t> Т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99FF"/>
                </a:solidFill>
                <a:latin typeface="+mn-lt"/>
              </a:rPr>
              <a:t>У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latin typeface="+mn-lt"/>
              </a:rPr>
              <a:t>Р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latin typeface="+mn-lt"/>
              </a:rPr>
              <a:t> 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51" descr="сканирование001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86063" y="642938"/>
            <a:ext cx="15113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Рисунок 52" descr="сканирование001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" y="3429000"/>
            <a:ext cx="1658938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Содержимое 2"/>
          <p:cNvSpPr txBox="1">
            <a:spLocks/>
          </p:cNvSpPr>
          <p:nvPr/>
        </p:nvSpPr>
        <p:spPr bwMode="auto">
          <a:xfrm>
            <a:off x="6143625" y="214313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1:</a:t>
            </a:r>
          </a:p>
        </p:txBody>
      </p:sp>
      <p:sp>
        <p:nvSpPr>
          <p:cNvPr id="7" name="Овал 6"/>
          <p:cNvSpPr/>
          <p:nvPr/>
        </p:nvSpPr>
        <p:spPr>
          <a:xfrm>
            <a:off x="357188" y="357188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8" name="Овал 7"/>
          <p:cNvSpPr/>
          <p:nvPr/>
        </p:nvSpPr>
        <p:spPr>
          <a:xfrm>
            <a:off x="357188" y="328612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9" name="Овал 8"/>
          <p:cNvSpPr/>
          <p:nvPr/>
        </p:nvSpPr>
        <p:spPr>
          <a:xfrm>
            <a:off x="2571750" y="3286125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0" name="Овал 9"/>
          <p:cNvSpPr/>
          <p:nvPr/>
        </p:nvSpPr>
        <p:spPr>
          <a:xfrm>
            <a:off x="2786063" y="357188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pic>
        <p:nvPicPr>
          <p:cNvPr id="20489" name="Рисунок 50" descr="сканирование000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4375" y="714375"/>
            <a:ext cx="1630363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Рисунок 53" descr="сканирование0017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214563" y="3714750"/>
            <a:ext cx="2544762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4857750" y="1357313"/>
            <a:ext cx="3714750" cy="13843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Скульптором какого памятника является В.Мухина? </a:t>
            </a: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5429250" y="3929063"/>
            <a:ext cx="3071813" cy="18161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Какой памятник Р.Бахом был установлен в Туле в 1912г? 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 txBox="1">
            <a:spLocks/>
          </p:cNvSpPr>
          <p:nvPr/>
        </p:nvSpPr>
        <p:spPr bwMode="auto">
          <a:xfrm>
            <a:off x="6215063" y="285750"/>
            <a:ext cx="25003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2:</a:t>
            </a:r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357188" y="857250"/>
            <a:ext cx="2357437" cy="100012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Д.Л.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Игнатьев</a:t>
            </a:r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357188" y="2357438"/>
            <a:ext cx="2286000" cy="107156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Д.С.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Дохтуров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357188" y="3857625"/>
            <a:ext cx="2286000" cy="107156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Ф.П.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Уваров</a:t>
            </a:r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428625" y="5286375"/>
            <a:ext cx="2286000" cy="11430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Е.Е.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Штаден</a:t>
            </a:r>
          </a:p>
        </p:txBody>
      </p:sp>
      <p:sp>
        <p:nvSpPr>
          <p:cNvPr id="9" name="Овал 8"/>
          <p:cNvSpPr/>
          <p:nvPr/>
        </p:nvSpPr>
        <p:spPr>
          <a:xfrm>
            <a:off x="214313" y="5000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10" name="Овал 9"/>
          <p:cNvSpPr/>
          <p:nvPr/>
        </p:nvSpPr>
        <p:spPr>
          <a:xfrm>
            <a:off x="214313" y="22145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1" name="Овал 10"/>
          <p:cNvSpPr/>
          <p:nvPr/>
        </p:nvSpPr>
        <p:spPr>
          <a:xfrm>
            <a:off x="214313" y="357187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12" name="Овал 11"/>
          <p:cNvSpPr/>
          <p:nvPr/>
        </p:nvSpPr>
        <p:spPr>
          <a:xfrm>
            <a:off x="142875" y="5072063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214688" y="1214438"/>
            <a:ext cx="5500687" cy="26781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Кто из  туляков - героев Отечественной войны 1812г. был похоронен в мужском монастыре Давидовой Вознесенской пустыни Московской области? 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3143250" y="4357688"/>
            <a:ext cx="5500688" cy="18161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Кто из героев Отечественной войны 1812г. был назначен в 1817г. командиром Тульского оружейного завода? 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2" descr="Рисунок (13).jpg"/>
          <p:cNvPicPr>
            <a:picLocks noChangeAspect="1"/>
          </p:cNvPicPr>
          <p:nvPr/>
        </p:nvPicPr>
        <p:blipFill>
          <a:blip r:embed="rId2" cstate="email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357290" y="1857364"/>
            <a:ext cx="6000792" cy="240065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FF00"/>
                </a:solidFill>
                <a:latin typeface="+mn-lt"/>
              </a:rPr>
              <a:t>1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66FF"/>
                </a:solidFill>
                <a:latin typeface="+mn-lt"/>
              </a:rPr>
              <a:t> Т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99FF"/>
                </a:solidFill>
                <a:latin typeface="+mn-lt"/>
              </a:rPr>
              <a:t>У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latin typeface="+mn-lt"/>
              </a:rPr>
              <a:t>Р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latin typeface="+mn-lt"/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Рисунок 6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8" y="3714750"/>
            <a:ext cx="1571625" cy="226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Рисунок 59" descr="Антон Дельвиг"/>
          <p:cNvPicPr>
            <a:picLocks noChangeAspect="1" noChangeArrowheads="1"/>
          </p:cNvPicPr>
          <p:nvPr/>
        </p:nvPicPr>
        <p:blipFill>
          <a:blip r:embed="rId3" cstate="email">
            <a:lum bright="20000"/>
          </a:blip>
          <a:srcRect/>
          <a:stretch>
            <a:fillRect/>
          </a:stretch>
        </p:blipFill>
        <p:spPr bwMode="auto">
          <a:xfrm>
            <a:off x="2357438" y="3714750"/>
            <a:ext cx="177165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Рисунок 5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428875" y="642938"/>
            <a:ext cx="161131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Рисунок 6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7188" y="642938"/>
            <a:ext cx="1604962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Содержимое 2"/>
          <p:cNvSpPr txBox="1">
            <a:spLocks/>
          </p:cNvSpPr>
          <p:nvPr/>
        </p:nvSpPr>
        <p:spPr bwMode="auto">
          <a:xfrm>
            <a:off x="6429375" y="214313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3:</a:t>
            </a:r>
          </a:p>
        </p:txBody>
      </p:sp>
      <p:sp>
        <p:nvSpPr>
          <p:cNvPr id="7" name="Овал 6"/>
          <p:cNvSpPr/>
          <p:nvPr/>
        </p:nvSpPr>
        <p:spPr>
          <a:xfrm>
            <a:off x="214313" y="285750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8" name="Овал 7"/>
          <p:cNvSpPr/>
          <p:nvPr/>
        </p:nvSpPr>
        <p:spPr>
          <a:xfrm>
            <a:off x="285750" y="3357563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9" name="Овал 8"/>
          <p:cNvSpPr/>
          <p:nvPr/>
        </p:nvSpPr>
        <p:spPr>
          <a:xfrm>
            <a:off x="2357438" y="3429000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0" name="Овал 9"/>
          <p:cNvSpPr/>
          <p:nvPr/>
        </p:nvSpPr>
        <p:spPr>
          <a:xfrm>
            <a:off x="2286000" y="285750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4357688" y="1071563"/>
            <a:ext cx="4572000" cy="22463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На каком портрете изображен уроженец Тульского края композитор А.С.Даргомыжский? 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4357688" y="4071938"/>
            <a:ext cx="4572000" cy="18161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На каком портрете изображен автор рассказа «Нравы Растеряевой улицы? Назовите его.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 txBox="1">
            <a:spLocks/>
          </p:cNvSpPr>
          <p:nvPr/>
        </p:nvSpPr>
        <p:spPr bwMode="auto">
          <a:xfrm>
            <a:off x="6143625" y="285750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4:</a:t>
            </a:r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357188" y="857250"/>
            <a:ext cx="2357437" cy="642938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1380</a:t>
            </a:r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357188" y="2357438"/>
            <a:ext cx="2286000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1146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357188" y="3857625"/>
            <a:ext cx="2286000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1696</a:t>
            </a:r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428625" y="5286375"/>
            <a:ext cx="2286000" cy="78581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1907</a:t>
            </a:r>
          </a:p>
        </p:txBody>
      </p:sp>
      <p:sp>
        <p:nvSpPr>
          <p:cNvPr id="9" name="Овал 8"/>
          <p:cNvSpPr/>
          <p:nvPr/>
        </p:nvSpPr>
        <p:spPr>
          <a:xfrm>
            <a:off x="214313" y="5000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10" name="Овал 9"/>
          <p:cNvSpPr/>
          <p:nvPr/>
        </p:nvSpPr>
        <p:spPr>
          <a:xfrm>
            <a:off x="214313" y="22145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1" name="Овал 10"/>
          <p:cNvSpPr/>
          <p:nvPr/>
        </p:nvSpPr>
        <p:spPr>
          <a:xfrm>
            <a:off x="214313" y="357187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12" name="Овал 11"/>
          <p:cNvSpPr/>
          <p:nvPr/>
        </p:nvSpPr>
        <p:spPr>
          <a:xfrm>
            <a:off x="142875" y="5072063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3571875" y="1285875"/>
            <a:ext cx="4572000" cy="22463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В каком году по приказу Петра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 Н. Демидов начал строительство чугунолитейного завода в Туле? 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3500438" y="4572000"/>
            <a:ext cx="4572000" cy="13843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В каком году произошла знаменитая битва на Куликовом поле?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Рисунок 2" descr="Рисунок (13).jpg"/>
          <p:cNvPicPr>
            <a:picLocks noChangeAspect="1"/>
          </p:cNvPicPr>
          <p:nvPr/>
        </p:nvPicPr>
        <p:blipFill>
          <a:blip r:embed="rId2" cstate="email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857224" y="1142984"/>
            <a:ext cx="7429552" cy="4154984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isometricOffAxis1Right"/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66FF"/>
                </a:solidFill>
                <a:latin typeface="+mn-lt"/>
              </a:rPr>
              <a:t>Спасибо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66FF"/>
                </a:solidFill>
                <a:latin typeface="+mn-lt"/>
              </a:rPr>
              <a:t>за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66FF"/>
                </a:solidFill>
                <a:latin typeface="+mn-lt"/>
              </a:rPr>
              <a:t>внимание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2"/>
          <p:cNvSpPr>
            <a:spLocks noGrp="1"/>
          </p:cNvSpPr>
          <p:nvPr>
            <p:ph idx="1"/>
          </p:nvPr>
        </p:nvSpPr>
        <p:spPr>
          <a:xfrm>
            <a:off x="6215063" y="500063"/>
            <a:ext cx="2500312" cy="8032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b="1" i="1" smtClean="0">
                <a:solidFill>
                  <a:srgbClr val="FF0000"/>
                </a:solidFill>
              </a:rPr>
              <a:t>Задание 1:</a:t>
            </a:r>
          </a:p>
        </p:txBody>
      </p:sp>
      <p:pic>
        <p:nvPicPr>
          <p:cNvPr id="5123" name="Рисунок 2" descr="сканирование001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8" y="142875"/>
            <a:ext cx="2387600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Рисунок 3" descr="сканирование001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50" y="1928813"/>
            <a:ext cx="2449513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/>
          <p:nvPr/>
        </p:nvSpPr>
        <p:spPr>
          <a:xfrm>
            <a:off x="2500313" y="285750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7" name="Овал 6"/>
          <p:cNvSpPr/>
          <p:nvPr/>
        </p:nvSpPr>
        <p:spPr>
          <a:xfrm>
            <a:off x="2571750" y="2000250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pic>
        <p:nvPicPr>
          <p:cNvPr id="5127" name="Рисунок 4" descr="сканирование001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3714750"/>
            <a:ext cx="2487612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Рисунок 49" descr="сканирование002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4313" y="5286375"/>
            <a:ext cx="2595562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Овал 9"/>
          <p:cNvSpPr/>
          <p:nvPr/>
        </p:nvSpPr>
        <p:spPr>
          <a:xfrm>
            <a:off x="2571750" y="3714750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11" name="Овал 10"/>
          <p:cNvSpPr/>
          <p:nvPr/>
        </p:nvSpPr>
        <p:spPr>
          <a:xfrm>
            <a:off x="2571750" y="5286375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429000" y="1857375"/>
            <a:ext cx="5357813" cy="13843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Какая из изображенных на картинках улиц, является Пятницкой улицей? 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3786188" y="4500563"/>
            <a:ext cx="4572000" cy="13843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На какой открытке изображена Посольская улица? 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 txBox="1">
            <a:spLocks/>
          </p:cNvSpPr>
          <p:nvPr/>
        </p:nvSpPr>
        <p:spPr bwMode="auto">
          <a:xfrm>
            <a:off x="6357938" y="214313"/>
            <a:ext cx="25003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2: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357188" y="857250"/>
            <a:ext cx="2357437" cy="107156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П.Н. 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Крылов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357188" y="2357438"/>
            <a:ext cx="2286000" cy="107156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М.И. 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Авилов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357188" y="3857625"/>
            <a:ext cx="2286000" cy="107156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В.Д. Поленов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428625" y="5286375"/>
            <a:ext cx="2286000" cy="107156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А.Д.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Кившенко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14313" y="5000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10" name="Овал 9"/>
          <p:cNvSpPr/>
          <p:nvPr/>
        </p:nvSpPr>
        <p:spPr>
          <a:xfrm>
            <a:off x="214313" y="22145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1" name="Овал 10"/>
          <p:cNvSpPr/>
          <p:nvPr/>
        </p:nvSpPr>
        <p:spPr>
          <a:xfrm>
            <a:off x="214313" y="357187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12" name="Овал 11"/>
          <p:cNvSpPr/>
          <p:nvPr/>
        </p:nvSpPr>
        <p:spPr>
          <a:xfrm>
            <a:off x="285750" y="5143500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3857625" y="3286125"/>
            <a:ext cx="4572000" cy="13843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Кто автор картины «Поединок Пересвета с Челубеем»? 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857625" y="5000625"/>
            <a:ext cx="4572000" cy="13843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Кого из этих художников современники называли «рыцарем красоты»? </a:t>
            </a:r>
          </a:p>
        </p:txBody>
      </p:sp>
      <p:pic>
        <p:nvPicPr>
          <p:cNvPr id="15" name="Рисунок 14" descr="pic27338928.jpg"/>
          <p:cNvPicPr>
            <a:picLocks noChangeAspect="1"/>
          </p:cNvPicPr>
          <p:nvPr/>
        </p:nvPicPr>
        <p:blipFill>
          <a:blip r:embed="rId2" cstate="email">
            <a:lum bright="20000"/>
          </a:blip>
          <a:srcRect/>
          <a:stretch>
            <a:fillRect/>
          </a:stretch>
        </p:blipFill>
        <p:spPr bwMode="auto">
          <a:xfrm>
            <a:off x="4643438" y="928688"/>
            <a:ext cx="3271837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2"/>
          <p:cNvSpPr txBox="1">
            <a:spLocks/>
          </p:cNvSpPr>
          <p:nvPr/>
        </p:nvSpPr>
        <p:spPr bwMode="auto">
          <a:xfrm>
            <a:off x="6143625" y="214313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3:</a:t>
            </a:r>
          </a:p>
        </p:txBody>
      </p:sp>
      <p:pic>
        <p:nvPicPr>
          <p:cNvPr id="7171" name="Рисунок 9" descr="сканирование00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75" y="357188"/>
            <a:ext cx="2286000" cy="194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Рисунок 10" descr="сканирование0022"/>
          <p:cNvPicPr>
            <a:picLocks noChangeAspect="1" noChangeArrowheads="1"/>
          </p:cNvPicPr>
          <p:nvPr/>
        </p:nvPicPr>
        <p:blipFill>
          <a:blip r:embed="rId3" cstate="email"/>
          <a:srcRect t="6818"/>
          <a:stretch>
            <a:fillRect/>
          </a:stretch>
        </p:blipFill>
        <p:spPr bwMode="auto">
          <a:xfrm>
            <a:off x="3357563" y="357188"/>
            <a:ext cx="2022475" cy="1952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7173" name="Рисунок 11" descr="сканирование002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928938"/>
            <a:ext cx="2381250" cy="1911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7174" name="Рисунок 12" descr="сканирование0024"/>
          <p:cNvPicPr>
            <a:picLocks noChangeAspect="1" noChangeArrowheads="1"/>
          </p:cNvPicPr>
          <p:nvPr/>
        </p:nvPicPr>
        <p:blipFill>
          <a:blip r:embed="rId5" cstate="email">
            <a:lum bright="10000"/>
          </a:blip>
          <a:srcRect/>
          <a:stretch>
            <a:fillRect/>
          </a:stretch>
        </p:blipFill>
        <p:spPr bwMode="auto">
          <a:xfrm>
            <a:off x="3071813" y="2928938"/>
            <a:ext cx="2325687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>
            <a:off x="642938" y="285750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8" name="Овал 7"/>
          <p:cNvSpPr/>
          <p:nvPr/>
        </p:nvSpPr>
        <p:spPr>
          <a:xfrm>
            <a:off x="500063" y="2857500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9" name="Овал 8"/>
          <p:cNvSpPr/>
          <p:nvPr/>
        </p:nvSpPr>
        <p:spPr>
          <a:xfrm>
            <a:off x="3071813" y="2928938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0" name="Овал 9"/>
          <p:cNvSpPr/>
          <p:nvPr/>
        </p:nvSpPr>
        <p:spPr>
          <a:xfrm>
            <a:off x="3286125" y="357188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5643563" y="1000125"/>
            <a:ext cx="3214687" cy="1816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На какой из картинок изображен дом Лугининых? 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5715000" y="3500438"/>
            <a:ext cx="3000375" cy="18161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Какой из изображенных домов находится в г. Белеве? 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 txBox="1">
            <a:spLocks/>
          </p:cNvSpPr>
          <p:nvPr/>
        </p:nvSpPr>
        <p:spPr bwMode="auto">
          <a:xfrm>
            <a:off x="6215063" y="285750"/>
            <a:ext cx="25003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4:</a:t>
            </a: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357188" y="857250"/>
            <a:ext cx="2500312" cy="100012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Веневский  район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57188" y="2357438"/>
            <a:ext cx="2500312" cy="107156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Заокский район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357188" y="3857625"/>
            <a:ext cx="2500312" cy="107156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Алексинский 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428625" y="5286375"/>
            <a:ext cx="2428875" cy="107156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Воловский район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14313" y="5000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10" name="Овал 9"/>
          <p:cNvSpPr/>
          <p:nvPr/>
        </p:nvSpPr>
        <p:spPr>
          <a:xfrm>
            <a:off x="214313" y="22145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1" name="Овал 10"/>
          <p:cNvSpPr/>
          <p:nvPr/>
        </p:nvSpPr>
        <p:spPr>
          <a:xfrm>
            <a:off x="357188" y="357187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12" name="Овал 11"/>
          <p:cNvSpPr/>
          <p:nvPr/>
        </p:nvSpPr>
        <p:spPr>
          <a:xfrm>
            <a:off x="285750" y="5143500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3714750" y="1285875"/>
            <a:ext cx="4572000" cy="1816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Какой район Тульской области славится своей санаторной зоной и сосновыми лесами? 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3500438" y="4286250"/>
            <a:ext cx="4929187" cy="13843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В каком районе находятся музеи А.Т. Болотова и В.Ф. Руднева? 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2" descr="Рисунок (13).jpg"/>
          <p:cNvPicPr>
            <a:picLocks noChangeAspect="1"/>
          </p:cNvPicPr>
          <p:nvPr/>
        </p:nvPicPr>
        <p:blipFill>
          <a:blip r:embed="rId2" cstate="email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357290" y="1857364"/>
            <a:ext cx="6000792" cy="240065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FF00"/>
                </a:solidFill>
                <a:latin typeface="+mn-lt"/>
              </a:rPr>
              <a:t>2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66FF"/>
                </a:solidFill>
                <a:latin typeface="+mn-lt"/>
              </a:rPr>
              <a:t> Т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99FF"/>
                </a:solidFill>
                <a:latin typeface="+mn-lt"/>
              </a:rPr>
              <a:t>У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latin typeface="+mn-lt"/>
              </a:rPr>
              <a:t>Р</a:t>
            </a:r>
            <a:r>
              <a:rPr lang="ru-RU" sz="150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latin typeface="+mn-lt"/>
              </a:rPr>
              <a:t> 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20" descr="сканирование002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25" y="3143250"/>
            <a:ext cx="2474913" cy="2000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0243" name="Рисунок 19" descr="сканирование002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50" y="3143250"/>
            <a:ext cx="2336800" cy="2033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0244" name="Рисунок 18" descr="сканирование002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86063" y="428625"/>
            <a:ext cx="2327275" cy="2057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0245" name="Рисунок 17" descr="сканирование002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5750" y="428625"/>
            <a:ext cx="2319338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Содержимое 2"/>
          <p:cNvSpPr txBox="1">
            <a:spLocks/>
          </p:cNvSpPr>
          <p:nvPr/>
        </p:nvSpPr>
        <p:spPr bwMode="auto">
          <a:xfrm>
            <a:off x="6143625" y="214313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1:</a:t>
            </a:r>
          </a:p>
        </p:txBody>
      </p:sp>
      <p:sp>
        <p:nvSpPr>
          <p:cNvPr id="7" name="Овал 6"/>
          <p:cNvSpPr/>
          <p:nvPr/>
        </p:nvSpPr>
        <p:spPr>
          <a:xfrm>
            <a:off x="357188" y="357188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8" name="Овал 7"/>
          <p:cNvSpPr/>
          <p:nvPr/>
        </p:nvSpPr>
        <p:spPr>
          <a:xfrm>
            <a:off x="285750" y="2857500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9" name="Овал 8"/>
          <p:cNvSpPr/>
          <p:nvPr/>
        </p:nvSpPr>
        <p:spPr>
          <a:xfrm>
            <a:off x="2714625" y="3000375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0" name="Овал 9"/>
          <p:cNvSpPr/>
          <p:nvPr/>
        </p:nvSpPr>
        <p:spPr>
          <a:xfrm>
            <a:off x="2786063" y="357188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5643563" y="1000125"/>
            <a:ext cx="3214687" cy="22463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На каком  рисунке представлена церковь Анастасова монастыря? 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5572125" y="3857625"/>
            <a:ext cx="3357563" cy="18161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В деревне Поповка находится церковь Одигитрии, покажите ее? 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2"/>
          <p:cNvSpPr txBox="1">
            <a:spLocks/>
          </p:cNvSpPr>
          <p:nvPr/>
        </p:nvSpPr>
        <p:spPr bwMode="auto">
          <a:xfrm>
            <a:off x="4857750" y="285750"/>
            <a:ext cx="250031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ru-RU" sz="3200" b="1" i="1">
                <a:latin typeface="Franklin Gothic Book" pitchFamily="34" charset="0"/>
              </a:rPr>
              <a:t>Задание 2:</a:t>
            </a: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357188" y="857250"/>
            <a:ext cx="2357437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герсы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357188" y="2357438"/>
            <a:ext cx="2286000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бердыши</a:t>
            </a: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357188" y="3857625"/>
            <a:ext cx="2286000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чуни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428625" y="5286375"/>
            <a:ext cx="2286000" cy="714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кочетки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14313" y="42862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10" name="Овал 9"/>
          <p:cNvSpPr/>
          <p:nvPr/>
        </p:nvSpPr>
        <p:spPr>
          <a:xfrm>
            <a:off x="214313" y="2214563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11" name="Овал 10"/>
          <p:cNvSpPr/>
          <p:nvPr/>
        </p:nvSpPr>
        <p:spPr>
          <a:xfrm>
            <a:off x="214313" y="3571875"/>
            <a:ext cx="500062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12" name="Овал 11"/>
          <p:cNvSpPr/>
          <p:nvPr/>
        </p:nvSpPr>
        <p:spPr>
          <a:xfrm>
            <a:off x="285750" y="5143500"/>
            <a:ext cx="500063" cy="42862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4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3786188" y="1357313"/>
            <a:ext cx="4572000" cy="13843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 называется обувь, сплетенная из конопляной веревки? 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3643313" y="3714750"/>
            <a:ext cx="4572000" cy="18161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 называются мощные железные решетки, закрывающие ворота, опускаясь сверху вниз? 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155</TotalTime>
  <Words>560</Words>
  <Application>Microsoft Office PowerPoint</Application>
  <PresentationFormat>Экран (4:3)</PresentationFormat>
  <Paragraphs>169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Times New Roman</vt:lpstr>
      <vt:lpstr>Wingdings 2</vt:lpstr>
      <vt:lpstr>Wingdings</vt:lpstr>
      <vt:lpstr>Wingdings 3</vt:lpstr>
      <vt:lpstr>Calibri</vt:lpstr>
      <vt:lpstr>Franklin Gothic Book</vt:lpstr>
      <vt:lpstr>Апекс</vt:lpstr>
      <vt:lpstr>Конкурс  «презентация к уроку»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Всероссийский конкурс «Имя твое – Россия»</dc:title>
  <dc:creator>Артем</dc:creator>
  <cp:lastModifiedBy>revaz</cp:lastModifiedBy>
  <cp:revision>20</cp:revision>
  <dcterms:created xsi:type="dcterms:W3CDTF">2012-09-16T06:28:01Z</dcterms:created>
  <dcterms:modified xsi:type="dcterms:W3CDTF">2013-02-05T19:18:45Z</dcterms:modified>
</cp:coreProperties>
</file>