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0" r:id="rId4"/>
    <p:sldId id="261" r:id="rId5"/>
    <p:sldId id="264" r:id="rId6"/>
    <p:sldId id="262" r:id="rId7"/>
    <p:sldId id="265" r:id="rId8"/>
    <p:sldId id="263" r:id="rId9"/>
    <p:sldId id="270" r:id="rId10"/>
    <p:sldId id="267" r:id="rId11"/>
    <p:sldId id="269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624736" cy="431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ru-RU" b="1" dirty="0" smtClean="0"/>
              <a:t>ИНФОРМАЦИЯ</a:t>
            </a:r>
            <a:endParaRPr lang="ru-RU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15616" y="5733256"/>
            <a:ext cx="6400800" cy="69492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Виды информации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Контрольные вопросы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/>
              <a:t>Что вы понимаете под словом информация»?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/>
              <a:t>Назовите основные виды информации по способу восприятия.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/>
              <a:t>Назовите основные виды информации по  форме представления.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/>
              <a:t>Приведите примеры информации, представленной в текстовой, числовой, графической формах.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/>
              <a:t>Перечислите источники, из которых за сегодняшний день вы получали информацию.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/>
              <a:t>Приведите примеры ситуаций, в которых вы являетесь источником информации, приемником информации. Какую роль за сегодняшний день вам чаще приходилось выполнять?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/>
              <a:t>С помощью какого органа чувств человек получает наибольшее количество информации?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Заполните таблицу по образцу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5" y="1556790"/>
          <a:ext cx="8280920" cy="1969308"/>
        </p:xfrm>
        <a:graphic>
          <a:graphicData uri="http://schemas.openxmlformats.org/drawingml/2006/table">
            <a:tbl>
              <a:tblPr/>
              <a:tblGrid>
                <a:gridCol w="2759730"/>
                <a:gridCol w="2760595"/>
                <a:gridCol w="2760595"/>
              </a:tblGrid>
              <a:tr h="567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Объект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Свойство 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объекта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Канал восприятия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1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желтый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зрительный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гладкий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осязательный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кислый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вкусовой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ароматный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обонятельный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53136"/>
            <a:ext cx="2448272" cy="160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04864"/>
            <a:ext cx="1844799" cy="126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72514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515712"/>
            <a:ext cx="2088232" cy="156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71600" y="37890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Объекты: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Понятие информации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85293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Термин «информация» происходит от латинского слова «</a:t>
            </a:r>
            <a:r>
              <a:rPr lang="en-US" dirty="0" err="1" smtClean="0"/>
              <a:t>informatio</a:t>
            </a:r>
            <a:r>
              <a:rPr lang="ru-RU" dirty="0" smtClean="0"/>
              <a:t>», что означает сведения, разъяснения, изложение.</a:t>
            </a:r>
          </a:p>
          <a:p>
            <a:r>
              <a:rPr lang="ru-RU" dirty="0" smtClean="0"/>
              <a:t>Информация относится к таким понятиям, которым невозможно дать точного определения.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556792"/>
            <a:ext cx="7848872" cy="11521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15616" y="170080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Информация  - это сведения об окружающем нас  мире.</a:t>
            </a:r>
            <a:endParaRPr lang="ru-RU" sz="24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683568" y="4077071"/>
            <a:ext cx="7848872" cy="1516555"/>
            <a:chOff x="683568" y="4149080"/>
            <a:chExt cx="7848872" cy="127881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83568" y="4149080"/>
              <a:ext cx="7848872" cy="11521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584" y="4221088"/>
              <a:ext cx="7632848" cy="120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300" b="1" dirty="0" smtClean="0"/>
                <a:t>Информатика — это наука, которая изучает способы передачи, хранения и обработки информации средствами вычислительной техники.</a:t>
              </a:r>
            </a:p>
            <a:p>
              <a:endParaRPr lang="ru-RU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899592" y="5517232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«Информатика» - французский термин образован путем слияния слов «информация» и «автоматика» и означает «информационная автоматика или автоматизированная переработка информации».</a:t>
            </a:r>
            <a:endParaRPr lang="ru-RU" dirty="0"/>
          </a:p>
        </p:txBody>
      </p:sp>
      <p:pic>
        <p:nvPicPr>
          <p:cNvPr id="11" name="Содержимое 4" descr="INF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9824" y="188640"/>
            <a:ext cx="136815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Человек получает информацию с помощью органов чувств</a:t>
            </a:r>
            <a:endParaRPr lang="ru-RU" b="1" dirty="0"/>
          </a:p>
        </p:txBody>
      </p:sp>
      <p:pic>
        <p:nvPicPr>
          <p:cNvPr id="3" name="Рисунок 2" descr="5 чувст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484784"/>
            <a:ext cx="3438128" cy="5157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2240" y="184482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ЗРЕНИЕ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328498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СЛУХ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249289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ОБОНЯНИЕ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32240" y="393305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ОСЯЗАНИЕ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321297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ВКУС</a:t>
            </a:r>
            <a:endParaRPr lang="ru-RU" sz="24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427984" y="2060848"/>
            <a:ext cx="2232248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619672" y="3212976"/>
            <a:ext cx="2016224" cy="2880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1" idx="1"/>
          </p:cNvCxnSpPr>
          <p:nvPr/>
        </p:nvCxnSpPr>
        <p:spPr>
          <a:xfrm flipH="1" flipV="1">
            <a:off x="4716016" y="3284984"/>
            <a:ext cx="2016224" cy="1588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644008" y="2636912"/>
            <a:ext cx="2016224" cy="2160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1"/>
          </p:cNvCxnSpPr>
          <p:nvPr/>
        </p:nvCxnSpPr>
        <p:spPr>
          <a:xfrm flipH="1" flipV="1">
            <a:off x="5868144" y="4149080"/>
            <a:ext cx="864096" cy="148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Виды информации</a:t>
            </a:r>
            <a:br>
              <a:rPr lang="ru-RU" sz="4000" b="1" dirty="0" smtClean="0"/>
            </a:br>
            <a:r>
              <a:rPr lang="ru-RU" sz="4000" b="1" dirty="0" smtClean="0"/>
              <a:t>по способу восприятия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227687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Зрительная </a:t>
            </a:r>
            <a:endParaRPr lang="ru-RU" sz="2400" b="1" dirty="0"/>
          </a:p>
        </p:txBody>
      </p:sp>
      <p:pic>
        <p:nvPicPr>
          <p:cNvPr id="14" name="Рисунок 13" descr="гла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1549856" cy="11623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79712" y="22768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Звуковая</a:t>
            </a:r>
            <a:endParaRPr lang="ru-RU" sz="2400" b="1" dirty="0"/>
          </a:p>
        </p:txBody>
      </p:sp>
      <p:pic>
        <p:nvPicPr>
          <p:cNvPr id="16" name="Рисунок 15" descr="уши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780928"/>
            <a:ext cx="1224136" cy="15301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08104" y="22768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Вкусовая</a:t>
            </a:r>
            <a:endParaRPr lang="ru-RU" sz="2400" b="1" dirty="0"/>
          </a:p>
        </p:txBody>
      </p:sp>
      <p:pic>
        <p:nvPicPr>
          <p:cNvPr id="18" name="Рисунок 17" descr="язык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780928"/>
            <a:ext cx="1952632" cy="12961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76256" y="227687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Обонятельная</a:t>
            </a:r>
            <a:endParaRPr lang="ru-RU" sz="2400" b="1" dirty="0"/>
          </a:p>
        </p:txBody>
      </p:sp>
      <p:pic>
        <p:nvPicPr>
          <p:cNvPr id="20" name="Рисунок 19" descr="но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2780928"/>
            <a:ext cx="1379053" cy="16561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19872" y="227687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Осязательная</a:t>
            </a:r>
            <a:endParaRPr lang="ru-RU" sz="2400" b="1" dirty="0"/>
          </a:p>
        </p:txBody>
      </p:sp>
      <p:pic>
        <p:nvPicPr>
          <p:cNvPr id="22" name="Рисунок 21" descr="ладошки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780928"/>
            <a:ext cx="1728192" cy="1728192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1475656" y="1412776"/>
            <a:ext cx="1224136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275856" y="1412776"/>
            <a:ext cx="216024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364088" y="1412776"/>
            <a:ext cx="432048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876256" y="1484784"/>
            <a:ext cx="1008112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355976" y="1484784"/>
            <a:ext cx="0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9552" y="4826675"/>
            <a:ext cx="8280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Получение информации происходит через информационные каналы:</a:t>
            </a:r>
          </a:p>
          <a:p>
            <a:pPr marL="266700" indent="174625">
              <a:buFont typeface="Arial" pitchFamily="34" charset="0"/>
              <a:buChar char="•"/>
            </a:pPr>
            <a:r>
              <a:rPr lang="ru-RU" sz="2000" dirty="0" smtClean="0"/>
              <a:t> Зрительный канал (зрительная информация);</a:t>
            </a:r>
          </a:p>
          <a:p>
            <a:pPr marL="266700" indent="174625">
              <a:buFont typeface="Arial" pitchFamily="34" charset="0"/>
              <a:buChar char="•"/>
            </a:pPr>
            <a:r>
              <a:rPr lang="ru-RU" sz="2000" dirty="0" smtClean="0"/>
              <a:t>Слуховой канал (звуковая информация);</a:t>
            </a:r>
          </a:p>
          <a:p>
            <a:pPr marL="266700" indent="174625">
              <a:buFont typeface="Arial" pitchFamily="34" charset="0"/>
              <a:buChar char="•"/>
            </a:pPr>
            <a:r>
              <a:rPr lang="ru-RU" sz="2000" dirty="0" smtClean="0"/>
              <a:t>Осязательный канал (тактильная информация);</a:t>
            </a:r>
          </a:p>
          <a:p>
            <a:pPr marL="266700" indent="174625">
              <a:buFont typeface="Arial" pitchFamily="34" charset="0"/>
              <a:buChar char="•"/>
            </a:pPr>
            <a:r>
              <a:rPr lang="ru-RU" sz="2000" dirty="0" smtClean="0"/>
              <a:t>Вкусовой канал (вкусовая информация);</a:t>
            </a:r>
          </a:p>
          <a:p>
            <a:pPr marL="266700" indent="174625">
              <a:buFont typeface="Arial" pitchFamily="34" charset="0"/>
              <a:buChar char="•"/>
            </a:pPr>
            <a:r>
              <a:rPr lang="ru-RU" sz="2000" dirty="0" smtClean="0"/>
              <a:t>Обонятельный канал (обонятельная информация).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Как мы воспринимаем информацию</a:t>
            </a:r>
            <a:endParaRPr lang="ru-RU" sz="3600" b="1" dirty="0"/>
          </a:p>
        </p:txBody>
      </p:sp>
      <p:pic>
        <p:nvPicPr>
          <p:cNvPr id="6" name="Рисунок 5" descr="123.jpg"/>
          <p:cNvPicPr>
            <a:picLocks noChangeAspect="1"/>
          </p:cNvPicPr>
          <p:nvPr/>
        </p:nvPicPr>
        <p:blipFill>
          <a:blip r:embed="rId2" cstate="print"/>
          <a:srcRect r="4575" b="38306"/>
          <a:stretch>
            <a:fillRect/>
          </a:stretch>
        </p:blipFill>
        <p:spPr>
          <a:xfrm>
            <a:off x="179512" y="1412776"/>
            <a:ext cx="8856984" cy="43204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5949280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 Плакаты 5 класс, </a:t>
            </a:r>
            <a:r>
              <a:rPr lang="ru-RU" sz="1200" dirty="0" err="1" smtClean="0"/>
              <a:t>Босова</a:t>
            </a:r>
            <a:r>
              <a:rPr lang="ru-RU" sz="1200" dirty="0" smtClean="0"/>
              <a:t>, Макарова, </a:t>
            </a:r>
            <a:r>
              <a:rPr lang="en-US" sz="1200" dirty="0" smtClean="0"/>
              <a:t>http://school.dtv.su/plakatyi-po-informatike-5-7/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Виды информации по форме представления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98884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Числовая информация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19888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Текстовая информация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19888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Графическая информация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9888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Звуковая информация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92280" y="198884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Видео</a:t>
            </a:r>
          </a:p>
          <a:p>
            <a:r>
              <a:rPr lang="ru-RU" b="1" dirty="0" smtClean="0"/>
              <a:t>информация</a:t>
            </a:r>
            <a:endParaRPr lang="ru-RU" b="1" dirty="0"/>
          </a:p>
        </p:txBody>
      </p:sp>
      <p:pic>
        <p:nvPicPr>
          <p:cNvPr id="10" name="Рисунок 9" descr="часы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1143000" cy="1143000"/>
          </a:xfrm>
          <a:prstGeom prst="rect">
            <a:avLst/>
          </a:prstGeom>
        </p:spPr>
      </p:pic>
      <p:pic>
        <p:nvPicPr>
          <p:cNvPr id="11" name="Рисунок 10" descr="числ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33056"/>
            <a:ext cx="1304305" cy="792088"/>
          </a:xfrm>
          <a:prstGeom prst="rect">
            <a:avLst/>
          </a:prstGeom>
        </p:spPr>
      </p:pic>
      <p:pic>
        <p:nvPicPr>
          <p:cNvPr id="12" name="Рисунок 11" descr="калькулятор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13176"/>
            <a:ext cx="2011680" cy="1143000"/>
          </a:xfrm>
          <a:prstGeom prst="rect">
            <a:avLst/>
          </a:prstGeom>
        </p:spPr>
      </p:pic>
      <p:pic>
        <p:nvPicPr>
          <p:cNvPr id="13" name="Рисунок 12" descr="книги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2708920"/>
            <a:ext cx="1203960" cy="1143000"/>
          </a:xfrm>
          <a:prstGeom prst="rect">
            <a:avLst/>
          </a:prstGeom>
        </p:spPr>
      </p:pic>
      <p:pic>
        <p:nvPicPr>
          <p:cNvPr id="14" name="Рисунок 13" descr="газета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4077072"/>
            <a:ext cx="1440180" cy="1143000"/>
          </a:xfrm>
          <a:prstGeom prst="rect">
            <a:avLst/>
          </a:prstGeom>
        </p:spPr>
      </p:pic>
      <p:pic>
        <p:nvPicPr>
          <p:cNvPr id="15" name="Рисунок 14" descr="тетрадь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5589240"/>
            <a:ext cx="1080120" cy="771514"/>
          </a:xfrm>
          <a:prstGeom prst="rect">
            <a:avLst/>
          </a:prstGeom>
        </p:spPr>
      </p:pic>
      <p:pic>
        <p:nvPicPr>
          <p:cNvPr id="16" name="Рисунок 15" descr="картина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19500" y="2857500"/>
            <a:ext cx="1672580" cy="1003548"/>
          </a:xfrm>
          <a:prstGeom prst="rect">
            <a:avLst/>
          </a:prstGeom>
        </p:spPr>
      </p:pic>
      <p:pic>
        <p:nvPicPr>
          <p:cNvPr id="17" name="Рисунок 16" descr="рисунок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07904" y="4077072"/>
            <a:ext cx="1656184" cy="1104123"/>
          </a:xfrm>
          <a:prstGeom prst="rect">
            <a:avLst/>
          </a:prstGeom>
        </p:spPr>
      </p:pic>
      <p:pic>
        <p:nvPicPr>
          <p:cNvPr id="18" name="Рисунок 17" descr="фотография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23928" y="5517232"/>
            <a:ext cx="1447800" cy="1143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779912" y="4077072"/>
            <a:ext cx="165618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колонки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80112" y="2780928"/>
            <a:ext cx="1257300" cy="1143000"/>
          </a:xfrm>
          <a:prstGeom prst="rect">
            <a:avLst/>
          </a:prstGeom>
        </p:spPr>
      </p:pic>
      <p:pic>
        <p:nvPicPr>
          <p:cNvPr id="22" name="Рисунок 21" descr="пение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24128" y="4077072"/>
            <a:ext cx="936104" cy="1384207"/>
          </a:xfrm>
          <a:prstGeom prst="rect">
            <a:avLst/>
          </a:prstGeom>
        </p:spPr>
      </p:pic>
      <p:pic>
        <p:nvPicPr>
          <p:cNvPr id="24" name="Рисунок 23" descr="балалайка.jpe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24128" y="5445224"/>
            <a:ext cx="1272540" cy="1143000"/>
          </a:xfrm>
          <a:prstGeom prst="rect">
            <a:avLst/>
          </a:prstGeom>
        </p:spPr>
      </p:pic>
      <p:pic>
        <p:nvPicPr>
          <p:cNvPr id="25" name="Рисунок 24" descr="телевизор.jpe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08304" y="2780928"/>
            <a:ext cx="1143000" cy="1143000"/>
          </a:xfrm>
          <a:prstGeom prst="rect">
            <a:avLst/>
          </a:prstGeom>
        </p:spPr>
      </p:pic>
      <p:pic>
        <p:nvPicPr>
          <p:cNvPr id="26" name="Рисунок 25" descr="кино.jpe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80312" y="4221088"/>
            <a:ext cx="1248139" cy="936104"/>
          </a:xfrm>
          <a:prstGeom prst="rect">
            <a:avLst/>
          </a:prstGeom>
        </p:spPr>
      </p:pic>
      <p:pic>
        <p:nvPicPr>
          <p:cNvPr id="27" name="Рисунок 26" descr="видеокамера.jpe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236296" y="5517232"/>
            <a:ext cx="1630680" cy="1143000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 flipH="1">
            <a:off x="1259632" y="1268760"/>
            <a:ext cx="1584176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6" idx="0"/>
          </p:cNvCxnSpPr>
          <p:nvPr/>
        </p:nvCxnSpPr>
        <p:spPr>
          <a:xfrm flipH="1">
            <a:off x="2807804" y="1484784"/>
            <a:ext cx="756084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" idx="2"/>
            <a:endCxn id="7" idx="0"/>
          </p:cNvCxnSpPr>
          <p:nvPr/>
        </p:nvCxnSpPr>
        <p:spPr>
          <a:xfrm flipH="1">
            <a:off x="4463988" y="1417638"/>
            <a:ext cx="108012" cy="57120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364088" y="1412776"/>
            <a:ext cx="648072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300192" y="1340768"/>
            <a:ext cx="1224136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Виды информации по ее значению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12776"/>
            <a:ext cx="871296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sz="2400" b="1" dirty="0" smtClean="0"/>
              <a:t>Актуальная</a:t>
            </a:r>
            <a:r>
              <a:rPr lang="ru-RU" sz="2400" dirty="0" smtClean="0"/>
              <a:t> — информация, ценная в данный момент времени.</a:t>
            </a:r>
          </a:p>
          <a:p>
            <a:pPr lvl="0">
              <a:spcAft>
                <a:spcPts val="1800"/>
              </a:spcAft>
            </a:pPr>
            <a:r>
              <a:rPr lang="ru-RU" sz="2400" b="1" dirty="0" smtClean="0"/>
              <a:t>Достоверная</a:t>
            </a:r>
            <a:r>
              <a:rPr lang="ru-RU" sz="2400" dirty="0" smtClean="0"/>
              <a:t> — информация, полученная без искажений.</a:t>
            </a:r>
          </a:p>
          <a:p>
            <a:pPr lvl="0">
              <a:spcAft>
                <a:spcPts val="1800"/>
              </a:spcAft>
            </a:pPr>
            <a:r>
              <a:rPr lang="ru-RU" sz="2400" b="1" dirty="0" smtClean="0"/>
              <a:t>Понятная</a:t>
            </a:r>
            <a:r>
              <a:rPr lang="ru-RU" sz="2400" dirty="0" smtClean="0"/>
              <a:t> — информация, выраженная на языке, понятном тому, кому она предназначена.</a:t>
            </a:r>
          </a:p>
          <a:p>
            <a:pPr lvl="0">
              <a:spcAft>
                <a:spcPts val="1800"/>
              </a:spcAft>
            </a:pPr>
            <a:r>
              <a:rPr lang="ru-RU" sz="2400" b="1" dirty="0" smtClean="0"/>
              <a:t>Полная</a:t>
            </a:r>
            <a:r>
              <a:rPr lang="ru-RU" sz="2400" dirty="0" smtClean="0"/>
              <a:t> — информация, достаточная для принятия правильного решения или понимания.</a:t>
            </a:r>
          </a:p>
          <a:p>
            <a:pPr lvl="0">
              <a:spcAft>
                <a:spcPts val="1800"/>
              </a:spcAft>
            </a:pPr>
            <a:r>
              <a:rPr lang="ru-RU" sz="2400" b="1" dirty="0" smtClean="0"/>
              <a:t>Полезная</a:t>
            </a:r>
            <a:r>
              <a:rPr lang="ru-RU" sz="2400" dirty="0" smtClean="0"/>
              <a:t> — информация, необходимая для достижения заданной цели.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6334780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http://ru.wikipedia.org/wiki/</a:t>
            </a:r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941168"/>
            <a:ext cx="16097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Передача информации</a:t>
            </a:r>
            <a:endParaRPr lang="ru-RU" sz="36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755576" y="1268760"/>
            <a:ext cx="7848872" cy="2088232"/>
            <a:chOff x="611560" y="2348880"/>
            <a:chExt cx="7848872" cy="2088232"/>
          </a:xfrm>
        </p:grpSpPr>
        <p:sp>
          <p:nvSpPr>
            <p:cNvPr id="7" name="Шестиугольник 6"/>
            <p:cNvSpPr/>
            <p:nvPr/>
          </p:nvSpPr>
          <p:spPr>
            <a:xfrm>
              <a:off x="6516216" y="2492896"/>
              <a:ext cx="1944216" cy="1656184"/>
            </a:xfrm>
            <a:prstGeom prst="hexagon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611560" y="2348880"/>
              <a:ext cx="7776864" cy="2088232"/>
              <a:chOff x="611560" y="2348880"/>
              <a:chExt cx="7776864" cy="2088232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683568" y="2708920"/>
                <a:ext cx="1872208" cy="151216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Стрелка вправо 7"/>
              <p:cNvSpPr/>
              <p:nvPr/>
            </p:nvSpPr>
            <p:spPr>
              <a:xfrm>
                <a:off x="2915816" y="2348880"/>
                <a:ext cx="3384376" cy="2088232"/>
              </a:xfrm>
              <a:prstGeom prst="rightArrow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1560" y="3068960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/>
                  <a:t>ИСТОЧНИК ИНФОРМАЦИИ</a:t>
                </a:r>
                <a:endParaRPr lang="ru-RU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59832" y="3068960"/>
                <a:ext cx="27363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/>
                  <a:t>КАНАЛ ПЕРЕДАЧИ ИНФОРМАЦИИ</a:t>
                </a:r>
                <a:endParaRPr lang="ru-RU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660232" y="2852936"/>
                <a:ext cx="1728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/>
                  <a:t>ПРИЕМНИК ИНФОРМАЦИИ</a:t>
                </a:r>
                <a:endParaRPr lang="ru-RU" b="1" dirty="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251520" y="3933056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Каналы передачи информации:</a:t>
            </a:r>
          </a:p>
          <a:p>
            <a:pPr marL="342900" indent="17463">
              <a:buFont typeface="+mj-lt"/>
              <a:buAutoNum type="arabicPeriod"/>
            </a:pPr>
            <a:r>
              <a:rPr lang="ru-RU" sz="2400" dirty="0" smtClean="0"/>
              <a:t>Биологические – органы чувств человека и животных.</a:t>
            </a:r>
          </a:p>
          <a:p>
            <a:pPr marL="342900" indent="17463">
              <a:buFont typeface="+mj-lt"/>
              <a:buAutoNum type="arabicPeriod"/>
            </a:pPr>
            <a:r>
              <a:rPr lang="ru-RU" sz="2400" dirty="0" smtClean="0"/>
              <a:t>Технические – телевизор, радио, телефон, компьютер 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149817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Назовите источники, приемники и каналы передачи информации на картинках.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9163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3407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№1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00808"/>
            <a:ext cx="3192355" cy="23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1920" y="13407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№2</a:t>
            </a:r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365104"/>
            <a:ext cx="2232248" cy="224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35896" y="39330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№5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137" y="4437112"/>
            <a:ext cx="258028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725144"/>
            <a:ext cx="2385053" cy="17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988840"/>
            <a:ext cx="278430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092280" y="14127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40050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660232" y="42930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334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ИНФОРМАЦИЯ</vt:lpstr>
      <vt:lpstr>Понятие информации</vt:lpstr>
      <vt:lpstr>Человек получает информацию с помощью органов чувств</vt:lpstr>
      <vt:lpstr>Виды информации по способу восприятия</vt:lpstr>
      <vt:lpstr>Как мы воспринимаем информацию</vt:lpstr>
      <vt:lpstr>Виды информации по форме представления</vt:lpstr>
      <vt:lpstr>Виды информации по ее значению</vt:lpstr>
      <vt:lpstr>Передача информации</vt:lpstr>
      <vt:lpstr>Назовите источники, приемники и каналы передачи информации на картинках. </vt:lpstr>
      <vt:lpstr>Контрольные вопросы</vt:lpstr>
      <vt:lpstr>Заполните таблицу по образцу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77</cp:revision>
  <dcterms:created xsi:type="dcterms:W3CDTF">2013-01-03T21:00:46Z</dcterms:created>
  <dcterms:modified xsi:type="dcterms:W3CDTF">2013-01-07T19:07:33Z</dcterms:modified>
</cp:coreProperties>
</file>