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46" r:id="rId3"/>
    <p:sldId id="257" r:id="rId4"/>
    <p:sldId id="258" r:id="rId5"/>
    <p:sldId id="259" r:id="rId6"/>
    <p:sldId id="260" r:id="rId7"/>
    <p:sldId id="261" r:id="rId8"/>
    <p:sldId id="331" r:id="rId9"/>
    <p:sldId id="332" r:id="rId10"/>
    <p:sldId id="333" r:id="rId11"/>
    <p:sldId id="334" r:id="rId12"/>
    <p:sldId id="262" r:id="rId13"/>
    <p:sldId id="319" r:id="rId14"/>
    <p:sldId id="263" r:id="rId15"/>
    <p:sldId id="264" r:id="rId16"/>
    <p:sldId id="265" r:id="rId17"/>
    <p:sldId id="266" r:id="rId18"/>
    <p:sldId id="267" r:id="rId19"/>
    <p:sldId id="272" r:id="rId20"/>
    <p:sldId id="300" r:id="rId21"/>
    <p:sldId id="268" r:id="rId22"/>
    <p:sldId id="269" r:id="rId23"/>
    <p:sldId id="321" r:id="rId24"/>
    <p:sldId id="322" r:id="rId25"/>
    <p:sldId id="273" r:id="rId26"/>
    <p:sldId id="274" r:id="rId27"/>
    <p:sldId id="275" r:id="rId28"/>
    <p:sldId id="316" r:id="rId29"/>
    <p:sldId id="317" r:id="rId30"/>
    <p:sldId id="323" r:id="rId31"/>
    <p:sldId id="324" r:id="rId32"/>
    <p:sldId id="276" r:id="rId33"/>
    <p:sldId id="277" r:id="rId34"/>
    <p:sldId id="305" r:id="rId35"/>
    <p:sldId id="318" r:id="rId36"/>
    <p:sldId id="325" r:id="rId37"/>
    <p:sldId id="306" r:id="rId38"/>
    <p:sldId id="307" r:id="rId39"/>
    <p:sldId id="308" r:id="rId40"/>
    <p:sldId id="309" r:id="rId41"/>
    <p:sldId id="310" r:id="rId42"/>
    <p:sldId id="312" r:id="rId43"/>
    <p:sldId id="311" r:id="rId44"/>
    <p:sldId id="303" r:id="rId45"/>
    <p:sldId id="289" r:id="rId46"/>
    <p:sldId id="326" r:id="rId47"/>
    <p:sldId id="348" r:id="rId48"/>
    <p:sldId id="314" r:id="rId49"/>
    <p:sldId id="279" r:id="rId50"/>
    <p:sldId id="339" r:id="rId51"/>
    <p:sldId id="340" r:id="rId52"/>
    <p:sldId id="304" r:id="rId53"/>
    <p:sldId id="287" r:id="rId54"/>
    <p:sldId id="295" r:id="rId55"/>
    <p:sldId id="315" r:id="rId56"/>
    <p:sldId id="297" r:id="rId57"/>
    <p:sldId id="298" r:id="rId58"/>
    <p:sldId id="293" r:id="rId59"/>
    <p:sldId id="294" r:id="rId60"/>
    <p:sldId id="296" r:id="rId61"/>
    <p:sldId id="327" r:id="rId62"/>
    <p:sldId id="329" r:id="rId63"/>
    <p:sldId id="330" r:id="rId64"/>
    <p:sldId id="335" r:id="rId65"/>
    <p:sldId id="336" r:id="rId66"/>
    <p:sldId id="337" r:id="rId67"/>
    <p:sldId id="338" r:id="rId68"/>
    <p:sldId id="301" r:id="rId69"/>
    <p:sldId id="344" r:id="rId70"/>
    <p:sldId id="345" r:id="rId71"/>
    <p:sldId id="347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958134-BF7B-4BD3-9717-33E2C7A30FC0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AC0221-A94A-4698-A3F6-E4E660134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BEE63-27A5-4C9D-BCEC-A7EC715BBA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23C1CD-34BA-41DF-83FE-EA90703829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9B43F-75ED-4E56-9046-7449A18879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2E40-F5E8-41CD-A811-D61E2903BC8A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1555-D0EF-4482-B73B-7266EF8D3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0941-EA10-4D1F-BFB7-A0F1DC7CD2A1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29B7-4DCE-4956-B40F-2CA8EA66A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125F-FAB7-4503-933C-3023D4DE1277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996C-B7A8-4341-AC92-8131373C9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629F-EFB8-4C51-8B62-1140DB5DDFAF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3E2D-CAB3-4FD9-A285-0BA6441C8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2FA6-9E34-4E5F-9D66-BCA62CB58F6F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658-D285-4625-9C95-EB3EFA9AA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55A3-24E1-41B8-9312-4E753DE0EA8A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DF3-D64F-49D2-B833-FBA19E8F6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3AB6-F9A0-4166-BC06-D1A2ED5CF654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68E-3CBC-4FEC-A8B2-350340C41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E0F4-9499-49CB-8E05-FC7F72A38A75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1B1E-D34F-4EC3-A362-05F4AA061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596-43B9-4448-BD17-B229B6B91661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002-6311-4A55-8BD2-54F38D718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EEDC-20B7-4331-8A24-ACB69A3C416D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D2E9-3273-423D-8947-0F9153AF7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BA48-54A7-4FB8-BDDA-8763B6CDEE95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FC9-4410-43C1-B955-293C776DD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99D3F-7662-47DE-A355-033BA080E0B5}" type="datetimeFigureOut">
              <a:rPr lang="ru-RU"/>
              <a:pPr>
                <a:defRPr/>
              </a:pPr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364C6-6E3C-4953-B1A8-D572250B2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82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357188"/>
            <a:ext cx="8358187" cy="5768975"/>
          </a:xfrm>
        </p:spPr>
        <p:txBody>
          <a:bodyPr rtlCol="0">
            <a:normAutofit/>
          </a:bodyPr>
          <a:lstStyle/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Обобщающий урок-семинар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Селекция животных, растений и микроорганизмов. </a:t>
            </a: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биологии МКОУ СОШ №17</a:t>
            </a: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г.Артем, Приморский край</a:t>
            </a: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Мищенко Лилия Витальевна</a:t>
            </a:r>
          </a:p>
          <a:p>
            <a:pPr marL="0" indent="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600200"/>
            <a:ext cx="8501062" cy="4525963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4. Предполагаемые места одомашнивания животных называют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4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центры доместикации.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600200"/>
            <a:ext cx="8215313" cy="4525963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5.Назовите диких предков некоторых домашних животных.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625" y="495300"/>
            <a:ext cx="8501063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5.Каждый сорт, каждая порода имеют особого дикого предка.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породы кур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происходят от дикой банкивской курицы,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домашние утки –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от дикой кряковой утки,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породы кроликов –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от дикого европейского кролика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предки </a:t>
            </a:r>
            <a:r>
              <a:rPr lang="ru-RU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крупного рогатого скота –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два вида диких туров, 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собаки –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волк.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209088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88" y="1025525"/>
            <a:ext cx="85010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6. Чем отличаются культурные растения и домашние животные от своих диких предков?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50" y="741363"/>
            <a:ext cx="8396288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6. а) размеры и продуктивность культурных растений выше, чем у родственных диких видов;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б) культурные растения лишены средств защиты от поедания: горьких и ядовитых веществ, шипов, колючек;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в) так же у культурных форм сильно развиты отдельные признаки,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бесполезные или вредные для существования в естественных условиях, но полезные для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214313" y="1428750"/>
            <a:ext cx="8501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7.От чего зависит успех селекционной работы?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715375" cy="6000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Успех селекционной работы зависит  главным образом </a:t>
            </a:r>
            <a:r>
              <a:rPr lang="ru-RU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генетического разнообразия исходной группы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растений или животных. </a:t>
            </a:r>
          </a:p>
          <a:p>
            <a:pPr algn="ctr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Между тем генофонд существующих п.ж и с.р менее разнообразен по сравнению с генофондом исходного дикого вида. Поэтому </a:t>
            </a:r>
            <a:r>
              <a:rPr lang="ru-RU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 выведении новых п.ж и с.р важны поиски и выявление полезных признаков у диких предков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600200"/>
            <a:ext cx="821531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8. Кто создал учение о центрах происхождения культурных растений? Перечислите их.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7"/>
          <p:cNvSpPr>
            <a:spLocks noGrp="1"/>
          </p:cNvSpPr>
          <p:nvPr>
            <p:ph sz="half" idx="4294967295"/>
          </p:nvPr>
        </p:nvSpPr>
        <p:spPr>
          <a:xfrm>
            <a:off x="3714750" y="142875"/>
            <a:ext cx="5429250" cy="6429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Дата рождения: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13 (25) ноября 1887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Москва, Российская империя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Дата смерти: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26 января 1943 (55 лет)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Место смерти: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Саратов, СССР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(умер в саратовской тюрьме от истощения) 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1955 году посмертно реабилитирован</a:t>
            </a:r>
            <a:endParaRPr lang="ru-RU" sz="2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Научная сфера: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Место работы:	</a:t>
            </a:r>
          </a:p>
          <a:p>
            <a:pPr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ВАСХНИЛ, Всесоюзное географическое общество, Всесоюзный институт растениеводства, Институт генетики АН СССР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Учёная степень: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доктор биологических наук 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Учёное звание: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профессор </a:t>
            </a:r>
          </a:p>
          <a:p>
            <a:pPr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29114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14313"/>
            <a:ext cx="8286750" cy="642937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Обобщить, систематизировать и углубить  знания по теме: «Селекция животных, растений и микроорганизмов».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План урока: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.Вводное слово учителя: формулировка задач, постановка проблемы, знакомство с планом проведения семинара.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Обсуждение вопросов семинара в процессе беседы.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Выступления учащихся (сообщения по заданным вопросам).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Подведение итогов (анализ сообщений учащихся, оценка их выступлений).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Домашнее задание.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Рефлексия.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Центры происхождения культурных растений (по Н.И.Вавилову)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642938"/>
          <a:ext cx="8715375" cy="6048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560"/>
                <a:gridCol w="2718990"/>
                <a:gridCol w="3644887"/>
              </a:tblGrid>
              <a:tr h="6831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центра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Географическое положение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Культурные растения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5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Южноазиатский тропический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Индия, Индокитай, Южный Китай, о-ва Юго-Восточной Азии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Рис, сахарный тростник, цитрусовые, огурец, баклажан, черный перец (50%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2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Восточноазиатский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Центральный и Восточный Китай, Япония, Корея, Тайвань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Соя, просо, гречиха, плодовые и овощные- слива, вишня, редька (20%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59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Юго-Западноазиатский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Малая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Средняя Азия , Афганистан, Юго-Западная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Пшеница, рожь,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бобовые, лен, репа, морковь, чеснок, виноград, абрикос, груша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(14%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7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Средиземноморский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Побережье Средиземного моря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Капуста, сахарная свекла, маслины, кормовые травы(11%к.р)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9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Абиссинский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Абиссинское нагорье Африки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Твердая пшеница, ячмень, кофе, бананы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Центральноамериканский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Мексика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Кукуруза, какао, тыква, табак, хлопчатник, арахис, фасоль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Южноамериканский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Америка вдоль западного побережья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Картофель, ананас, хинное дерево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8967788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4294967295"/>
          </p:nvPr>
        </p:nvSpPr>
        <p:spPr>
          <a:xfrm>
            <a:off x="285750" y="928688"/>
            <a:ext cx="8358188" cy="5197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9. Дайте формулировку закона гомологических рядов в наследственной изменчивости.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571500" y="642938"/>
            <a:ext cx="79295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9. Виды и роды, генетически близкие, характеризуются сходными рядами наследственной изменчивости с такой правильностью, что, зная ряд форм в пределах одного вида, можно предвидеть нахождение  параллельных форм у других видов и 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500063" y="857250"/>
            <a:ext cx="814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10. Какое значение для селекции имеет закон гомологических рядов в наследственной изменчивости?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428625"/>
            <a:ext cx="8715375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10.Закон успешно используется в селекционной практике: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а) обнаружение спонтанных или индуцированных мутаций у одного вида дает основание для поисков сходных мутаций у родственных видов растений или животных;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б) некоторые наследственные заболевания и уродства, встречающиеся у человека, отмечены и у некоторых животных, животных с  такими болезнями используют в качестве модели для изучения дефектов у человека. 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Пр. катаракта глаза бывает у мышей, крыс, собак, лошадей; гемофилия -  у мыши и кошки; диабет у крысы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3"/>
          <p:cNvSpPr>
            <a:spLocks noGrp="1"/>
          </p:cNvSpPr>
          <p:nvPr>
            <p:ph idx="4294967295"/>
          </p:nvPr>
        </p:nvSpPr>
        <p:spPr>
          <a:xfrm>
            <a:off x="428625" y="1600200"/>
            <a:ext cx="780097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11. Что называют породой, сортом?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571500" y="428625"/>
            <a:ext cx="7658100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 Порода, сорт </a:t>
            </a: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-это искусственно созданная человеком популяция, характеризующаяся специфическим генофондом, наследственно закрепленными морфологическими и физиологическими признаками, определенным уровнем и характером  продуктивности.</a:t>
            </a:r>
          </a:p>
          <a:p>
            <a:pPr algn="ctr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Породы собак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857250"/>
            <a:ext cx="7578725" cy="578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Сорта капусты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1428750"/>
            <a:ext cx="7845425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600200"/>
            <a:ext cx="8501063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1.Что называют селекцией?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600200"/>
            <a:ext cx="737235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12. Какова цель с/х  производства?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357188" y="928688"/>
            <a:ext cx="8572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12. Цель с/х  производства: получение высокопродуктивных пород животных и сортов культурных растений.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4"/>
          <p:cNvSpPr>
            <a:spLocks noGrp="1"/>
          </p:cNvSpPr>
          <p:nvPr>
            <p:ph idx="4294967295"/>
          </p:nvPr>
        </p:nvSpPr>
        <p:spPr>
          <a:xfrm>
            <a:off x="571500" y="1600200"/>
            <a:ext cx="8072438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13.Какие методы используют в селекции растений?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75" y="500063"/>
            <a:ext cx="4071938" cy="50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13. Методы селекции растений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428750"/>
            <a:ext cx="250031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25" y="1357313"/>
            <a:ext cx="2214563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1357313"/>
            <a:ext cx="257175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подбор родительских пар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(географически удаленные, генетически удаленные)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071813"/>
            <a:ext cx="2286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близкородственная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инцухт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3071813"/>
            <a:ext cx="1785937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неродственная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аутбридинг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2375" y="2928938"/>
            <a:ext cx="1214438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массовый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5" y="3071813"/>
            <a:ext cx="2143125" cy="785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 rot="5400000">
            <a:off x="2732088" y="-374650"/>
            <a:ext cx="357188" cy="310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303713" y="1196975"/>
            <a:ext cx="428625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6" idx="0"/>
          </p:cNvCxnSpPr>
          <p:nvPr/>
        </p:nvCxnSpPr>
        <p:spPr>
          <a:xfrm rot="16200000" flipH="1">
            <a:off x="5965031" y="-500856"/>
            <a:ext cx="357188" cy="335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8" idx="0"/>
          </p:cNvCxnSpPr>
          <p:nvPr/>
        </p:nvCxnSpPr>
        <p:spPr>
          <a:xfrm rot="5400000">
            <a:off x="2697162" y="1089026"/>
            <a:ext cx="1000125" cy="296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2"/>
            <a:endCxn id="9" idx="0"/>
          </p:cNvCxnSpPr>
          <p:nvPr/>
        </p:nvCxnSpPr>
        <p:spPr>
          <a:xfrm rot="5400000">
            <a:off x="3821906" y="2213770"/>
            <a:ext cx="1000125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  <a:endCxn id="12" idx="0"/>
          </p:cNvCxnSpPr>
          <p:nvPr/>
        </p:nvCxnSpPr>
        <p:spPr>
          <a:xfrm rot="5400000">
            <a:off x="6411912" y="1660526"/>
            <a:ext cx="1071563" cy="175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6" idx="2"/>
            <a:endCxn id="11" idx="0"/>
          </p:cNvCxnSpPr>
          <p:nvPr/>
        </p:nvCxnSpPr>
        <p:spPr>
          <a:xfrm rot="16200000" flipH="1">
            <a:off x="7537450" y="2286000"/>
            <a:ext cx="92868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4313" y="4572000"/>
            <a:ext cx="1843087" cy="1857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Самоопыление у перекрестноопыляющихся путем искусственного воздействия для получения чистых линий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75" y="4572000"/>
            <a:ext cx="1857375" cy="1785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Внутривидовое, межвидовое, межродовое скрещивание, ведущее к гетерозису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0" y="4500563"/>
            <a:ext cx="2071688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 единичных особей с нужными признаками у самоопыляющихся растений, выделяются чистые линии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13" y="4500563"/>
            <a:ext cx="1928812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 по фенотипу у группы особей,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перекрестноопыляющихся растений (многократно)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750093" y="4250532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321844" y="4250532"/>
            <a:ext cx="64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36" idx="0"/>
          </p:cNvCxnSpPr>
          <p:nvPr/>
        </p:nvCxnSpPr>
        <p:spPr>
          <a:xfrm rot="5400000">
            <a:off x="5572919" y="4179094"/>
            <a:ext cx="642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1" idx="2"/>
          </p:cNvCxnSpPr>
          <p:nvPr/>
        </p:nvCxnSpPr>
        <p:spPr>
          <a:xfrm rot="16200000" flipH="1">
            <a:off x="7840663" y="4125913"/>
            <a:ext cx="714375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4294967295"/>
          </p:nvPr>
        </p:nvSpPr>
        <p:spPr>
          <a:xfrm>
            <a:off x="714375" y="1143000"/>
            <a:ext cx="7786688" cy="4983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14.Как называют явление гибридной силы, в чем оно проявляется?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8813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786063" y="357188"/>
            <a:ext cx="6143625" cy="6357937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14.Гетерозис-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явление гибридной силы.</a:t>
            </a:r>
          </a:p>
          <a:p>
            <a:pPr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В первом поколении гибридов повышается жизнеспособность и наблюдается мощное развитие (более крупные размеры), более высокая урожайность, более активный синтез органических веществ.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75"/>
            <a:ext cx="16541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600200"/>
            <a:ext cx="807243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15. Чем можно объяснить явление гибридной силы?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85750"/>
            <a:ext cx="8572500" cy="58404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15. Объясняется гетерозис переходом многих генов в гетерозиготное состояние и взаимодействием благоприятных доминантных генов. </a:t>
            </a:r>
          </a:p>
          <a:p>
            <a:pPr indent="4500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последующих скрещиваниях гибридов между собой гетерозис затухает вследствие выщепления гомозигот.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5"/>
          <p:cNvSpPr>
            <a:spLocks noGrp="1"/>
          </p:cNvSpPr>
          <p:nvPr>
            <p:ph idx="4294967295"/>
          </p:nvPr>
        </p:nvSpPr>
        <p:spPr>
          <a:xfrm>
            <a:off x="357188" y="1600200"/>
            <a:ext cx="787241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16.Как  можно преодолеть бесплодие межвидовых гибридов?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2"/>
          <p:cNvSpPr>
            <a:spLocks noGrp="1"/>
          </p:cNvSpPr>
          <p:nvPr>
            <p:ph idx="4294967295"/>
          </p:nvPr>
        </p:nvSpPr>
        <p:spPr>
          <a:xfrm>
            <a:off x="571500" y="428625"/>
            <a:ext cx="8143875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16.Необходимо создать нормальные возможности для мейоза, чтобы каждая хромосома имела себе пару, а это достигается путем </a:t>
            </a:r>
            <a:r>
              <a:rPr lang="ru-RU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аллоплоидии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– объединения разных геномов, а затем их кратного увеличения.</a:t>
            </a:r>
          </a:p>
          <a:p>
            <a:pPr algn="ctr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Впервые это удалось осуществить в 1924гсоветскому генетику Георгию Дмитриевичу Карпеченко.</a:t>
            </a:r>
          </a:p>
          <a:p>
            <a:pPr>
              <a:buFont typeface="Arial" charset="0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85750" y="642938"/>
            <a:ext cx="85725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  <a:latin typeface="Times New Roman" pitchFamily="18" charset="0"/>
              </a:rPr>
              <a:t>1.Селекция </a:t>
            </a:r>
            <a:r>
              <a:rPr lang="ru-RU" sz="4800" b="1">
                <a:latin typeface="Times New Roman" pitchFamily="18" charset="0"/>
              </a:rPr>
              <a:t>— </a:t>
            </a:r>
          </a:p>
          <a:p>
            <a:pPr algn="ctr"/>
            <a:r>
              <a:rPr lang="ru-RU" sz="4800" b="1">
                <a:latin typeface="Times New Roman" pitchFamily="18" charset="0"/>
              </a:rPr>
              <a:t>наука о методах создания новых пород животных, сортов растений, штаммов микроорганизмов с нужными человеку признаками.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5143500"/>
            <a:ext cx="2928938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Георгий Дмитриевич Карпеченко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9063" y="500063"/>
            <a:ext cx="5000625" cy="56261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апреля (3 мая) 1899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Вельск, Вологодская губерния, Российская империя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смерти: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июля 1941 (42 года)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смерти: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расстрельный полигон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«Коммунарка»,Московская область, РСФСР, СССР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Учёная степень: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доктор биологических наук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42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33385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285750"/>
            <a:ext cx="4708525" cy="4286250"/>
          </a:xfr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4714875"/>
            <a:ext cx="8143875" cy="192881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Это растение не было похоже ни на редьку, ни на капусту. Стручки занимали как бы промежуточное положение и состояли из двух половинок, из которых одна напоминала стручок капусты, другая- редьки.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14938"/>
            <a:ext cx="3786188" cy="10001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Николай Васильевич Цицин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29138" y="500063"/>
            <a:ext cx="4614862" cy="56261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(18) декабря 1898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Саратов, Российская империя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смерти: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июля 1980 (81 год)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смерти: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Москва, РСФСР, СССР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Научная сфера: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ботаника, генетика, селекция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Учёная степень: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доктор сельскохозяйственных наук (1936)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Учёное звание: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академик АН СССР (1939), академик ВАСХНИЛ (1938)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Известен как: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основатель Ботанического сада имени Н. В. Цицына, и как директор ВСХВ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500063"/>
            <a:ext cx="3146425" cy="473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4313" y="3857625"/>
            <a:ext cx="8715375" cy="3000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Тритикале 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(от лат. triticum — пшеница и лат. secale — рожь) — злак, гибрид ржи и пшеницы. 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Тритикале обладает повышенной морозостойкостью (больше чем у озимой пшеницы), устойчивостью против грибных и вирусных болезней, пониженной требовательностью к плодородию почвы, содержат много белка в зерне.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572375" cy="3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794385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17.Перечислите особенности селекции животных.</a:t>
            </a:r>
          </a:p>
          <a:p>
            <a:pPr algn="ctr">
              <a:buFont typeface="Arial" charset="0"/>
              <a:buNone/>
            </a:pP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75" y="357188"/>
            <a:ext cx="8072438" cy="57689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</a:rPr>
              <a:t>17.Особенности селекции животных: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 smtClean="0">
                <a:latin typeface="Times New Roman" pitchFamily="18" charset="0"/>
              </a:rPr>
              <a:t>Только половое размножение.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 smtClean="0">
                <a:latin typeface="Times New Roman" pitchFamily="18" charset="0"/>
              </a:rPr>
              <a:t>Небольшое количество особей в потомстве.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 smtClean="0">
                <a:latin typeface="Times New Roman" pitchFamily="18" charset="0"/>
              </a:rPr>
              <a:t>Затруднительно выведение чистых линий, так как животные не способны к самооплодотворению.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idx="4294967295"/>
          </p:nvPr>
        </p:nvSpPr>
        <p:spPr>
          <a:xfrm>
            <a:off x="714375" y="1285875"/>
            <a:ext cx="7929563" cy="4840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18. Что такое экстерьер, и каково его значение в селекции животных?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Admin\Мои документы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518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8715375" cy="15716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18. Экстерьер -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это вся совокупность наружных форм животных, их телосложение, соотношение частей тела.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61443" name="Содержимое 6"/>
          <p:cNvSpPr>
            <a:spLocks noGrp="1"/>
          </p:cNvSpPr>
          <p:nvPr>
            <p:ph sz="half" idx="4294967295"/>
          </p:nvPr>
        </p:nvSpPr>
        <p:spPr>
          <a:xfrm>
            <a:off x="4933950" y="3071813"/>
            <a:ext cx="4210050" cy="7143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4071938"/>
            <a:ext cx="40005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Экстерьер крупного рогатого скота  мясного направления (шортгорнская порода)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4071938"/>
            <a:ext cx="385762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Экстерьер крупного рогатого скота  молочного направления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(джерсейская порода)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Прямоугольник 9"/>
          <p:cNvSpPr>
            <a:spLocks noChangeArrowheads="1"/>
          </p:cNvSpPr>
          <p:nvPr/>
        </p:nvSpPr>
        <p:spPr bwMode="auto">
          <a:xfrm>
            <a:off x="357188" y="5000625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Высокая продуктивность по тому или иному признаку связана с определенными экстерьерными особенностями.</a:t>
            </a:r>
            <a:b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19. Какие методы используют в селекции животных?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75" y="500063"/>
            <a:ext cx="4071938" cy="50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19.Методы селекции животных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1428750"/>
            <a:ext cx="250031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38" y="1428750"/>
            <a:ext cx="1357312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1357313"/>
            <a:ext cx="257175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подбор родительских пар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 экстерьеру и хозяйственным признакам)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071813"/>
            <a:ext cx="2286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близкородственная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инбридинг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3071813"/>
            <a:ext cx="1785937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неродственная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аутбридинг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5" y="3071813"/>
            <a:ext cx="2143125" cy="785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 rot="5400000">
            <a:off x="2732088" y="-374650"/>
            <a:ext cx="357188" cy="310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303713" y="1196975"/>
            <a:ext cx="428625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6" idx="0"/>
          </p:cNvCxnSpPr>
          <p:nvPr/>
        </p:nvCxnSpPr>
        <p:spPr>
          <a:xfrm rot="16200000" flipH="1">
            <a:off x="5250656" y="213519"/>
            <a:ext cx="428625" cy="200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8" idx="0"/>
          </p:cNvCxnSpPr>
          <p:nvPr/>
        </p:nvCxnSpPr>
        <p:spPr>
          <a:xfrm rot="5400000">
            <a:off x="2482056" y="1304132"/>
            <a:ext cx="1000125" cy="253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2"/>
            <a:endCxn id="9" idx="0"/>
          </p:cNvCxnSpPr>
          <p:nvPr/>
        </p:nvCxnSpPr>
        <p:spPr>
          <a:xfrm rot="5400000">
            <a:off x="3606800" y="2428876"/>
            <a:ext cx="1000125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</p:cNvCxnSpPr>
          <p:nvPr/>
        </p:nvCxnSpPr>
        <p:spPr>
          <a:xfrm rot="5400000">
            <a:off x="5947569" y="2553494"/>
            <a:ext cx="1000125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4313" y="4572000"/>
            <a:ext cx="1843087" cy="2071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Скрещивание внутри одной породы между близкими родственниками для сохранения качественно важных признаков. Может привести к вырождению породы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75" y="4572000"/>
            <a:ext cx="2286000" cy="2071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Скрещивание отдаленных пород , отличающихся контрастными признаками, для получения гетерозиготных популяций и проявления гетерозиса. Потомство бесплодно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0" y="4500563"/>
            <a:ext cx="2071688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Жесткий индивидуальный отбор по хозяйственно ценным признакам, выносливости,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экстерьеру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750093" y="4250532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321844" y="4250532"/>
            <a:ext cx="64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6107906" y="4179094"/>
            <a:ext cx="642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286625" y="1285875"/>
            <a:ext cx="17145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испытание родителей по потомству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stCxn id="4" idx="2"/>
            <a:endCxn id="42" idx="0"/>
          </p:cNvCxnSpPr>
          <p:nvPr/>
        </p:nvCxnSpPr>
        <p:spPr>
          <a:xfrm rot="16200000" flipH="1">
            <a:off x="6161088" y="-696913"/>
            <a:ext cx="285750" cy="367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429500" y="3357563"/>
            <a:ext cx="1500188" cy="2071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Наиболее точная оценка племенных качеств у производителей осуществляется по потомству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769225" y="2874963"/>
            <a:ext cx="928688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500063" y="865188"/>
            <a:ext cx="8143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2.Вследствие чего стало возможным 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создание новых пород животных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 и сортов культурных растений?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600200"/>
            <a:ext cx="82867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20. Для чего производят испытание производителей по потомству?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43813" y="4071938"/>
            <a:ext cx="1266825" cy="1428750"/>
          </a:xfrm>
        </p:spPr>
      </p:pic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32099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643563"/>
            <a:ext cx="6556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14313" y="357188"/>
            <a:ext cx="8786812" cy="6286500"/>
          </a:xfrm>
        </p:spPr>
        <p:txBody>
          <a:bodyPr rtlCol="0">
            <a:normAutofit/>
          </a:bodyPr>
          <a:lstStyle/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20.Испытание производителей по потомству производят для подбора самцов у которых не проявляются некоторые качества</a:t>
            </a:r>
          </a:p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молочность у быков, </a:t>
            </a:r>
          </a:p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яйценоскость </a:t>
            </a:r>
          </a:p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у петухов.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4"/>
          <p:cNvSpPr>
            <a:spLocks noGrp="1"/>
          </p:cNvSpPr>
          <p:nvPr>
            <p:ph idx="4294967295"/>
          </p:nvPr>
        </p:nvSpPr>
        <p:spPr>
          <a:xfrm>
            <a:off x="428625" y="1600200"/>
            <a:ext cx="84296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21. Возможно ли применение отдаленной гибридизации в животноводстве?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5"/>
          <p:cNvSpPr>
            <a:spLocks noChangeArrowheads="1"/>
          </p:cNvSpPr>
          <p:nvPr/>
        </p:nvSpPr>
        <p:spPr bwMode="auto">
          <a:xfrm>
            <a:off x="214313" y="214313"/>
            <a:ext cx="8501062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21. Межпородные гибриды: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лигр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лев + тигр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лошак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ослица + жеребец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= кобылица + осел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зеброид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зебра + пони(лошадь, осел)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архаромеринос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архар + овца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лама + верблюд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хонорик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хорек + норка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индоутка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индюк + утка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бестер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белуга + стерлядь</a:t>
            </a:r>
          </a:p>
          <a:p>
            <a:pPr algn="ctr">
              <a:spcBef>
                <a:spcPct val="50000"/>
              </a:spcBef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зубр + американский бизон = зубробизон</a:t>
            </a:r>
          </a:p>
        </p:txBody>
      </p:sp>
      <p:sp>
        <p:nvSpPr>
          <p:cNvPr id="68610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5214938"/>
            <a:ext cx="8715375" cy="1500187"/>
          </a:xfrm>
        </p:spPr>
        <p:txBody>
          <a:bodyPr/>
          <a:lstStyle/>
          <a:p>
            <a:pPr indent="342900"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Порода была создана, чтобы объединить характеристики обоих животных и с целью увеличить производство говядины.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071563"/>
            <a:ext cx="5786437" cy="3854450"/>
          </a:xfr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929688" cy="928687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архар(горный баран) + меринос (тонкорунная овца) = архаромеринос</a:t>
            </a:r>
          </a:p>
        </p:txBody>
      </p:sp>
      <p:sp>
        <p:nvSpPr>
          <p:cNvPr id="69634" name="Содержимое 8"/>
          <p:cNvSpPr>
            <a:spLocks noGrp="1"/>
          </p:cNvSpPr>
          <p:nvPr>
            <p:ph sz="half" idx="4294967295"/>
          </p:nvPr>
        </p:nvSpPr>
        <p:spPr>
          <a:xfrm>
            <a:off x="428625" y="4071938"/>
            <a:ext cx="8572500" cy="242887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Стада их круглогодично пасутся на высокогорных пастбищах в таких условиях, при которых не могут существовать тонкорунные овцы - мериносы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8764587" cy="2786063"/>
          </a:xfr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самец осла + самка лошади = мул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4429125"/>
            <a:ext cx="8572500" cy="200025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Мулы более терпеливы, устойчивы, выносливы и живут дольше, чем лошади, и менее упрямые, более быстрые и умные, чем ослы.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071563"/>
            <a:ext cx="5715000" cy="3783012"/>
          </a:xfrm>
          <a:ln w="38100" cap="sq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 + корова = дзо (хайнак)</a:t>
            </a:r>
          </a:p>
        </p:txBody>
      </p:sp>
      <p:sp>
        <p:nvSpPr>
          <p:cNvPr id="71682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5572125"/>
            <a:ext cx="8643938" cy="1071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Монголии и Тибете этих животных используют для получения молока и мяса.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214438"/>
            <a:ext cx="5643563" cy="4232275"/>
          </a:xfrm>
          <a:noFill/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214438"/>
            <a:ext cx="5468938" cy="3643312"/>
          </a:xfr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7270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358188" cy="868362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зебра + любые другие лошади = зеброид</a:t>
            </a:r>
            <a:endParaRPr lang="ru-RU" sz="2800" smtClean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00063" y="5214938"/>
            <a:ext cx="8429625" cy="14287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Зеброиды обычно очертаниями тела больше похожи на мать и имеют отцовские полоски на ногах или частично на шее и туловище.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2708" name="Прямоугольник 4"/>
          <p:cNvSpPr>
            <a:spLocks noChangeArrowheads="1"/>
          </p:cNvSpPr>
          <p:nvPr/>
        </p:nvSpPr>
        <p:spPr bwMode="auto">
          <a:xfrm>
            <a:off x="285750" y="4143375"/>
            <a:ext cx="8858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88" y="274638"/>
            <a:ext cx="8358187" cy="582612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лев + тигр = лигр</a:t>
            </a:r>
          </a:p>
        </p:txBody>
      </p:sp>
      <p:sp>
        <p:nvSpPr>
          <p:cNvPr id="74754" name="Содержимое 4"/>
          <p:cNvSpPr>
            <a:spLocks noGrp="1"/>
          </p:cNvSpPr>
          <p:nvPr>
            <p:ph sz="half" idx="4294967295"/>
          </p:nvPr>
        </p:nvSpPr>
        <p:spPr>
          <a:xfrm>
            <a:off x="214313" y="4929188"/>
            <a:ext cx="8715375" cy="1714500"/>
          </a:xfrm>
        </p:spPr>
        <p:txBody>
          <a:bodyPr/>
          <a:lstStyle/>
          <a:p>
            <a:pPr marL="0" indent="342900" algn="ctr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Лигры — крупнейшие кошки на Земле. </a:t>
            </a:r>
          </a:p>
          <a:p>
            <a:pPr marL="0" indent="342900" algn="ctr"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Самый большой лигр по имени Геркулес, весом как два льва, проживает в парке «Остров джунглей» в Майами. В отличие от самок лигры-самцы обычно бесплодны, поэтому их нельзя разводить.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14438"/>
            <a:ext cx="7694612" cy="3500437"/>
          </a:xfrm>
          <a:prstGeom prst="rect">
            <a:avLst/>
          </a:prstGeom>
          <a:noFill/>
          <a:ln w="38100" cap="sq">
            <a:solidFill>
              <a:srgbClr val="558ED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313" y="520700"/>
            <a:ext cx="871537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2. Создание новых пород животных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и сортов культурных растений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стало возможным вследствие существования у диких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видов </a:t>
            </a:r>
            <a:r>
              <a:rPr lang="ru-RU" sz="4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комбинативной  наследственной изменчивости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как результата полового размножения и отбора, применяемого человеком.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511175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африканский сервал + домашняя кошка = саванна</a:t>
            </a:r>
          </a:p>
        </p:txBody>
      </p:sp>
      <p:sp>
        <p:nvSpPr>
          <p:cNvPr id="75778" name="Содержимое 6"/>
          <p:cNvSpPr>
            <a:spLocks noGrp="1"/>
          </p:cNvSpPr>
          <p:nvPr>
            <p:ph sz="half" idx="4294967295"/>
          </p:nvPr>
        </p:nvSpPr>
        <p:spPr>
          <a:xfrm>
            <a:off x="214313" y="4929188"/>
            <a:ext cx="8643937" cy="19288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Саванны гораздо более общительные, чем обычные домашние кошки, и их часто сравнивают с собаками благодаря их преданности хозяину. Их можно обучить ходить на поводке и даже приносить брошенные хозяином предметы.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000125"/>
            <a:ext cx="4786312" cy="3805238"/>
          </a:xfrm>
          <a:ln w="38100" cap="sq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600200"/>
            <a:ext cx="7786688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22.Что такое микробиология?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7943850" cy="1143000"/>
          </a:xfrm>
        </p:spPr>
        <p:txBody>
          <a:bodyPr/>
          <a:lstStyle/>
          <a:p>
            <a:pPr algn="l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22.Микробиология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(от греч. mikros — малый, bios—жизнь, logos — наука), наука о строении и жизнедеятельности мельчайших живых существ, называемых микроорганизмами.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286125"/>
            <a:ext cx="1714500" cy="1785938"/>
          </a:xfrm>
        </p:spPr>
      </p:pic>
      <p:sp>
        <p:nvSpPr>
          <p:cNvPr id="4" name="Прямоугольник 3"/>
          <p:cNvSpPr/>
          <p:nvPr/>
        </p:nvSpPr>
        <p:spPr>
          <a:xfrm>
            <a:off x="3286125" y="1428750"/>
            <a:ext cx="27146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Микроорганизмы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500313"/>
            <a:ext cx="1357312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2500313"/>
            <a:ext cx="1357312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Вирусы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2428875"/>
            <a:ext cx="9144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2428875"/>
            <a:ext cx="1571625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Простейшие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38" y="2428875"/>
            <a:ext cx="20002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Сине-зеленые водоросли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357563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357563"/>
            <a:ext cx="1447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3357563"/>
            <a:ext cx="1603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>
            <a:stCxn id="4" idx="2"/>
            <a:endCxn id="5" idx="0"/>
          </p:cNvCxnSpPr>
          <p:nvPr/>
        </p:nvCxnSpPr>
        <p:spPr>
          <a:xfrm rot="5400000">
            <a:off x="2660650" y="517525"/>
            <a:ext cx="357188" cy="3608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6" idx="0"/>
          </p:cNvCxnSpPr>
          <p:nvPr/>
        </p:nvCxnSpPr>
        <p:spPr>
          <a:xfrm rot="5400000">
            <a:off x="3589338" y="1446212"/>
            <a:ext cx="357188" cy="17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  <a:endCxn id="7" idx="0"/>
          </p:cNvCxnSpPr>
          <p:nvPr/>
        </p:nvCxnSpPr>
        <p:spPr>
          <a:xfrm rot="5400000">
            <a:off x="4407694" y="2193131"/>
            <a:ext cx="285750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  <a:endCxn id="8" idx="0"/>
          </p:cNvCxnSpPr>
          <p:nvPr/>
        </p:nvCxnSpPr>
        <p:spPr>
          <a:xfrm rot="16200000" flipH="1">
            <a:off x="5179219" y="1607344"/>
            <a:ext cx="285750" cy="135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2"/>
            <a:endCxn id="9" idx="0"/>
          </p:cNvCxnSpPr>
          <p:nvPr/>
        </p:nvCxnSpPr>
        <p:spPr>
          <a:xfrm rot="16200000" flipH="1">
            <a:off x="6143626" y="642937"/>
            <a:ext cx="285750" cy="328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1" name="Прямоугольник 27"/>
          <p:cNvSpPr>
            <a:spLocks noChangeArrowheads="1"/>
          </p:cNvSpPr>
          <p:nvPr/>
        </p:nvSpPr>
        <p:spPr bwMode="auto">
          <a:xfrm>
            <a:off x="357188" y="6143625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Микроорганизмы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это группа прокариотических и эукариотических одноклеточных организмов, различаемых только под микроскопом.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5286375"/>
            <a:ext cx="1628775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Кокки - возбудители бактериального менингита</a:t>
            </a:r>
            <a:endParaRPr lang="ru-RU" sz="1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71688" y="5286375"/>
            <a:ext cx="1571625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Герпес-вирус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6-го типа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786188" y="5286375"/>
            <a:ext cx="1643062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Дрожжеподобные грибы вида C.albicans</a:t>
            </a: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00688" y="5286375"/>
            <a:ext cx="1500187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Paramecium, род простейших одноклеточных 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188" y="5286375"/>
            <a:ext cx="1714500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Цианобактерии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3357563"/>
            <a:ext cx="178593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214438"/>
            <a:ext cx="8429625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23.Приведите примеры промышленного получения и использования продуктов жизнедеятельности микроорганизмов.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85750"/>
            <a:ext cx="8572500" cy="6572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23. Примеры промышленного получения и использования продуктов жизнедеятельности микроорганизмов: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хлебопечение;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пивоварение;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виноделие;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приготовление молочных продуктов;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производство кормового белка;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производство ферментных и витаминных препаратов используемых в пищевой промышленности, медицине, животноводстве.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24.Что такое биотехнология?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357688" y="571500"/>
            <a:ext cx="4786312" cy="56657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24.Биотехнология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это технология получения из живых клеток или с их помощью необходимых человеку продуктов.</a:t>
            </a:r>
            <a:endParaRPr lang="ru-RU" sz="4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8" y="908050"/>
            <a:ext cx="4864100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Содержимое 2"/>
          <p:cNvSpPr>
            <a:spLocks noGrp="1"/>
          </p:cNvSpPr>
          <p:nvPr>
            <p:ph idx="4294967295"/>
          </p:nvPr>
        </p:nvSpPr>
        <p:spPr>
          <a:xfrm>
            <a:off x="671513" y="1600200"/>
            <a:ext cx="804386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25.Что такое генная инженерия?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67263" y="4286250"/>
            <a:ext cx="4144962" cy="2754313"/>
          </a:xfrm>
        </p:spPr>
      </p:pic>
      <p:sp>
        <p:nvSpPr>
          <p:cNvPr id="8601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929063" y="214313"/>
            <a:ext cx="5214937" cy="6286500"/>
          </a:xfrm>
        </p:spPr>
        <p:txBody>
          <a:bodyPr/>
          <a:lstStyle/>
          <a:p>
            <a:pPr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Генная инженерия -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технологий, методов, посредством которых получают рекомбинантные (созданные благодаря биотехнологии на основе ДНК) РНК и ДНК, а также гены из клеток организмов, осуществляют различные манипуляции с генами и вводят их в другие организмы.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328613"/>
            <a:ext cx="4041775" cy="3232150"/>
          </a:xfrm>
          <a:prstGeom prst="rect">
            <a:avLst/>
          </a:prstGeom>
          <a:noFill/>
        </p:spPr>
      </p:pic>
      <p:sp>
        <p:nvSpPr>
          <p:cNvPr id="86020" name="Прямоугольник 4"/>
          <p:cNvSpPr>
            <a:spLocks noChangeArrowheads="1"/>
          </p:cNvSpPr>
          <p:nvPr/>
        </p:nvSpPr>
        <p:spPr bwMode="auto">
          <a:xfrm>
            <a:off x="142875" y="4286250"/>
            <a:ext cx="4429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Перенос генов дает возможность преодолевать межвидовые барьеры и передавать отдельные признаки одних организмов другим.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3786187" cy="2273300"/>
          </a:xfrm>
        </p:spPr>
      </p:pic>
      <p:sp>
        <p:nvSpPr>
          <p:cNvPr id="870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00250" y="274638"/>
            <a:ext cx="6929438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Достижения генной</a:t>
            </a:r>
            <a:b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инженерии</a:t>
            </a:r>
            <a:endParaRPr lang="ru-RU" sz="320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1978  г - создан  генно-инженерный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инсулин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который  практически полностью  идентичен естественному  белку.  Это  открытие  позволило  спасти миллионы жизней больных диабетом.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1978 г - синтезирован генно-инженерный гормон роста человека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-соматотропин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1978 г - рождение в Англии Луизы Браун, первого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ребенка «из пробирки»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1983 г в. учеными США, Бельгии, Германии получены первые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трансгенные растения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1986 г - создана генно-инженерная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вакцина против гепатита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генно-инженерный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интерферон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против различных вирусных заболеваний и злокачественных новообразований.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1997 г - Я. Уилмут и К. Кэмпбелл в институте Рослин Эдинбурга из эмбриона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клонируют животное - шотландская «овечка Долли».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38" y="1527175"/>
            <a:ext cx="83581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3.Как называют процесс превращения диких животных и растений в культурные?</a:t>
            </a:r>
          </a:p>
          <a:p>
            <a:pPr algn="ctr"/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857250"/>
            <a:ext cx="8858250" cy="52689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Подготовиться к тесту по теме: «Селекция животных, растений и микроорганизмов».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Содержимое 2"/>
          <p:cNvSpPr>
            <a:spLocks noGrp="1"/>
          </p:cNvSpPr>
          <p:nvPr>
            <p:ph idx="4294967295"/>
          </p:nvPr>
        </p:nvSpPr>
        <p:spPr>
          <a:xfrm>
            <a:off x="214313" y="428625"/>
            <a:ext cx="8715375" cy="62150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>
              <a:buFont typeface="Arial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Закончите любое из предложений</a:t>
            </a:r>
            <a:endParaRPr lang="ru-RU" sz="36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Сегодня я понял…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Сегодня я научился…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Сегодня я задумался…</a:t>
            </a: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Больше всего мне понравилось…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Самым интересным сегодня на уроке было…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Самым сложным для меня сегодня было…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600200"/>
            <a:ext cx="787241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3. Процесс превращения диких животных и растений в культурные называют  </a:t>
            </a:r>
            <a:r>
              <a:rPr lang="ru-RU" sz="4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одомашнивание.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1537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4.Как называют предполагаемые места одомашнивания животных?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1715</Words>
  <Application>Microsoft Office PowerPoint</Application>
  <PresentationFormat>Экран (4:3)</PresentationFormat>
  <Paragraphs>267</Paragraphs>
  <Slides>71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6" baseType="lpstr">
      <vt:lpstr>Calibri</vt:lpstr>
      <vt:lpstr>Arial</vt:lpstr>
      <vt:lpstr>Times New Roman</vt:lpstr>
      <vt:lpstr>Wingdings</vt:lpstr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Центры происхождения культурных растений (по Н.И.Вавилову)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Породы собак</vt:lpstr>
      <vt:lpstr>Сорта капусты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Георгий Дмитриевич Карпеченко</vt:lpstr>
      <vt:lpstr>Это растение не было похоже ни на редьку, ни на капусту. Стручки занимали как бы промежуточное положение и состояли из двух половинок, из которых одна напоминала стручок капусты, другая- редьки.</vt:lpstr>
      <vt:lpstr>Николай Васильевич Цицин</vt:lpstr>
      <vt:lpstr>Слайд 43</vt:lpstr>
      <vt:lpstr>Слайд 44</vt:lpstr>
      <vt:lpstr>Слайд 45</vt:lpstr>
      <vt:lpstr>Слайд 46</vt:lpstr>
      <vt:lpstr>18. Экстерьер - это вся совокупность наружных форм животных, их телосложение, соотношение частей тела.     </vt:lpstr>
      <vt:lpstr>Слайд 48</vt:lpstr>
      <vt:lpstr>Слайд 49</vt:lpstr>
      <vt:lpstr>Слайд 50</vt:lpstr>
      <vt:lpstr>Слайд 51</vt:lpstr>
      <vt:lpstr>Слайд 52</vt:lpstr>
      <vt:lpstr>Слайд 53</vt:lpstr>
      <vt:lpstr>зубр + американский бизон = зубробизон</vt:lpstr>
      <vt:lpstr>архар(горный баран) + меринос (тонкорунная овца) = архаромеринос</vt:lpstr>
      <vt:lpstr>самец осла + самка лошади = мул</vt:lpstr>
      <vt:lpstr>як + корова = дзо (хайнак)</vt:lpstr>
      <vt:lpstr>зебра + любые другие лошади = зеброид</vt:lpstr>
      <vt:lpstr>лев + тигр = лигр</vt:lpstr>
      <vt:lpstr>африканский сервал + домашняя кошка = саванна</vt:lpstr>
      <vt:lpstr>Слайд 61</vt:lpstr>
      <vt:lpstr>22.Микробиология (от греч. mikros — малый, bios—жизнь, logos — наука), наука о строении и жизнедеятельности мельчайших живых существ, называемых микроорганизмами.</vt:lpstr>
      <vt:lpstr>Слайд 63</vt:lpstr>
      <vt:lpstr>Слайд 64</vt:lpstr>
      <vt:lpstr>Слайд 65</vt:lpstr>
      <vt:lpstr>Слайд 66</vt:lpstr>
      <vt:lpstr>Слайд 67</vt:lpstr>
      <vt:lpstr>Слайд 68</vt:lpstr>
      <vt:lpstr>                           Достижения генной                              инженерии</vt:lpstr>
      <vt:lpstr>Слайд 70</vt:lpstr>
      <vt:lpstr>Слайд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теме «Селекция»</dc:title>
  <dc:creator>Admin</dc:creator>
  <cp:lastModifiedBy>User</cp:lastModifiedBy>
  <cp:revision>202</cp:revision>
  <dcterms:created xsi:type="dcterms:W3CDTF">2012-12-02T01:22:42Z</dcterms:created>
  <dcterms:modified xsi:type="dcterms:W3CDTF">2013-01-26T14:39:42Z</dcterms:modified>
</cp:coreProperties>
</file>