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13" r:id="rId3"/>
    <p:sldId id="312" r:id="rId4"/>
    <p:sldId id="317" r:id="rId5"/>
    <p:sldId id="287" r:id="rId6"/>
    <p:sldId id="318" r:id="rId7"/>
    <p:sldId id="327" r:id="rId8"/>
    <p:sldId id="316" r:id="rId9"/>
    <p:sldId id="315" r:id="rId10"/>
    <p:sldId id="296" r:id="rId11"/>
    <p:sldId id="298" r:id="rId12"/>
    <p:sldId id="299" r:id="rId13"/>
    <p:sldId id="300" r:id="rId14"/>
    <p:sldId id="301" r:id="rId15"/>
    <p:sldId id="302" r:id="rId16"/>
    <p:sldId id="304" r:id="rId17"/>
    <p:sldId id="305" r:id="rId18"/>
    <p:sldId id="314" r:id="rId19"/>
    <p:sldId id="289" r:id="rId20"/>
    <p:sldId id="290" r:id="rId21"/>
    <p:sldId id="291" r:id="rId22"/>
    <p:sldId id="292" r:id="rId23"/>
    <p:sldId id="294" r:id="rId24"/>
    <p:sldId id="295" r:id="rId25"/>
    <p:sldId id="32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518" autoAdjust="0"/>
    <p:restoredTop sz="95763" autoAdjust="0"/>
  </p:normalViewPr>
  <p:slideViewPr>
    <p:cSldViewPr>
      <p:cViewPr varScale="1">
        <p:scale>
          <a:sx n="68" d="100"/>
          <a:sy n="68" d="100"/>
        </p:scale>
        <p:origin x="-102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924C-F886-4FD5-A1EC-6878E5320967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EC08-8E0A-4CDE-AC34-D8140158B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5859C-4666-4702-9D47-C7B6F50FD0EE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FBAE-B82E-4CD9-AFC6-D3920292A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24C6-52FC-4558-A03E-E90D6233E725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4653-C11D-4734-B763-3113E3B32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2CBCE-0650-4257-BF88-B349E2B96813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3E4F9-FE64-422D-99CB-20B860FC4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203AB-898E-4B72-A13A-75590FDBF8F8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7886-61E5-4ABF-91C0-59774804A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D3EF-199E-4832-B528-56E31B50E01A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E7E2-A8AF-4B01-B838-8410602BF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82BE5-4483-4C69-B3E3-723457567735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28D3-1756-4FC4-83B5-60431BE85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9FD1-F9FD-4A23-86B3-B7BD215E5C1A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0A15-A0DF-4F07-BEBD-EB7D43223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DEC94-C3F7-4DE8-8EA1-F43277C2D556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8482A-B5B9-4532-A732-8B2C2FC38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FE55-215F-4294-A09B-EA7728B79687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C7ADE-194B-46BB-9373-6850EED0F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05CE4-7217-4343-8E97-C5EC02F02528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A5B8-5A78-489E-948D-65DF499C0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C7834F-8570-4FB3-A5AB-162378EAF91E}" type="datetimeFigureOut">
              <a:rPr lang="ru-RU"/>
              <a:pPr>
                <a:defRPr/>
              </a:pPr>
              <a:t>26.01.2013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095245-D7E4-4B7E-95F8-0A8EBEB01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bmsscience8209.edublogs.org/files/2010/10/tectonic-plates-2jxwrtc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7772400" cy="2357437"/>
          </a:xfrm>
        </p:spPr>
        <p:txBody>
          <a:bodyPr/>
          <a:lstStyle/>
          <a:p>
            <a:r>
              <a:rPr lang="ru-RU" smtClean="0"/>
              <a:t>                                          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4900" b="1" smtClean="0"/>
              <a:t>Рельеф России</a:t>
            </a: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3886200"/>
            <a:ext cx="8358188" cy="2614613"/>
          </a:xfrm>
        </p:spPr>
        <p:txBody>
          <a:bodyPr/>
          <a:lstStyle/>
          <a:p>
            <a:r>
              <a:rPr lang="ru-RU" sz="4000" b="1" i="1" smtClean="0">
                <a:solidFill>
                  <a:schemeClr val="tx1"/>
                </a:solidFill>
              </a:rPr>
              <a:t>Цель:</a:t>
            </a:r>
            <a:r>
              <a:rPr lang="ru-RU" sz="4000" i="1" smtClean="0">
                <a:solidFill>
                  <a:schemeClr val="tx1"/>
                </a:solidFill>
              </a:rPr>
              <a:t> изучить особенности географии основных форм рельефа страны.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l="14648" t="13126" r="14453" b="14687"/>
          <a:stretch>
            <a:fillRect/>
          </a:stretch>
        </p:blipFill>
        <p:spPr bwMode="auto">
          <a:xfrm>
            <a:off x="0" y="285750"/>
            <a:ext cx="91440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472" t="18803" r="15041" b="15398"/>
          <a:stretch>
            <a:fillRect/>
          </a:stretch>
        </p:blipFill>
        <p:spPr>
          <a:xfrm>
            <a:off x="0" y="285750"/>
            <a:ext cx="9144000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 l="15234" t="18750" r="15039" b="14687"/>
          <a:stretch>
            <a:fillRect/>
          </a:stretch>
        </p:blipFill>
        <p:spPr bwMode="auto">
          <a:xfrm>
            <a:off x="0" y="428625"/>
            <a:ext cx="91440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14648" t="18750" r="15039" b="14687"/>
          <a:stretch>
            <a:fillRect/>
          </a:stretch>
        </p:blipFill>
        <p:spPr bwMode="auto">
          <a:xfrm>
            <a:off x="0" y="428625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 l="14648" t="18750" r="15625" b="13750"/>
          <a:stretch>
            <a:fillRect/>
          </a:stretch>
        </p:blipFill>
        <p:spPr bwMode="auto">
          <a:xfrm>
            <a:off x="0" y="357188"/>
            <a:ext cx="9209088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91646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 l="14648" t="19687" r="15625" b="15625"/>
          <a:stretch>
            <a:fillRect/>
          </a:stretch>
        </p:blipFill>
        <p:spPr bwMode="auto">
          <a:xfrm>
            <a:off x="0" y="357188"/>
            <a:ext cx="924083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"/>
            <a:ext cx="9144000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 l="14648" t="18750" r="15625" b="14687"/>
          <a:stretch>
            <a:fillRect/>
          </a:stretch>
        </p:blipFill>
        <p:spPr bwMode="auto">
          <a:xfrm>
            <a:off x="0" y="9286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1000125" y="214313"/>
            <a:ext cx="7000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Новейшие тектонические движения земной коры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258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500063" y="4714875"/>
            <a:ext cx="2662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БАЛТИЙСКИЙ</a:t>
            </a:r>
            <a:r>
              <a:rPr lang="ru-RU" sz="2000">
                <a:latin typeface="Calibri" pitchFamily="34" charset="0"/>
              </a:rPr>
              <a:t> </a:t>
            </a:r>
            <a:r>
              <a:rPr lang="ru-RU" sz="2400">
                <a:latin typeface="Calibri" pitchFamily="34" charset="0"/>
              </a:rPr>
              <a:t>ЩИТ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900" y="3500438"/>
            <a:ext cx="48641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0" y="928688"/>
            <a:ext cx="5043488" cy="5715000"/>
          </a:xfrm>
        </p:spPr>
        <p:txBody>
          <a:bodyPr/>
          <a:lstStyle/>
          <a:p>
            <a:pPr marL="85725" indent="17463">
              <a:buFont typeface="Arial" charset="0"/>
              <a:buNone/>
            </a:pPr>
            <a:r>
              <a:rPr lang="ru-RU" sz="2400" smtClean="0"/>
              <a:t>Передо мной Кавказ суровый, </a:t>
            </a:r>
            <a:br>
              <a:rPr lang="ru-RU" sz="2400" smtClean="0"/>
            </a:br>
            <a:r>
              <a:rPr lang="ru-RU" sz="2400" smtClean="0"/>
              <a:t>Его дремучие леса </a:t>
            </a:r>
            <a:br>
              <a:rPr lang="ru-RU" sz="2400" smtClean="0"/>
            </a:br>
            <a:r>
              <a:rPr lang="ru-RU" sz="2400" smtClean="0"/>
              <a:t>И цепи гор белоголовой </a:t>
            </a:r>
            <a:br>
              <a:rPr lang="ru-RU" sz="2400" smtClean="0"/>
            </a:br>
            <a:r>
              <a:rPr lang="ru-RU" sz="2400" smtClean="0"/>
              <a:t>Угрюмо-дикая краса. </a:t>
            </a:r>
            <a:br>
              <a:rPr lang="ru-RU" sz="2400" smtClean="0"/>
            </a:br>
            <a:endParaRPr lang="ru-RU" sz="2400" smtClean="0"/>
          </a:p>
          <a:p>
            <a:pPr marL="85725" indent="17463">
              <a:buFont typeface="Arial" charset="0"/>
              <a:buNone/>
            </a:pPr>
            <a:r>
              <a:rPr lang="ru-RU" sz="2400" smtClean="0"/>
              <a:t>Мой друг, о сей стране чудесной </a:t>
            </a:r>
            <a:br>
              <a:rPr lang="ru-RU" sz="2400" smtClean="0"/>
            </a:br>
            <a:r>
              <a:rPr lang="ru-RU" sz="2400" smtClean="0"/>
              <a:t>Ты только слышал от молвы, </a:t>
            </a:r>
            <a:br>
              <a:rPr lang="ru-RU" sz="2400" smtClean="0"/>
            </a:br>
            <a:r>
              <a:rPr lang="ru-RU" sz="2400" smtClean="0"/>
              <a:t>Ты не видал в короне звездной </a:t>
            </a:r>
            <a:br>
              <a:rPr lang="ru-RU" sz="2400" smtClean="0"/>
            </a:br>
            <a:r>
              <a:rPr lang="ru-RU" sz="2400" smtClean="0"/>
              <a:t>Эльбруса грозной головы. </a:t>
            </a:r>
            <a:br>
              <a:rPr lang="ru-RU" sz="2400" smtClean="0"/>
            </a:br>
            <a:endParaRPr lang="ru-RU" sz="2400" smtClean="0"/>
          </a:p>
          <a:p>
            <a:pPr marL="85725" indent="17463">
              <a:buFont typeface="Arial" charset="0"/>
              <a:buNone/>
            </a:pPr>
            <a:r>
              <a:rPr lang="ru-RU" sz="2400" smtClean="0"/>
              <a:t>Вот он. Взгляни, его вершина </a:t>
            </a:r>
            <a:br>
              <a:rPr lang="ru-RU" sz="2400" smtClean="0"/>
            </a:br>
            <a:r>
              <a:rPr lang="ru-RU" sz="2400" smtClean="0"/>
              <a:t>Одета глыбами снегов, </a:t>
            </a:r>
            <a:br>
              <a:rPr lang="ru-RU" sz="2400" smtClean="0"/>
            </a:br>
            <a:r>
              <a:rPr lang="ru-RU" sz="2400" smtClean="0"/>
              <a:t>Вокруг седого исполина </a:t>
            </a:r>
            <a:br>
              <a:rPr lang="ru-RU" sz="2400" smtClean="0"/>
            </a:br>
            <a:r>
              <a:rPr lang="ru-RU" sz="2400" smtClean="0"/>
              <a:t>Стоят ряды его сынов. </a:t>
            </a:r>
            <a:br>
              <a:rPr lang="ru-RU" sz="2400" smtClean="0"/>
            </a:br>
            <a:r>
              <a:rPr lang="ru-RU" sz="2400" smtClean="0"/>
              <a:t>Великолепные творенья! </a:t>
            </a: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786313" y="609600"/>
            <a:ext cx="435768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Рельеф — неровности Земли, </a:t>
            </a:r>
          </a:p>
          <a:p>
            <a:r>
              <a:rPr lang="ru-RU" sz="2000" b="1">
                <a:latin typeface="Calibri" pitchFamily="34" charset="0"/>
              </a:rPr>
              <a:t>Об этом всякий знает, </a:t>
            </a:r>
          </a:p>
          <a:p>
            <a:r>
              <a:rPr lang="ru-RU" sz="2000" b="1">
                <a:latin typeface="Calibri" pitchFamily="34" charset="0"/>
              </a:rPr>
              <a:t>Но как они произошли </a:t>
            </a:r>
          </a:p>
          <a:p>
            <a:r>
              <a:rPr lang="ru-RU" sz="2000" b="1">
                <a:latin typeface="Calibri" pitchFamily="34" charset="0"/>
              </a:rPr>
              <a:t>Не каждый понимает. </a:t>
            </a:r>
          </a:p>
          <a:p>
            <a:r>
              <a:rPr lang="ru-RU" sz="2000" b="1">
                <a:latin typeface="Calibri" pitchFamily="34" charset="0"/>
              </a:rPr>
              <a:t>Впервые это уяснил </a:t>
            </a:r>
          </a:p>
          <a:p>
            <a:r>
              <a:rPr lang="ru-RU" sz="2000" b="1">
                <a:latin typeface="Calibri" pitchFamily="34" charset="0"/>
              </a:rPr>
              <a:t>Один американец </a:t>
            </a:r>
            <a:r>
              <a:rPr lang="ru-RU" sz="2000">
                <a:latin typeface="Calibri" pitchFamily="34" charset="0"/>
              </a:rPr>
              <a:t>[В. Девис]</a:t>
            </a:r>
            <a:r>
              <a:rPr lang="ru-RU" sz="2000" b="1">
                <a:latin typeface="Calibri" pitchFamily="34" charset="0"/>
              </a:rPr>
              <a:t>, </a:t>
            </a:r>
          </a:p>
          <a:p>
            <a:r>
              <a:rPr lang="ru-RU" sz="2000" b="1">
                <a:latin typeface="Calibri" pitchFamily="34" charset="0"/>
              </a:rPr>
              <a:t>А труд его потом развил </a:t>
            </a:r>
          </a:p>
          <a:p>
            <a:r>
              <a:rPr lang="ru-RU" sz="2000" b="1">
                <a:latin typeface="Calibri" pitchFamily="34" charset="0"/>
              </a:rPr>
              <a:t>Талантливый германец </a:t>
            </a:r>
            <a:r>
              <a:rPr lang="ru-RU" sz="2000">
                <a:latin typeface="Calibri" pitchFamily="34" charset="0"/>
              </a:rPr>
              <a:t>[В. Пенк]</a:t>
            </a:r>
            <a:r>
              <a:rPr lang="ru-RU" sz="2000" b="1">
                <a:latin typeface="Calibri" pitchFamily="34" charset="0"/>
              </a:rPr>
              <a:t>, </a:t>
            </a:r>
          </a:p>
          <a:p>
            <a:r>
              <a:rPr lang="ru-RU" sz="2000" b="1">
                <a:latin typeface="Calibri" pitchFamily="34" charset="0"/>
              </a:rPr>
              <a:t>И от него узнали мы, </a:t>
            </a:r>
          </a:p>
          <a:p>
            <a:r>
              <a:rPr lang="ru-RU" sz="2000" b="1">
                <a:latin typeface="Calibri" pitchFamily="34" charset="0"/>
              </a:rPr>
              <a:t>Что склон имеет форму, </a:t>
            </a:r>
          </a:p>
          <a:p>
            <a:r>
              <a:rPr lang="ru-RU" sz="2000" b="1">
                <a:latin typeface="Calibri" pitchFamily="34" charset="0"/>
              </a:rPr>
              <a:t>Весьма стабильную тогда, </a:t>
            </a:r>
          </a:p>
          <a:p>
            <a:r>
              <a:rPr lang="ru-RU" sz="2000" b="1">
                <a:latin typeface="Calibri" pitchFamily="34" charset="0"/>
              </a:rPr>
              <a:t>Когда он входит в норму. </a:t>
            </a:r>
          </a:p>
          <a:p>
            <a:r>
              <a:rPr lang="ru-RU" sz="2000" b="1">
                <a:latin typeface="Calibri" pitchFamily="34" charset="0"/>
              </a:rPr>
              <a:t>Нам Девис правило открыл: </a:t>
            </a:r>
          </a:p>
          <a:p>
            <a:r>
              <a:rPr lang="ru-RU" sz="2000" b="1">
                <a:latin typeface="Calibri" pitchFamily="34" charset="0"/>
              </a:rPr>
              <a:t>Рельеф живет циклично –</a:t>
            </a:r>
          </a:p>
          <a:p>
            <a:r>
              <a:rPr lang="ru-RU" sz="2000" b="1">
                <a:latin typeface="Calibri" pitchFamily="34" charset="0"/>
              </a:rPr>
              <a:t>Бывает старым, молодым, </a:t>
            </a:r>
          </a:p>
          <a:p>
            <a:r>
              <a:rPr lang="ru-RU" sz="2000" b="1">
                <a:latin typeface="Calibri" pitchFamily="34" charset="0"/>
              </a:rPr>
              <a:t>Растущим энергично. </a:t>
            </a:r>
          </a:p>
          <a:p>
            <a:r>
              <a:rPr lang="ru-RU" sz="2000" b="1">
                <a:latin typeface="Calibri" pitchFamily="34" charset="0"/>
              </a:rPr>
              <a:t>Иван Семеныч </a:t>
            </a:r>
            <a:r>
              <a:rPr lang="ru-RU" sz="2000">
                <a:latin typeface="Calibri" pitchFamily="34" charset="0"/>
              </a:rPr>
              <a:t>[Щукин] </a:t>
            </a:r>
            <a:r>
              <a:rPr lang="ru-RU" sz="2000" b="1">
                <a:latin typeface="Calibri" pitchFamily="34" charset="0"/>
              </a:rPr>
              <a:t>показал, </a:t>
            </a:r>
          </a:p>
          <a:p>
            <a:r>
              <a:rPr lang="ru-RU" sz="2000" b="1">
                <a:latin typeface="Calibri" pitchFamily="34" charset="0"/>
              </a:rPr>
              <a:t>Насколько рельеф сложен. </a:t>
            </a:r>
          </a:p>
          <a:p>
            <a:r>
              <a:rPr lang="ru-RU" sz="2000" b="1">
                <a:latin typeface="Calibri" pitchFamily="34" charset="0"/>
              </a:rPr>
              <a:t>Географический подход </a:t>
            </a:r>
          </a:p>
          <a:p>
            <a:r>
              <a:rPr lang="ru-RU" sz="2000" b="1">
                <a:latin typeface="Calibri" pitchFamily="34" charset="0"/>
              </a:rPr>
              <a:t>К нему им был заложен. 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357188" y="0"/>
            <a:ext cx="821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ЛИТЕРАТУРНАЯ МИНУТКА</a:t>
            </a:r>
          </a:p>
        </p:txBody>
      </p:sp>
      <p:cxnSp>
        <p:nvCxnSpPr>
          <p:cNvPr id="7" name="Прямая соединительная линия 6"/>
          <p:cNvCxnSpPr>
            <a:stCxn id="14339" idx="2"/>
          </p:cNvCxnSpPr>
          <p:nvPr/>
        </p:nvCxnSpPr>
        <p:spPr>
          <a:xfrm rot="16200000" flipH="1">
            <a:off x="1315244" y="3672681"/>
            <a:ext cx="6334125" cy="3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0"/>
            <a:ext cx="70723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4000500"/>
            <a:ext cx="4714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571500" y="5429250"/>
            <a:ext cx="15859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>
                <a:latin typeface="Calibri" pitchFamily="34" charset="0"/>
              </a:rPr>
              <a:t>Эльбрус</a:t>
            </a:r>
          </a:p>
          <a:p>
            <a:pPr marL="342900" indent="-342900">
              <a:buFontTx/>
              <a:buAutoNum type="arabicPeriod"/>
            </a:pPr>
            <a:r>
              <a:rPr lang="ru-RU" sz="2400">
                <a:latin typeface="Calibri" pitchFamily="34" charset="0"/>
              </a:rPr>
              <a:t>Кавказ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6388" y="3714750"/>
            <a:ext cx="50276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7213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642938" y="5715000"/>
            <a:ext cx="2239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Уральские горы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600" y="3357563"/>
            <a:ext cx="45974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6413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1500188" y="5643563"/>
            <a:ext cx="1057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АЛТАЙ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00125"/>
            <a:ext cx="7929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3500438" y="357188"/>
            <a:ext cx="2114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ПРИБАЙКАЛЬЕ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3929063"/>
            <a:ext cx="4714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0"/>
            <a:ext cx="32146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0"/>
            <a:ext cx="321468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500063" y="5357813"/>
            <a:ext cx="1716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СИХОТЭ-АЛИНЬ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88" y="1571625"/>
          <a:ext cx="8643937" cy="5083175"/>
        </p:xfrm>
        <a:graphic>
          <a:graphicData uri="http://schemas.openxmlformats.org/drawingml/2006/table">
            <a:tbl>
              <a:tblPr/>
              <a:tblGrid>
                <a:gridCol w="4429125"/>
                <a:gridCol w="421481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группа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группа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26987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Столкновение литосферных плит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Литосферная плита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1014413">
                <a:tc>
                  <a:txBody>
                    <a:bodyPr/>
                    <a:lstStyle/>
                    <a:p>
                      <a:pPr marL="0" marR="0" lvl="0" indent="26987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Вертикальные движения земной коры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Равнина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1011238">
                <a:tc>
                  <a:txBody>
                    <a:bodyPr/>
                    <a:lstStyle/>
                    <a:p>
                      <a:pPr marL="0" marR="0" lvl="0" indent="26987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Большой Кавказский хребет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Платформа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26987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Кайнозойская складчатость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Восточно-Европейская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</a:tbl>
          </a:graphicData>
        </a:graphic>
      </p:graphicFrame>
      <p:sp>
        <p:nvSpPr>
          <p:cNvPr id="37900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Составьте правильную причинно-следственную цепь из предложенных звеньев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357188"/>
          <a:ext cx="9144000" cy="6215062"/>
        </p:xfrm>
        <a:graphic>
          <a:graphicData uri="http://schemas.openxmlformats.org/drawingml/2006/table">
            <a:tbl>
              <a:tblPr/>
              <a:tblGrid>
                <a:gridCol w="327697"/>
                <a:gridCol w="342028"/>
                <a:gridCol w="341074"/>
                <a:gridCol w="342028"/>
                <a:gridCol w="342028"/>
                <a:gridCol w="342028"/>
                <a:gridCol w="342028"/>
                <a:gridCol w="342982"/>
                <a:gridCol w="342028"/>
                <a:gridCol w="431834"/>
                <a:gridCol w="440434"/>
                <a:gridCol w="431834"/>
                <a:gridCol w="440434"/>
                <a:gridCol w="431834"/>
                <a:gridCol w="440434"/>
                <a:gridCol w="431834"/>
                <a:gridCol w="431834"/>
                <a:gridCol w="431834"/>
                <a:gridCol w="440434"/>
                <a:gridCol w="431834"/>
                <a:gridCol w="431834"/>
                <a:gridCol w="431834"/>
                <a:gridCol w="431834"/>
              </a:tblGrid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aseline="30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365" marR="483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071688"/>
            <a:ext cx="3214688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Вопросы: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Вся совокупность неровностей земной коры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Часть земной поверхности, высоко приподнятая над равниной и сильно расчлененная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Обширные участки с ровной или холмистой поверхностью (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равнины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Оболочка Земли, которую образуют земная кора и верхняя часть мантии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Равнина, имеющая высоту от 0-200 метров.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Древний, относительно устойчивый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участок земной коры, в основании которого лежит древний кристаллический фундамент, покрытый сверху осадочным чехлом</a:t>
            </a:r>
          </a:p>
        </p:txBody>
      </p:sp>
      <p:sp>
        <p:nvSpPr>
          <p:cNvPr id="15817" name="TextBox 6"/>
          <p:cNvSpPr txBox="1">
            <a:spLocks noChangeArrowheads="1"/>
          </p:cNvSpPr>
          <p:nvPr/>
        </p:nvSpPr>
        <p:spPr bwMode="auto">
          <a:xfrm>
            <a:off x="5929313" y="4000500"/>
            <a:ext cx="3071812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7. Равнина, имеющая абсолютную высоту от 500 метров и выше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8. Подвижные неустойчивые участки земной коры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9. Равнина, имеющая абсолютную высоту от 200-500 метров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10. Наука о движении литосферных плит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11. В размерах формы небольшой,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вдоль по профилю — крутой,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поперечник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-образный. </a:t>
            </a:r>
          </a:p>
          <a:p>
            <a:endParaRPr lang="ru-RU" sz="1400">
              <a:latin typeface="Calibri" pitchFamily="34" charset="0"/>
            </a:endParaRPr>
          </a:p>
        </p:txBody>
      </p:sp>
      <p:sp>
        <p:nvSpPr>
          <p:cNvPr id="15818" name="TextBox 7"/>
          <p:cNvSpPr txBox="1">
            <a:spLocks noChangeArrowheads="1"/>
          </p:cNvSpPr>
          <p:nvPr/>
        </p:nvSpPr>
        <p:spPr bwMode="auto">
          <a:xfrm>
            <a:off x="500063" y="500063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РЕЛЬЕФ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63" y="928688"/>
          <a:ext cx="8001000" cy="4786312"/>
        </p:xfrm>
        <a:graphic>
          <a:graphicData uri="http://schemas.openxmlformats.org/drawingml/2006/table">
            <a:tbl>
              <a:tblPr/>
              <a:tblGrid>
                <a:gridCol w="4000500"/>
                <a:gridCol w="4000500"/>
              </a:tblGrid>
              <a:tr h="4786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Определите по карте крупнейшие равнины на территории нашей страны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они различаются по высоте?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Какова особенность их распределения по территории страны?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Определить по карте крупнейшие горные системы на территории нашей страны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они различаются по высоте?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Calibri" pitchFamily="34" charset="0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Какова особенность их распределения по территории страны?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</a:tbl>
          </a:graphicData>
        </a:graphic>
      </p:graphicFrame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642938" y="214313"/>
            <a:ext cx="785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  <a:cs typeface="Times New Roman" pitchFamily="18" charset="0"/>
              </a:rPr>
              <a:t>Инструктивная карта № 1                        Инструктивная карта № 2</a:t>
            </a:r>
            <a:endParaRPr lang="ru-RU" sz="1100">
              <a:cs typeface="Arial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2286000" y="5786438"/>
            <a:ext cx="4572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Информация</a:t>
            </a:r>
            <a:endParaRPr lang="ru-RU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Физическая карта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 l="14844" t="19061" r="14844" b="14375"/>
          <a:stretch>
            <a:fillRect/>
          </a:stretch>
        </p:blipFill>
        <p:spPr bwMode="auto">
          <a:xfrm>
            <a:off x="0" y="571500"/>
            <a:ext cx="9175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3" y="714375"/>
          <a:ext cx="8715375" cy="6154738"/>
        </p:xfrm>
        <a:graphic>
          <a:graphicData uri="http://schemas.openxmlformats.org/drawingml/2006/table">
            <a:tbl>
              <a:tblPr/>
              <a:tblGrid>
                <a:gridCol w="4357687"/>
                <a:gridCol w="4357688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1149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Какая литосферная плита составляет большую часть территории страны?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происходит в краевых частях литосферных плит?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Какие крупные тектонические структуры расположены в ее пределах?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Какие крупные тектонические структуры расположены в ее пределах?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Какими формами они представлены в рельефе?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Какими формами они представлена в рельефе?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Это устойчивые  участки земной коры?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Это устойчивые  участки земной коры?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675" marR="66675" marT="66675" marB="6667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9429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Карты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Строение земной коры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карта России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Тектоническая карта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4188" marR="64188" marT="64188" marB="641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445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Calibri" pitchFamily="34" charset="0"/>
                <a:cs typeface="Times New Roman" pitchFamily="18" charset="0"/>
              </a:rPr>
              <a:t>Инструктивная карта № 1                        Инструктивная карта № 2</a:t>
            </a:r>
            <a:endParaRPr lang="ru-RU" sz="11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59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7610"/>
                <a:gridCol w="44719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endParaRPr lang="ru-RU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endParaRPr lang="ru-RU" sz="2800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Евразийская плита →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древние и молодые платформы → устойчивые  участки земной коры →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равнины.</a:t>
                      </a:r>
                    </a:p>
                    <a:p>
                      <a:endParaRPr lang="ru-RU" sz="2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Границы </a:t>
                      </a:r>
                      <a:r>
                        <a:rPr lang="ru-RU" sz="2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литосферных</a:t>
                      </a: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плит → складчатые области → горы.</a:t>
                      </a:r>
                    </a:p>
                    <a:p>
                      <a:endParaRPr lang="ru-RU" sz="2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800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Картинка 21 из 537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214313"/>
            <a:ext cx="5000625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1285875" y="6143625"/>
            <a:ext cx="6786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Земная кора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img0.liveinternet.ru/images/attach/c/2/72/656/72656804_litosf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441</Words>
  <Application>Microsoft Office PowerPoint</Application>
  <PresentationFormat>Экран (4:3)</PresentationFormat>
  <Paragraphs>108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Calibri</vt:lpstr>
      <vt:lpstr>Arial</vt:lpstr>
      <vt:lpstr>Times New Roman</vt:lpstr>
      <vt:lpstr>Тема Office</vt:lpstr>
      <vt:lpstr>                                            Рельеф России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86</cp:revision>
  <dcterms:created xsi:type="dcterms:W3CDTF">2012-02-23T14:33:18Z</dcterms:created>
  <dcterms:modified xsi:type="dcterms:W3CDTF">2013-01-26T13:27:59Z</dcterms:modified>
</cp:coreProperties>
</file>