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81" r:id="rId4"/>
    <p:sldId id="258" r:id="rId5"/>
    <p:sldId id="27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9" r:id="rId14"/>
    <p:sldId id="266" r:id="rId15"/>
    <p:sldId id="271" r:id="rId16"/>
    <p:sldId id="272" r:id="rId17"/>
    <p:sldId id="273" r:id="rId18"/>
    <p:sldId id="274" r:id="rId19"/>
    <p:sldId id="277" r:id="rId20"/>
    <p:sldId id="280" r:id="rId21"/>
    <p:sldId id="276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23" autoAdjust="0"/>
  </p:normalViewPr>
  <p:slideViewPr>
    <p:cSldViewPr>
      <p:cViewPr varScale="1">
        <p:scale>
          <a:sx n="63" d="100"/>
          <a:sy n="63" d="100"/>
        </p:scale>
        <p:origin x="-10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225D8-083A-4A0F-86F6-0FE2DBFAF926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B71B0-6922-4630-8647-C508D62DC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74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71B0-6922-4630-8647-C508D62DCA6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4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D1FBDF-182D-4502-92EF-41A4122512ED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3A7ADA8-961C-4EBF-8F8E-4F4C195574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4216896" y="4365104"/>
            <a:ext cx="4474840" cy="1822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2000" dirty="0" smtClean="0"/>
              <a:t>Автор:</a:t>
            </a:r>
          </a:p>
          <a:p>
            <a:pPr>
              <a:lnSpc>
                <a:spcPct val="80000"/>
              </a:lnSpc>
            </a:pPr>
            <a:r>
              <a:rPr lang="ru-RU" sz="2000" dirty="0" err="1" smtClean="0"/>
              <a:t>Зиганшина</a:t>
            </a:r>
            <a:r>
              <a:rPr lang="ru-RU" sz="2000" dirty="0" smtClean="0"/>
              <a:t> </a:t>
            </a:r>
            <a:r>
              <a:rPr lang="ru-RU" sz="2000" dirty="0" err="1" smtClean="0"/>
              <a:t>Рузалия</a:t>
            </a:r>
            <a:r>
              <a:rPr lang="ru-RU" sz="2000" dirty="0" smtClean="0"/>
              <a:t> </a:t>
            </a:r>
            <a:r>
              <a:rPr lang="ru-RU" sz="2000" dirty="0" err="1" smtClean="0"/>
              <a:t>Магсумовна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476672"/>
            <a:ext cx="74888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</a:rPr>
              <a:t>ПРЕЗЕНТАЦИЯ НА ТЕМУ:</a:t>
            </a:r>
            <a:br>
              <a:rPr lang="ru-RU" sz="4400" dirty="0" smtClean="0">
                <a:latin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</a:rPr>
              <a:t> «БУКВЫ О-А В КОРНЯХ </a:t>
            </a:r>
            <a:br>
              <a:rPr lang="ru-RU" sz="4400" dirty="0" smtClean="0">
                <a:latin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</a:rPr>
              <a:t>–ЛАГ- -  -ЛОЖ-»</a:t>
            </a:r>
          </a:p>
          <a:p>
            <a:pPr algn="ctr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5753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ключ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187624" y="823596"/>
            <a:ext cx="7499176" cy="5607198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Излагает</a:t>
            </a:r>
            <a:r>
              <a:rPr lang="ru-RU" sz="2400" b="1" dirty="0" smtClean="0">
                <a:solidFill>
                  <a:srgbClr val="CC3300"/>
                </a:solidFill>
              </a:rPr>
              <a:t> </a:t>
            </a:r>
            <a:r>
              <a:rPr lang="ru-RU" sz="2400" b="1" dirty="0" smtClean="0">
                <a:solidFill>
                  <a:srgbClr val="CC3300"/>
                </a:solidFill>
              </a:rPr>
              <a:t>   </a:t>
            </a:r>
            <a:r>
              <a:rPr lang="ru-RU" sz="2400" b="1" dirty="0" smtClean="0">
                <a:solidFill>
                  <a:srgbClr val="CC3300"/>
                </a:solidFill>
              </a:rPr>
              <a:t>А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   Проложу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CC3300"/>
                </a:solidFill>
              </a:rPr>
              <a:t>О</a:t>
            </a:r>
            <a:endParaRPr lang="ru-RU" sz="2400" b="1" dirty="0" smtClean="0">
              <a:solidFill>
                <a:srgbClr val="CC3300"/>
              </a:solidFill>
            </a:endParaRPr>
          </a:p>
          <a:p>
            <a:pPr marL="609600" indent="-609600">
              <a:buFontTx/>
              <a:buAutoNum type="arabicPeriod"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    Сложить </a:t>
            </a:r>
            <a:r>
              <a:rPr lang="ru-RU" sz="2400" b="1" dirty="0" smtClean="0">
                <a:solidFill>
                  <a:srgbClr val="CC3300"/>
                </a:solidFill>
              </a:rPr>
              <a:t> </a:t>
            </a:r>
            <a:r>
              <a:rPr lang="ru-RU" sz="2400" b="1" dirty="0" smtClean="0">
                <a:solidFill>
                  <a:srgbClr val="CC3300"/>
                </a:solidFill>
              </a:rPr>
              <a:t>   О</a:t>
            </a:r>
            <a:endParaRPr lang="ru-RU" sz="2400" b="1" dirty="0" smtClean="0">
              <a:solidFill>
                <a:srgbClr val="CC3300"/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   Полагается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CC3300"/>
                </a:solidFill>
              </a:rPr>
              <a:t>А</a:t>
            </a:r>
          </a:p>
          <a:p>
            <a:pPr marL="609600" indent="-609600">
              <a:buFontTx/>
              <a:buAutoNum type="arabicPeriod"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    Прилагать</a:t>
            </a:r>
            <a:r>
              <a:rPr lang="ru-RU" sz="2400" b="1" dirty="0" smtClean="0">
                <a:solidFill>
                  <a:srgbClr val="CC3300"/>
                </a:solidFill>
              </a:rPr>
              <a:t> </a:t>
            </a:r>
            <a:r>
              <a:rPr lang="ru-RU" sz="2400" b="1" dirty="0" smtClean="0">
                <a:solidFill>
                  <a:srgbClr val="CC3300"/>
                </a:solidFill>
              </a:rPr>
              <a:t>  </a:t>
            </a:r>
            <a:r>
              <a:rPr lang="ru-RU" sz="2400" b="1" dirty="0" smtClean="0">
                <a:solidFill>
                  <a:srgbClr val="CC3300"/>
                </a:solidFill>
              </a:rPr>
              <a:t>А</a:t>
            </a:r>
          </a:p>
          <a:p>
            <a:pPr marL="609600" indent="-609600">
              <a:buFontTx/>
              <a:buAutoNum type="arabicPeriod"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    Изложенье</a:t>
            </a:r>
            <a:r>
              <a:rPr lang="ru-RU" sz="2400" b="1" dirty="0" smtClean="0">
                <a:solidFill>
                  <a:srgbClr val="CC3300"/>
                </a:solidFill>
              </a:rPr>
              <a:t>  </a:t>
            </a:r>
            <a:r>
              <a:rPr lang="ru-RU" sz="2400" b="1" dirty="0" smtClean="0">
                <a:solidFill>
                  <a:srgbClr val="CC3300"/>
                </a:solidFill>
              </a:rPr>
              <a:t> О</a:t>
            </a:r>
            <a:endParaRPr lang="ru-RU" sz="2400" b="1" dirty="0" smtClean="0">
              <a:solidFill>
                <a:srgbClr val="CC3300"/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rgbClr val="CC3300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8855103">
            <a:off x="2260106" y="911572"/>
            <a:ext cx="667265" cy="656558"/>
          </a:xfrm>
          <a:prstGeom prst="arc">
            <a:avLst>
              <a:gd name="adj1" fmla="val 15823481"/>
              <a:gd name="adj2" fmla="val 21414279"/>
            </a:avLst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5" name="Дуга 4"/>
          <p:cNvSpPr/>
          <p:nvPr/>
        </p:nvSpPr>
        <p:spPr>
          <a:xfrm rot="18855103">
            <a:off x="2163766" y="5653681"/>
            <a:ext cx="660176" cy="663465"/>
          </a:xfrm>
          <a:prstGeom prst="arc">
            <a:avLst>
              <a:gd name="adj1" fmla="val 16200000"/>
              <a:gd name="adj2" fmla="val 364712"/>
            </a:avLst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6" name="Дуга 5"/>
          <p:cNvSpPr/>
          <p:nvPr/>
        </p:nvSpPr>
        <p:spPr>
          <a:xfrm rot="18855103">
            <a:off x="2350077" y="4713728"/>
            <a:ext cx="667265" cy="656558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7" name="Дуга 6"/>
          <p:cNvSpPr/>
          <p:nvPr/>
        </p:nvSpPr>
        <p:spPr>
          <a:xfrm rot="18855103">
            <a:off x="2147735" y="3777625"/>
            <a:ext cx="667265" cy="656558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 rot="18855103">
            <a:off x="2090237" y="2830864"/>
            <a:ext cx="667265" cy="656558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9" name="Дуга 8"/>
          <p:cNvSpPr/>
          <p:nvPr/>
        </p:nvSpPr>
        <p:spPr>
          <a:xfrm rot="18855103">
            <a:off x="2350076" y="1847675"/>
            <a:ext cx="667265" cy="656558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33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2400" dirty="0" smtClean="0">
                <a:solidFill>
                  <a:srgbClr val="0033CC"/>
                </a:solidFill>
                <a:latin typeface="Times New Roman" pitchFamily="18" charset="0"/>
              </a:rPr>
              <a:t>НАЙТИ ТРЕТЬЕ ЛИШНЕЕ. ЗАПИСАТЬ ЕГО, ГРАФИЧЕСКИ ОБЪЯСНИТЬ ОРФОГРАММУ.</a:t>
            </a:r>
            <a:endParaRPr lang="ru-RU" sz="2400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242" y="1540797"/>
            <a:ext cx="9144000" cy="4525963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1.    УЛ..ЖИТЬ, СЛ..ЖИТЬ, ИЗЛ.. ГАТЬ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2.    ПОЛ..ГАТЬ, ПРЕДПОЛ..ГАТЬ, ПОЛ..ЖИТЬ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3.    РАСПОЛ..ГАТЬ, ПРЕДЛ..ГАТЬ, СЛ..ЖЕНИЕ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4.    ИЗЛ</a:t>
            </a:r>
            <a:r>
              <a:rPr lang="ru-RU" sz="2600" b="1" dirty="0">
                <a:latin typeface="Times New Roman" pitchFamily="18" charset="0"/>
              </a:rPr>
              <a:t>..ЖЕНИЕ, ПРИЛ..ЖЕНИЕ,ПРИЛ..ГАТЕЛЬНОЕ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5.    ЗАЛ</a:t>
            </a:r>
            <a:r>
              <a:rPr lang="ru-RU" sz="2600" b="1" dirty="0">
                <a:latin typeface="Times New Roman" pitchFamily="18" charset="0"/>
              </a:rPr>
              <a:t>..ЖИТЬ, ОТЛ..ЖИТЬ, ПРИЛ..ГАТЬ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</a:rPr>
              <a:t>6.     ВОЗЛ</a:t>
            </a:r>
            <a:r>
              <a:rPr lang="ru-RU" sz="2600" b="1" dirty="0">
                <a:latin typeface="Times New Roman" pitchFamily="18" charset="0"/>
              </a:rPr>
              <a:t>..ГАТЬ, ПРЕДЛ..ЖЕНИЕ, ИЗЛ..ГАТЬ</a:t>
            </a:r>
          </a:p>
          <a:p>
            <a:pPr marL="0" indent="0">
              <a:buNone/>
            </a:pPr>
            <a:endParaRPr lang="ru-RU" sz="2600" b="1" dirty="0" smtClean="0"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1716" y="1540797"/>
            <a:ext cx="2221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1544285" y="2059590"/>
            <a:ext cx="31939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5139655" y="1531558"/>
            <a:ext cx="3193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</a:rPr>
              <a:t>А  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4377525" y="2033240"/>
            <a:ext cx="31939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483970" y="2525683"/>
            <a:ext cx="31939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2166504" y="2543394"/>
            <a:ext cx="31939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9631" y="1496403"/>
            <a:ext cx="4443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7159" y="2571504"/>
            <a:ext cx="36263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09763" y="2050951"/>
            <a:ext cx="30115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8851" y="3050647"/>
            <a:ext cx="44435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9618" y="3073726"/>
            <a:ext cx="44435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 flipV="1">
            <a:off x="1587005" y="3591381"/>
            <a:ext cx="319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19866" y="3591381"/>
            <a:ext cx="44435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96038" y="4083824"/>
            <a:ext cx="2221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50168" y="3594207"/>
            <a:ext cx="4739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69632" y="3050646"/>
            <a:ext cx="4006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46719" y="4065259"/>
            <a:ext cx="3587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60341" y="4086650"/>
            <a:ext cx="2880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3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6" grpId="0"/>
      <p:bldP spid="17" grpId="0"/>
      <p:bldP spid="18" grpId="0"/>
      <p:bldP spid="11" grpId="0"/>
      <p:bldP spid="12" grpId="0"/>
      <p:bldP spid="13" grpId="0"/>
      <p:bldP spid="14" grpId="0"/>
      <p:bldP spid="15" grpId="0"/>
      <p:bldP spid="19" grpId="0"/>
      <p:bldP spid="21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/>
              <a:t>1. ИЗЛ</a:t>
            </a:r>
            <a:r>
              <a:rPr lang="ru-RU" b="1" u="sng" dirty="0" smtClean="0">
                <a:solidFill>
                  <a:srgbClr val="CC3300"/>
                </a:solidFill>
              </a:rPr>
              <a:t>А</a:t>
            </a:r>
            <a:r>
              <a:rPr lang="ru-RU" b="1" dirty="0" smtClean="0"/>
              <a:t>ГАТЬ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2. ПОЛ</a:t>
            </a:r>
            <a:r>
              <a:rPr lang="ru-RU" b="1" u="sng" dirty="0" smtClean="0">
                <a:solidFill>
                  <a:srgbClr val="CC3300"/>
                </a:solidFill>
              </a:rPr>
              <a:t>О</a:t>
            </a:r>
            <a:r>
              <a:rPr lang="ru-RU" b="1" dirty="0" smtClean="0"/>
              <a:t>ЖИТЬ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3.  СЛ</a:t>
            </a:r>
            <a:r>
              <a:rPr lang="ru-RU" b="1" u="sng" dirty="0" smtClean="0">
                <a:solidFill>
                  <a:srgbClr val="CC3300"/>
                </a:solidFill>
              </a:rPr>
              <a:t>О</a:t>
            </a:r>
            <a:r>
              <a:rPr lang="ru-RU" b="1" dirty="0" smtClean="0"/>
              <a:t>ЖЕНИЕ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4.  ПРИЛ</a:t>
            </a:r>
            <a:r>
              <a:rPr lang="ru-RU" b="1" u="sng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ГАТЕЛЬНОЕ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5.  ПРИЛ</a:t>
            </a:r>
            <a:r>
              <a:rPr lang="ru-RU" b="1" u="sng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ГАТЬ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6.  ПРЕДЛ</a:t>
            </a:r>
            <a:r>
              <a:rPr lang="ru-RU" b="1" u="sng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ЖЕНИЕ</a:t>
            </a:r>
          </a:p>
          <a:p>
            <a:pPr marL="609600" indent="-609600">
              <a:buFontTx/>
              <a:buAutoNum type="arabicPeriod"/>
            </a:pP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dirty="0" smtClean="0"/>
              <a:t>ключ</a:t>
            </a:r>
            <a:endParaRPr lang="ru-RU" dirty="0"/>
          </a:p>
        </p:txBody>
      </p:sp>
      <p:sp>
        <p:nvSpPr>
          <p:cNvPr id="3" name="Дуга 2"/>
          <p:cNvSpPr/>
          <p:nvPr/>
        </p:nvSpPr>
        <p:spPr>
          <a:xfrm>
            <a:off x="1115616" y="1165136"/>
            <a:ext cx="914400" cy="914400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>
            <a:off x="1420416" y="3861048"/>
            <a:ext cx="914400" cy="914400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>
            <a:off x="1420416" y="4653136"/>
            <a:ext cx="914400" cy="936104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>
            <a:off x="1572816" y="5589240"/>
            <a:ext cx="914400" cy="914400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>
            <a:off x="1210152" y="2079536"/>
            <a:ext cx="914400" cy="914400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>
            <a:off x="1115616" y="2946648"/>
            <a:ext cx="914400" cy="914400"/>
          </a:xfrm>
          <a:prstGeom prst="arc">
            <a:avLst>
              <a:gd name="adj1" fmla="val 13923461"/>
              <a:gd name="adj2" fmla="val 1812459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635356"/>
            <a:ext cx="8892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Работа с учебником</a:t>
            </a:r>
          </a:p>
          <a:p>
            <a:endParaRPr lang="ru-RU" sz="36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Упр.433</a:t>
            </a:r>
          </a:p>
          <a:p>
            <a:pPr marL="342900" indent="-342900">
              <a:buAutoNum type="arabicPeriod"/>
            </a:pP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Упр. 435 ( устно)</a:t>
            </a:r>
          </a:p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Упр. 436 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2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742" y="36933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33128" y="355268"/>
            <a:ext cx="7344816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Тест 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Найдите ряд слов, в котором   во всех словах на месте пропуска  следует  вставить букву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предл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н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дстроить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гательное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з.. работать;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изл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..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тдать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..гать,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д..ехать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Найдите ряд слов, в котором во всех словах на месте пропуска следует вставить букву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распол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з..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растающий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вл..жить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с..беру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гать;  ..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тходить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пол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  з  ходить.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0044" y="3442917"/>
            <a:ext cx="32996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9179" y="3758841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78500" y="4054490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18371" y="1343706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25289" y="3766411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53973" y="2209547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6108" y="1624373"/>
            <a:ext cx="4988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44355" y="1624373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94041" y="1343704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50303" y="2244790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74614" y="1939776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068666" y="1904746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841933" y="4005064"/>
            <a:ext cx="51809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   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302473" y="4373314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078893" y="4373314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3953" y="4059082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468544" y="3442916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0192987" y="2209547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5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9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0"/>
            <a:ext cx="8712968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Найдите слово, в котором на месте пропуска следует написать букву О: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изл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…гать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б)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изл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жение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в)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…гать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предл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гаемый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Найдите слово, в котором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допущена ошибка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возложить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излажение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перелагать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положение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Найдите слово, которое написано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без ошибки: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улажить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излагать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распалогаться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отлажить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46328" y="803325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23545" y="509157"/>
            <a:ext cx="34496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60087" y="1144676"/>
            <a:ext cx="23593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11605" y="1405300"/>
            <a:ext cx="34416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16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68759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3200" dirty="0" smtClean="0"/>
          </a:p>
          <a:p>
            <a:pPr algn="just"/>
            <a:endParaRPr lang="ru-RU" sz="3200" dirty="0" smtClean="0"/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Прочитайте. Расставьте пропущенные буквы. Выделите корни сегодня изученных орфограмм.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2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836712"/>
            <a:ext cx="86409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Задание: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данных глаголов с помощью суффикса</a:t>
            </a:r>
          </a:p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образуйте новое слово. Какой частью речи они будут являться?</a:t>
            </a:r>
          </a:p>
          <a:p>
            <a:pPr algn="ctr"/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800" dirty="0" smtClean="0"/>
              <a:t>		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ИЗЛАГАТЬ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ПРЕДЛАГАТЬ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РАСПОЛАГАТЬ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СЛАГАТЬ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ПРИЛАГАТЬ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0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9625" y="692696"/>
            <a:ext cx="14247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ключ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90336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ИЗЛАГАТЬ			ИЗЛОЖ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ПРЕДЛАГАТЬ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ПРЕДЛОЖ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РАСПОЛАГАТЬ		РАСПОЛОЖ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	СЛАГАТЬ			СЛОЖ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        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ПРИЛАГАТЬ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           ПРИЛОЖ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2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8100392" cy="679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chemeClr val="tx2">
                    <a:satMod val="130000"/>
                  </a:schemeClr>
                </a:solidFill>
              </a:rPr>
              <a:t>Игра «Составь слово</a:t>
            </a:r>
            <a:r>
              <a:rPr lang="ru-RU" sz="4400" dirty="0" smtClean="0">
                <a:solidFill>
                  <a:schemeClr val="tx2">
                    <a:satMod val="130000"/>
                  </a:schemeClr>
                </a:solidFill>
              </a:rPr>
              <a:t>»</a:t>
            </a:r>
          </a:p>
          <a:p>
            <a:endParaRPr lang="ru-RU" sz="4400" dirty="0">
              <a:solidFill>
                <a:schemeClr val="tx2">
                  <a:satMod val="130000"/>
                </a:schemeClr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3200" dirty="0"/>
              <a:t> Взять у слов:</a:t>
            </a:r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 smtClean="0"/>
              <a:t>предутренний – приставку;</a:t>
            </a:r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 smtClean="0"/>
              <a:t>поговорить </a:t>
            </a:r>
            <a:r>
              <a:rPr lang="ru-RU" sz="3200" dirty="0"/>
              <a:t>– приставку;</a:t>
            </a:r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 err="1"/>
              <a:t>сл_гаемое</a:t>
            </a:r>
            <a:r>
              <a:rPr lang="ru-RU" sz="3200" dirty="0"/>
              <a:t> – корень;</a:t>
            </a:r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/>
              <a:t>решать – суффикс;</a:t>
            </a:r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/>
              <a:t>писал – </a:t>
            </a:r>
            <a:r>
              <a:rPr lang="ru-RU" sz="3200" dirty="0" smtClean="0"/>
              <a:t>суффикс прошедшего времени;</a:t>
            </a:r>
            <a:endParaRPr lang="ru-RU" sz="3200" dirty="0"/>
          </a:p>
          <a:p>
            <a:pPr marL="285750" indent="-285750"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/>
              <a:t>собирала – окончание</a:t>
            </a:r>
            <a:r>
              <a:rPr lang="ru-RU" sz="3200" dirty="0" smtClean="0"/>
              <a:t>.</a:t>
            </a:r>
            <a:endParaRPr lang="ru-RU" sz="3200" dirty="0" smtClean="0">
              <a:solidFill>
                <a:schemeClr val="tx2">
                  <a:satMod val="13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3200" dirty="0">
              <a:solidFill>
                <a:schemeClr val="tx2">
                  <a:satMod val="130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endParaRPr lang="ru-RU" sz="32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3200" dirty="0" smtClean="0">
              <a:solidFill>
                <a:schemeClr val="tx2">
                  <a:satMod val="130000"/>
                </a:schemeClr>
              </a:solidFill>
            </a:endParaRPr>
          </a:p>
          <a:p>
            <a:endParaRPr lang="ru-RU" sz="3200" dirty="0">
              <a:solidFill>
                <a:schemeClr val="tx2">
                  <a:satMod val="13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530120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пред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529414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411760" y="530120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лаг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987824" y="530120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3848" y="530120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301207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4823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6064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Словарно-орфографическая разминка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271108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Задание. </a:t>
            </a:r>
            <a:r>
              <a:rPr lang="ru-RU" sz="2800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понятий замените одним словом.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Сообщение о чем-либо.                          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вестие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2.Проверочный опрос, экзамен.              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пытание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3.Место, где начинается водный источник.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ток.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Лишенный смысла.                                    </a:t>
            </a: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смысленный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19672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055" y="2554396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0403" y="3825433"/>
            <a:ext cx="322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937243" y="5105592"/>
            <a:ext cx="206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7243" y="5964839"/>
            <a:ext cx="21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6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6632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Итоги урока:</a:t>
            </a:r>
          </a:p>
          <a:p>
            <a:r>
              <a:rPr lang="ru-RU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Что нового узнали на уроке?</a:t>
            </a:r>
          </a:p>
          <a:p>
            <a:r>
              <a:rPr lang="ru-RU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От чего зависит написание букв О-А в корнях </a:t>
            </a:r>
            <a:r>
              <a:rPr lang="ru-RU" sz="36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–лаг-, -лож-</a:t>
            </a:r>
            <a:r>
              <a:rPr lang="ru-RU" sz="36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5231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741" y="40466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Запомните!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Корни –л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ж- и –л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г- являются чередующимися вариантами одного и того же корня. Безударный гласный в этих корнях произносится одинаково, а буквы пишутся разные: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 корне –л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ж-,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 корне –л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г-.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86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рисунок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3759200" cy="533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F:\рисунок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813" y="1196752"/>
            <a:ext cx="4248473" cy="533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95536" y="157579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ln w="10541" cmpd="sng">
                  <a:solidFill>
                    <a:srgbClr val="31B6F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31B6FD">
                        <a:tint val="40000"/>
                        <a:satMod val="250000"/>
                      </a:srgbClr>
                    </a:gs>
                    <a:gs pos="9000">
                      <a:srgbClr val="31B6FD">
                        <a:tint val="52000"/>
                        <a:satMod val="300000"/>
                      </a:srgbClr>
                    </a:gs>
                    <a:gs pos="50000">
                      <a:srgbClr val="31B6FD">
                        <a:shade val="20000"/>
                        <a:satMod val="300000"/>
                      </a:srgbClr>
                    </a:gs>
                    <a:gs pos="79000">
                      <a:srgbClr val="31B6FD">
                        <a:tint val="52000"/>
                        <a:satMod val="300000"/>
                      </a:srgbClr>
                    </a:gs>
                    <a:gs pos="100000">
                      <a:srgbClr val="31B6F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Спасибо за урок! До свидания!</a:t>
            </a:r>
            <a:endParaRPr lang="ru-RU" sz="3600" b="1" dirty="0">
              <a:ln w="10541" cmpd="sng">
                <a:solidFill>
                  <a:srgbClr val="31B6F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31B6FD">
                      <a:tint val="40000"/>
                      <a:satMod val="250000"/>
                    </a:srgbClr>
                  </a:gs>
                  <a:gs pos="9000">
                    <a:srgbClr val="31B6FD">
                      <a:tint val="52000"/>
                      <a:satMod val="300000"/>
                    </a:srgbClr>
                  </a:gs>
                  <a:gs pos="50000">
                    <a:srgbClr val="31B6FD">
                      <a:shade val="20000"/>
                      <a:satMod val="300000"/>
                    </a:srgbClr>
                  </a:gs>
                  <a:gs pos="79000">
                    <a:srgbClr val="31B6FD">
                      <a:tint val="52000"/>
                      <a:satMod val="300000"/>
                    </a:srgbClr>
                  </a:gs>
                  <a:gs pos="100000">
                    <a:srgbClr val="31B6FD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3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568952" cy="561662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Беседа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говор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Молчание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полная тишина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45720" indent="0">
              <a:buNone/>
            </a:pP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молвие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Никогда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 умирающий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                    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смертный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8. Небольшое художественное    произведение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прозе. </a:t>
            </a:r>
          </a:p>
          <a:p>
            <a:pPr marL="4572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сказ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                    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848087" y="852021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0075" y="2366944"/>
            <a:ext cx="21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4089" y="3915162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5080" y="5401636"/>
            <a:ext cx="32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11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268538" y="4221163"/>
            <a:ext cx="2951162" cy="2089150"/>
          </a:xfrm>
          <a:prstGeom prst="rect">
            <a:avLst/>
          </a:prstGeom>
          <a:noFill/>
          <a:ln w="5715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348038" y="1700213"/>
            <a:ext cx="2087562" cy="1512887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1258888" y="1700213"/>
            <a:ext cx="2089150" cy="1512887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908175" y="476250"/>
            <a:ext cx="3527425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5435600" y="476250"/>
            <a:ext cx="0" cy="1081088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69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рисунок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3759200" cy="533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рисунок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813" y="1196752"/>
            <a:ext cx="4248473" cy="533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54868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Корней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Корнеевич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Орфограммушка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2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18060"/>
            <a:ext cx="7488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47646" y="1764555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800" dirty="0" smtClean="0"/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предлагать - предложить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Дуга 5"/>
          <p:cNvSpPr/>
          <p:nvPr/>
        </p:nvSpPr>
        <p:spPr>
          <a:xfrm>
            <a:off x="2133648" y="2348005"/>
            <a:ext cx="757040" cy="720955"/>
          </a:xfrm>
          <a:prstGeom prst="arc">
            <a:avLst>
              <a:gd name="adj1" fmla="val 10863845"/>
              <a:gd name="adj2" fmla="val 0"/>
            </a:avLst>
          </a:prstGeom>
          <a:ln w="47625" cmpd="sng">
            <a:solidFill>
              <a:schemeClr val="tx1"/>
            </a:solidFill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>
            <a:off x="5518297" y="2390218"/>
            <a:ext cx="914400" cy="914400"/>
          </a:xfrm>
          <a:prstGeom prst="arc">
            <a:avLst>
              <a:gd name="adj1" fmla="val 10863845"/>
              <a:gd name="adj2" fmla="val 0"/>
            </a:avLst>
          </a:prstGeom>
          <a:ln w="47625" cmpd="sng">
            <a:solidFill>
              <a:schemeClr val="tx1"/>
            </a:solidFill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90688" y="2492896"/>
            <a:ext cx="4571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2200" y="2492896"/>
            <a:ext cx="5148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08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Буквы А и О в корнях –лаг-  ,  -лож-.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274838"/>
            <a:ext cx="903649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Цели урока:</a:t>
            </a:r>
          </a:p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ЗНАТЬ: ПРАВИЛО ВЫБОРА БУКВ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А-О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КОРНЯХ –ЛАГ-, -ЛОЖ-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УМЕТЬ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ВЛАДЕТЬ СПОСОБОМ ВЫБОРА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А-О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ГРАМОТНОГО НАПИСАНИЯ КОРНЕЙ –ЛАГ-,-ЛОЖ-;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63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437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ВНИМАТЕЛЬНО ПРОЧИТАЙТЕ СЛОВА В СТОЛБИКАХ. УКАЖИТЕ  УСЛОВИЕ НАПИСАНИЯ БУКВ А-О В КОРНЯХ. </a:t>
            </a:r>
            <a:r>
              <a:rPr lang="ru-RU" b="1" i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СДЕЛАЙТЕ  ВЫВОД</a:t>
            </a:r>
            <a:r>
              <a:rPr lang="ru-RU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О ПРАВОПИСАНИИ СЛОВ С ЧЕРЕДУЮЩИМИСЯ ГЛАСНЫМИ А-О В КОРНЯХ –ЛАГ-,-ЛОЖ-.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6785" y="1910233"/>
            <a:ext cx="6390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  ПО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ИТЬ</a:t>
            </a:r>
            <a:endParaRPr lang="ru-RU" dirty="0" smtClean="0">
              <a:latin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</a:rPr>
              <a:t>      ПРИ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ИТЬ</a:t>
            </a:r>
            <a:endParaRPr lang="ru-RU" dirty="0" smtClean="0">
              <a:latin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</a:rPr>
              <a:t>      С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ИТЬ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857645"/>
            <a:ext cx="6390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     ПО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ЕНИЕ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     ИЗ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ЕНИЕ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     ПРЕД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</a:t>
            </a:r>
            <a:r>
              <a:rPr lang="ru-RU" b="1" u="sng" dirty="0" smtClean="0">
                <a:solidFill>
                  <a:srgbClr val="FF3300"/>
                </a:solidFill>
                <a:latin typeface="Times New Roman" pitchFamily="18" charset="0"/>
              </a:rPr>
              <a:t>Ж</a:t>
            </a:r>
            <a:r>
              <a:rPr lang="ru-RU" b="1" dirty="0" smtClean="0">
                <a:latin typeface="Times New Roman" pitchFamily="18" charset="0"/>
              </a:rPr>
              <a:t>ЕНИЕ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19361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itchFamily="18" charset="0"/>
              </a:rPr>
              <a:t>                    ПО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ТЬ</a:t>
            </a:r>
          </a:p>
          <a:p>
            <a:r>
              <a:rPr lang="ru-RU" b="1" dirty="0" smtClean="0">
                <a:latin typeface="Times New Roman" pitchFamily="18" charset="0"/>
              </a:rPr>
              <a:t>                    ПРИ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ТЬ</a:t>
            </a:r>
          </a:p>
          <a:p>
            <a:r>
              <a:rPr lang="ru-RU" b="1" dirty="0" smtClean="0">
                <a:latin typeface="Times New Roman" pitchFamily="18" charset="0"/>
              </a:rPr>
              <a:t>                    С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ЕМОЕ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9695" y="2859458"/>
            <a:ext cx="4283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                  ПРИ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ТЕЛЬНОЕ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                    ИЗ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ТЬ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                    ПРЕД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</a:t>
            </a:r>
            <a:r>
              <a:rPr lang="ru-RU" b="1" u="sng" dirty="0" smtClean="0">
                <a:solidFill>
                  <a:srgbClr val="000099"/>
                </a:solidFill>
                <a:latin typeface="Times New Roman" pitchFamily="18" charset="0"/>
              </a:rPr>
              <a:t>Г-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А-</a:t>
            </a:r>
            <a:r>
              <a:rPr lang="ru-RU" b="1" dirty="0" smtClean="0">
                <a:latin typeface="Times New Roman" pitchFamily="18" charset="0"/>
              </a:rPr>
              <a:t>ТЬ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509120"/>
            <a:ext cx="77898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u="sng" dirty="0" smtClean="0">
                <a:latin typeface="Times New Roman" pitchFamily="18" charset="0"/>
              </a:rPr>
              <a:t>Вывод</a:t>
            </a:r>
            <a:r>
              <a:rPr lang="ru-RU" b="1" dirty="0" smtClean="0">
                <a:latin typeface="Times New Roman" pitchFamily="18" charset="0"/>
              </a:rPr>
              <a:t>: В корне с чередованием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–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лаг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лож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 в </a:t>
            </a:r>
            <a:r>
              <a:rPr lang="ru-RU" b="1" dirty="0" smtClean="0">
                <a:latin typeface="Times New Roman" pitchFamily="18" charset="0"/>
              </a:rPr>
              <a:t>безударном положении буква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пишется, если за корнем стоит суффикс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</a:rPr>
              <a:t>; буква о пишется, если за корнем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нет</a:t>
            </a:r>
            <a:r>
              <a:rPr lang="ru-RU" b="1" dirty="0" smtClean="0">
                <a:latin typeface="Times New Roman" pitchFamily="18" charset="0"/>
              </a:rPr>
              <a:t> суффикса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А.</a:t>
            </a: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ИЛИ</a:t>
            </a: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latin typeface="Times New Roman" pitchFamily="18" charset="0"/>
              </a:rPr>
              <a:t>В корне с чередованием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–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лаг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лож</a:t>
            </a:r>
            <a:r>
              <a:rPr lang="ru-RU" b="1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 в </a:t>
            </a:r>
            <a:r>
              <a:rPr lang="ru-RU" b="1" dirty="0" smtClean="0">
                <a:latin typeface="Times New Roman" pitchFamily="18" charset="0"/>
              </a:rPr>
              <a:t>безударном положении буква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а </a:t>
            </a:r>
            <a:r>
              <a:rPr lang="ru-RU" b="1" dirty="0" smtClean="0">
                <a:latin typeface="Times New Roman" pitchFamily="18" charset="0"/>
              </a:rPr>
              <a:t>пишется перед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г </a:t>
            </a:r>
            <a:r>
              <a:rPr lang="ru-RU" b="1" dirty="0" smtClean="0">
                <a:latin typeface="Times New Roman" pitchFamily="18" charset="0"/>
              </a:rPr>
              <a:t>,  буквой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r>
              <a:rPr lang="ru-RU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– перед 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ж.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8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Выписать слова на изучаемую орфограмму в столбик. Выделить корень. Рядом с каждым словом записать ту гласную, которую вы вставили в корне слова.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AutoNum type="arabicPeriod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Кто ясно мыслит, тот ясно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изл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..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гает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Чужую беду руками разведу, а к своей ума не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прол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..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жу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Если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сл..жить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 все ошибки умного, получится гора.</a:t>
            </a:r>
          </a:p>
          <a:p>
            <a:pPr marL="609600" indent="-609600">
              <a:buFontTx/>
              <a:buAutoNum type="arabicPeriod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Отработав, что пол..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гается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, съешь, что причитается.</a:t>
            </a:r>
          </a:p>
          <a:p>
            <a:pPr marL="609600" indent="-609600">
              <a:buFontTx/>
              <a:buAutoNum type="arabicPeriod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Ум заключается не только в знании, но и в умении </a:t>
            </a:r>
            <a:r>
              <a:rPr 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прил..гать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 знание на деле.</a:t>
            </a:r>
          </a:p>
          <a:p>
            <a:pPr marL="609600" indent="-609600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6.   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</a:rPr>
              <a:t>Где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</a:rPr>
              <a:t>мысль ясна, там ясно 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</a:rPr>
              <a:t>изл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</a:rPr>
              <a:t>..</a:t>
            </a:r>
            <a:r>
              <a:rPr lang="ru-RU" sz="2600" dirty="0" err="1">
                <a:solidFill>
                  <a:schemeClr val="tx1"/>
                </a:solidFill>
                <a:latin typeface="Times New Roman" pitchFamily="18" charset="0"/>
              </a:rPr>
              <a:t>женье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</a:rPr>
              <a:t>, там нужные слова придут без затрудненья.</a:t>
            </a:r>
          </a:p>
          <a:p>
            <a:pPr marL="609600" indent="-609600">
              <a:buNone/>
            </a:pPr>
            <a:endParaRPr lang="ru-RU" sz="2800" dirty="0">
              <a:latin typeface="Times New Roman" pitchFamily="18" charset="0"/>
            </a:endParaRPr>
          </a:p>
          <a:p>
            <a:pPr marL="609600" indent="-609600">
              <a:buNone/>
            </a:pPr>
            <a:endParaRPr lang="ru-RU" sz="2600" dirty="0" smtClean="0">
              <a:latin typeface="Times New Roman" pitchFamily="18" charset="0"/>
            </a:endParaRPr>
          </a:p>
          <a:p>
            <a:pPr marL="609600" indent="-609600">
              <a:buFontTx/>
              <a:buNone/>
            </a:pPr>
            <a:endParaRPr lang="ru-RU" sz="2400" dirty="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3532470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48049" y="4437112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19978" y="1600200"/>
            <a:ext cx="332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2390" y="3021702"/>
            <a:ext cx="3513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1748049" y="2491572"/>
            <a:ext cx="33214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75992" y="4941650"/>
            <a:ext cx="2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772</Words>
  <Application>Microsoft Office PowerPoint</Application>
  <PresentationFormat>Экран (4:3)</PresentationFormat>
  <Paragraphs>242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Рузалия</dc:creator>
  <cp:lastModifiedBy>Рузалия</cp:lastModifiedBy>
  <cp:revision>98</cp:revision>
  <dcterms:created xsi:type="dcterms:W3CDTF">2012-02-06T14:36:55Z</dcterms:created>
  <dcterms:modified xsi:type="dcterms:W3CDTF">2013-01-07T17:15:50Z</dcterms:modified>
</cp:coreProperties>
</file>