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8" r:id="rId2"/>
    <p:sldId id="275" r:id="rId3"/>
    <p:sldId id="287" r:id="rId4"/>
    <p:sldId id="288" r:id="rId5"/>
    <p:sldId id="289" r:id="rId6"/>
    <p:sldId id="276" r:id="rId7"/>
    <p:sldId id="277" r:id="rId8"/>
    <p:sldId id="278" r:id="rId9"/>
    <p:sldId id="279" r:id="rId10"/>
    <p:sldId id="280" r:id="rId11"/>
    <p:sldId id="283" r:id="rId12"/>
    <p:sldId id="281" r:id="rId13"/>
    <p:sldId id="282" r:id="rId14"/>
    <p:sldId id="284" r:id="rId15"/>
    <p:sldId id="285" r:id="rId16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74" y="-7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13.02.2013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13.02.2013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13.02.2013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13.02.2013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13.02.2013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13.02.2013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13.02.2013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chemeClr val="accent2"/>
                </a:solidFill>
              </a:rPr>
              <a:t>Русский язык</a:t>
            </a:r>
            <a:endParaRPr lang="ru-RU" b="1" dirty="0">
              <a:solidFill>
                <a:schemeClr val="accent2"/>
              </a:solidFill>
            </a:endParaRPr>
          </a:p>
        </p:txBody>
      </p:sp>
      <p:pic>
        <p:nvPicPr>
          <p:cNvPr id="4" name="Picture 2" descr="C:\Users\Елена\Desktop\3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857224" y="1857364"/>
            <a:ext cx="3857652" cy="4496301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chemeClr val="accent1">
                <a:lumMod val="40000"/>
                <a:lumOff val="60000"/>
              </a:schemeClr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5" name="Прямоугольник 4"/>
          <p:cNvSpPr/>
          <p:nvPr/>
        </p:nvSpPr>
        <p:spPr>
          <a:xfrm>
            <a:off x="5286380" y="4572008"/>
            <a:ext cx="3214710" cy="1754326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Учитель начальных классов</a:t>
            </a:r>
          </a:p>
          <a:p>
            <a:pPr algn="ctr"/>
            <a:r>
              <a:rPr lang="ru-RU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ГБОУ ЦО №1445</a:t>
            </a:r>
          </a:p>
          <a:p>
            <a:pPr algn="ctr"/>
            <a:r>
              <a:rPr lang="ru-RU" b="1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</a:rPr>
              <a:t>города Москвы</a:t>
            </a:r>
          </a:p>
          <a:p>
            <a:pPr algn="ctr"/>
            <a:r>
              <a:rPr lang="ru-RU" b="1" cap="none" spc="0" dirty="0" err="1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Цибизова</a:t>
            </a:r>
            <a:r>
              <a:rPr lang="ru-RU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 </a:t>
            </a:r>
          </a:p>
          <a:p>
            <a:pPr algn="ctr"/>
            <a:r>
              <a:rPr lang="ru-RU" b="1" cap="none" spc="0" dirty="0" smtClean="0">
                <a:ln w="10541" cmpd="sng">
                  <a:solidFill>
                    <a:schemeClr val="accent1">
                      <a:shade val="88000"/>
                      <a:satMod val="11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1">
                        <a:tint val="40000"/>
                        <a:satMod val="250000"/>
                      </a:schemeClr>
                    </a:gs>
                    <a:gs pos="9000">
                      <a:schemeClr val="accent1">
                        <a:tint val="52000"/>
                        <a:satMod val="300000"/>
                      </a:schemeClr>
                    </a:gs>
                    <a:gs pos="50000">
                      <a:schemeClr val="accent1">
                        <a:shade val="20000"/>
                        <a:satMod val="300000"/>
                      </a:schemeClr>
                    </a:gs>
                    <a:gs pos="79000">
                      <a:schemeClr val="accent1">
                        <a:tint val="52000"/>
                        <a:satMod val="300000"/>
                      </a:schemeClr>
                    </a:gs>
                    <a:gs pos="100000">
                      <a:schemeClr val="accent1">
                        <a:tint val="40000"/>
                        <a:satMod val="250000"/>
                      </a:schemeClr>
                    </a:gs>
                  </a:gsLst>
                  <a:lin ang="5400000"/>
                </a:gradFill>
                <a:effectLst/>
              </a:rPr>
              <a:t>Елена Игоревна</a:t>
            </a:r>
            <a:endParaRPr lang="ru-RU" b="1" cap="none" spc="0" dirty="0">
              <a:ln w="10541" cmpd="sng">
                <a:solidFill>
                  <a:schemeClr val="accent1">
                    <a:shade val="88000"/>
                    <a:satMod val="110000"/>
                  </a:schemeClr>
                </a:solidFill>
                <a:prstDash val="solid"/>
              </a:ln>
              <a:gradFill>
                <a:gsLst>
                  <a:gs pos="0">
                    <a:schemeClr val="accent1">
                      <a:tint val="40000"/>
                      <a:satMod val="250000"/>
                    </a:schemeClr>
                  </a:gs>
                  <a:gs pos="9000">
                    <a:schemeClr val="accent1">
                      <a:tint val="52000"/>
                      <a:satMod val="300000"/>
                    </a:schemeClr>
                  </a:gs>
                  <a:gs pos="50000">
                    <a:schemeClr val="accent1">
                      <a:shade val="20000"/>
                      <a:satMod val="300000"/>
                    </a:schemeClr>
                  </a:gs>
                  <a:gs pos="79000">
                    <a:schemeClr val="accent1">
                      <a:tint val="52000"/>
                      <a:satMod val="300000"/>
                    </a:schemeClr>
                  </a:gs>
                  <a:gs pos="100000">
                    <a:schemeClr val="accent1">
                      <a:tint val="40000"/>
                      <a:satMod val="250000"/>
                    </a:schemeClr>
                  </a:gs>
                </a:gsLst>
                <a:lin ang="5400000"/>
              </a:gra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b="1" dirty="0" smtClean="0">
                <a:solidFill>
                  <a:srgbClr val="FF0000"/>
                </a:solidFill>
              </a:rPr>
              <a:t>Воробей</a:t>
            </a:r>
            <a:r>
              <a:rPr lang="ru-RU" dirty="0" smtClean="0"/>
              <a:t> 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457200" y="1935480"/>
            <a:ext cx="8229600" cy="2136462"/>
          </a:xfrm>
        </p:spPr>
        <p:txBody>
          <a:bodyPr>
            <a:normAutofit/>
          </a:bodyPr>
          <a:lstStyle/>
          <a:p>
            <a:pPr>
              <a:buNone/>
            </a:pPr>
            <a:endParaRPr lang="ru-RU" sz="4800" b="1" dirty="0" smtClean="0"/>
          </a:p>
          <a:p>
            <a:pPr>
              <a:buNone/>
            </a:pPr>
            <a:r>
              <a:rPr lang="ru-RU" sz="4800" b="1" i="1" dirty="0" smtClean="0">
                <a:solidFill>
                  <a:srgbClr val="002060"/>
                </a:solidFill>
              </a:rPr>
              <a:t>Серый   воробей</a:t>
            </a:r>
            <a:endParaRPr lang="ru-RU" sz="4800" b="1" i="1" dirty="0">
              <a:solidFill>
                <a:srgbClr val="002060"/>
              </a:solidFill>
            </a:endParaRPr>
          </a:p>
        </p:txBody>
      </p:sp>
      <p:grpSp>
        <p:nvGrpSpPr>
          <p:cNvPr id="32" name="Группа 31"/>
          <p:cNvGrpSpPr/>
          <p:nvPr/>
        </p:nvGrpSpPr>
        <p:grpSpPr>
          <a:xfrm>
            <a:off x="3714744" y="2786058"/>
            <a:ext cx="285752" cy="285752"/>
            <a:chOff x="4643438" y="2071678"/>
            <a:chExt cx="285752" cy="285752"/>
          </a:xfrm>
        </p:grpSpPr>
        <p:cxnSp>
          <p:nvCxnSpPr>
            <p:cNvPr id="4" name="Прямая соединительная линия 3"/>
            <p:cNvCxnSpPr/>
            <p:nvPr/>
          </p:nvCxnSpPr>
          <p:spPr>
            <a:xfrm rot="5400000">
              <a:off x="4643438" y="2143116"/>
              <a:ext cx="285752" cy="142876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Прямая соединительная линия 8"/>
            <p:cNvCxnSpPr/>
            <p:nvPr/>
          </p:nvCxnSpPr>
          <p:spPr>
            <a:xfrm>
              <a:off x="4643438" y="2143116"/>
              <a:ext cx="285752" cy="142876"/>
            </a:xfrm>
            <a:prstGeom prst="line">
              <a:avLst/>
            </a:prstGeom>
            <a:ln w="57150">
              <a:solidFill>
                <a:srgbClr val="FF00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Прямоугольник 14"/>
          <p:cNvSpPr/>
          <p:nvPr/>
        </p:nvSpPr>
        <p:spPr>
          <a:xfrm>
            <a:off x="4429124" y="2357430"/>
            <a:ext cx="1100493" cy="461665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(</a:t>
            </a:r>
            <a:r>
              <a:rPr lang="ru-RU" sz="2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Кто?)</a:t>
            </a:r>
            <a:endParaRPr lang="ru-RU" sz="2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6" name="Прямоугольник 15"/>
          <p:cNvSpPr/>
          <p:nvPr/>
        </p:nvSpPr>
        <p:spPr>
          <a:xfrm>
            <a:off x="500034" y="2357430"/>
            <a:ext cx="1857388" cy="461665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</a:bodyPr>
          <a:lstStyle/>
          <a:p>
            <a:pPr algn="ctr"/>
            <a:r>
              <a:rPr lang="ru-RU" sz="24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(какой</a:t>
            </a:r>
            <a:r>
              <a:rPr lang="ru-RU" sz="2400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?)</a:t>
            </a:r>
            <a:endParaRPr lang="ru-RU" sz="24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grpSp>
        <p:nvGrpSpPr>
          <p:cNvPr id="33" name="Группа 32"/>
          <p:cNvGrpSpPr/>
          <p:nvPr/>
        </p:nvGrpSpPr>
        <p:grpSpPr>
          <a:xfrm>
            <a:off x="2143108" y="2643182"/>
            <a:ext cx="2143934" cy="357984"/>
            <a:chOff x="2856694" y="2000240"/>
            <a:chExt cx="2143934" cy="357984"/>
          </a:xfrm>
        </p:grpSpPr>
        <p:cxnSp>
          <p:nvCxnSpPr>
            <p:cNvPr id="24" name="Прямая соединительная линия 23"/>
            <p:cNvCxnSpPr/>
            <p:nvPr/>
          </p:nvCxnSpPr>
          <p:spPr>
            <a:xfrm rot="5400000" flipH="1" flipV="1">
              <a:off x="4822033" y="2178835"/>
              <a:ext cx="357190" cy="0"/>
            </a:xfrm>
            <a:prstGeom prst="line">
              <a:avLst/>
            </a:prstGeom>
            <a:ln w="381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6" name="Прямая соединительная линия 25"/>
            <p:cNvCxnSpPr/>
            <p:nvPr/>
          </p:nvCxnSpPr>
          <p:spPr>
            <a:xfrm rot="10800000">
              <a:off x="2857488" y="2000240"/>
              <a:ext cx="2143140" cy="0"/>
            </a:xfrm>
            <a:prstGeom prst="line">
              <a:avLst/>
            </a:prstGeom>
            <a:ln w="38100">
              <a:solidFill>
                <a:srgbClr val="00206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31" name="Прямая со стрелкой 30"/>
            <p:cNvCxnSpPr/>
            <p:nvPr/>
          </p:nvCxnSpPr>
          <p:spPr>
            <a:xfrm rot="5400000">
              <a:off x="2678893" y="2178835"/>
              <a:ext cx="357190" cy="1588"/>
            </a:xfrm>
            <a:prstGeom prst="straightConnector1">
              <a:avLst/>
            </a:prstGeom>
            <a:ln w="38100">
              <a:solidFill>
                <a:srgbClr val="00206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pic>
        <p:nvPicPr>
          <p:cNvPr id="1027" name="Picture 3" descr="C:\Users\Елена\Desktop\6067824-a-bird-versions-sparrow-on-a-colour-background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6072198" y="3143248"/>
            <a:ext cx="1919293" cy="270959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9" presetClass="entr" presetSubtype="0" accel="100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33" dur="500"/>
                                        <p:tgtEl>
                                          <p:spTgt spid="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5" grpId="0"/>
      <p:bldP spid="1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>
                <a:solidFill>
                  <a:srgbClr val="FF0000"/>
                </a:solidFill>
              </a:rPr>
              <a:t>ЦЕЛЬ УРОКА:</a:t>
            </a:r>
            <a:endParaRPr lang="ru-RU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5400" b="1" dirty="0" smtClean="0">
                <a:solidFill>
                  <a:srgbClr val="00B050"/>
                </a:solidFill>
              </a:rPr>
              <a:t>Изображать связь слов на письме с помощью вопросов и стрелок</a:t>
            </a:r>
            <a:endParaRPr lang="ru-RU" sz="5400" b="1" dirty="0">
              <a:solidFill>
                <a:srgbClr val="00B05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Алгоритм: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r>
              <a:rPr lang="ru-RU" sz="2400" b="1" u="sng" dirty="0" smtClean="0">
                <a:solidFill>
                  <a:srgbClr val="FF0000"/>
                </a:solidFill>
              </a:rPr>
              <a:t>Устно:</a:t>
            </a:r>
          </a:p>
          <a:p>
            <a:pPr marL="596646" indent="-514350">
              <a:buAutoNum type="arabicPeriod"/>
            </a:pPr>
            <a:r>
              <a:rPr lang="ru-RU" sz="2400" dirty="0" smtClean="0"/>
              <a:t>Прочитай словосочетание</a:t>
            </a:r>
          </a:p>
          <a:p>
            <a:pPr marL="596646" indent="-514350">
              <a:buAutoNum type="arabicPeriod"/>
            </a:pPr>
            <a:r>
              <a:rPr lang="ru-RU" sz="2400" dirty="0" smtClean="0"/>
              <a:t>Найди слово-название предмета. Задай вопрос</a:t>
            </a:r>
          </a:p>
          <a:p>
            <a:pPr marL="596646" indent="-514350">
              <a:buAutoNum type="arabicPeriod"/>
            </a:pPr>
            <a:r>
              <a:rPr lang="ru-RU" sz="2400" dirty="0" smtClean="0"/>
              <a:t>От этого слова задайте вопрос к слову-названию признака</a:t>
            </a:r>
          </a:p>
          <a:p>
            <a:pPr marL="596646" indent="-514350">
              <a:buAutoNum type="arabicPeriod"/>
            </a:pPr>
            <a:r>
              <a:rPr lang="ru-RU" sz="2400" dirty="0" smtClean="0"/>
              <a:t>Обратите внимание на графическое обозначение: стрелка направлена к слову, отвечающему на вопрос какой? какое?</a:t>
            </a:r>
          </a:p>
          <a:p>
            <a:pPr marL="596646" indent="-514350">
              <a:buNone/>
            </a:pPr>
            <a:r>
              <a:rPr lang="ru-RU" sz="2400" dirty="0" smtClean="0"/>
              <a:t>       </a:t>
            </a:r>
          </a:p>
          <a:p>
            <a:pPr marL="596646" indent="-514350"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dirty="0" smtClean="0"/>
              <a:t>Алгоритм письменного оформления: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96646" indent="-514350">
              <a:buNone/>
            </a:pPr>
            <a:r>
              <a:rPr lang="ru-RU" dirty="0" smtClean="0"/>
              <a:t>1. </a:t>
            </a:r>
            <a:r>
              <a:rPr lang="ru-RU" u="sng" dirty="0" smtClean="0"/>
              <a:t>Запиши </a:t>
            </a:r>
            <a:r>
              <a:rPr lang="ru-RU" dirty="0" smtClean="0"/>
              <a:t>сочетание слов</a:t>
            </a:r>
          </a:p>
          <a:p>
            <a:pPr marL="596646" indent="-514350">
              <a:buNone/>
            </a:pPr>
            <a:r>
              <a:rPr lang="ru-RU" dirty="0" smtClean="0"/>
              <a:t>2. </a:t>
            </a:r>
            <a:r>
              <a:rPr lang="ru-RU" u="sng" dirty="0" smtClean="0"/>
              <a:t>Запиши </a:t>
            </a:r>
            <a:r>
              <a:rPr lang="ru-RU" dirty="0" smtClean="0"/>
              <a:t>вопросы над словами </a:t>
            </a:r>
          </a:p>
          <a:p>
            <a:pPr marL="596646" indent="-514350">
              <a:buNone/>
            </a:pPr>
            <a:r>
              <a:rPr lang="ru-RU" dirty="0" smtClean="0"/>
              <a:t>     ( сначала вопрос к слову </a:t>
            </a:r>
            <a:r>
              <a:rPr lang="ru-RU" dirty="0" err="1" smtClean="0"/>
              <a:t>названию-предмета</a:t>
            </a:r>
            <a:r>
              <a:rPr lang="ru-RU" dirty="0" smtClean="0"/>
              <a:t>, затем к слову </a:t>
            </a:r>
            <a:r>
              <a:rPr lang="ru-RU" dirty="0" err="1" smtClean="0"/>
              <a:t>названию-признака</a:t>
            </a:r>
            <a:r>
              <a:rPr lang="ru-RU" dirty="0" smtClean="0"/>
              <a:t>)</a:t>
            </a:r>
          </a:p>
          <a:p>
            <a:pPr marL="596646" indent="-514350">
              <a:buNone/>
            </a:pPr>
            <a:r>
              <a:rPr lang="ru-RU" dirty="0" smtClean="0"/>
              <a:t>3. </a:t>
            </a:r>
            <a:r>
              <a:rPr lang="ru-RU" u="sng" dirty="0" smtClean="0"/>
              <a:t>Обозначь</a:t>
            </a:r>
            <a:r>
              <a:rPr lang="ru-RU" dirty="0" smtClean="0"/>
              <a:t> связь графически стрелкой</a:t>
            </a:r>
          </a:p>
          <a:p>
            <a:pPr marL="596646" indent="-514350">
              <a:buNone/>
            </a:pP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0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 smtClean="0"/>
              <a:t>Стр.55, упр.70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1857356" y="1447800"/>
            <a:ext cx="7076332" cy="1624010"/>
          </a:xfrm>
        </p:spPr>
        <p:txBody>
          <a:bodyPr>
            <a:normAutofit/>
          </a:bodyPr>
          <a:lstStyle/>
          <a:p>
            <a:pPr algn="ctr">
              <a:buNone/>
            </a:pPr>
            <a:r>
              <a:rPr lang="ru-RU" sz="4800" dirty="0" smtClean="0">
                <a:solidFill>
                  <a:srgbClr val="FF0000"/>
                </a:solidFill>
              </a:rPr>
              <a:t>Весенняя картинка</a:t>
            </a:r>
            <a:endParaRPr lang="ru-RU" sz="4800" dirty="0">
              <a:solidFill>
                <a:srgbClr val="FF0000"/>
              </a:solidFill>
            </a:endParaRPr>
          </a:p>
        </p:txBody>
      </p:sp>
      <p:pic>
        <p:nvPicPr>
          <p:cNvPr id="2051" name="Picture 3" descr="C:\Users\Елена\Desktop\spring-1181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1928794" y="2428868"/>
            <a:ext cx="3086106" cy="3916981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Спасибо!</a:t>
            </a:r>
            <a:endParaRPr lang="ru-RU" dirty="0"/>
          </a:p>
        </p:txBody>
      </p:sp>
      <p:pic>
        <p:nvPicPr>
          <p:cNvPr id="4" name="Picture 2" descr="C:\Users\Елена\Desktop\3.jpg"/>
          <p:cNvPicPr>
            <a:picLocks noGrp="1" noChangeAspect="1" noChangeArrowheads="1"/>
          </p:cNvPicPr>
          <p:nvPr>
            <p:ph idx="1"/>
          </p:nvPr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2643174" y="2000240"/>
            <a:ext cx="3765967" cy="4389437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chemeClr val="accent1">
                <a:lumMod val="40000"/>
                <a:lumOff val="60000"/>
              </a:schemeClr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None/>
            </a:pPr>
            <a:endParaRPr lang="ru-RU" dirty="0"/>
          </a:p>
        </p:txBody>
      </p:sp>
      <p:pic>
        <p:nvPicPr>
          <p:cNvPr id="1026" name="Picture 2" descr="C:\Users\Елена\Desktop\1238530273_1881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0"/>
            <a:ext cx="9222890" cy="6858000"/>
          </a:xfrm>
          <a:prstGeom prst="rect">
            <a:avLst/>
          </a:prstGeom>
          <a:noFill/>
        </p:spPr>
      </p:pic>
      <p:sp>
        <p:nvSpPr>
          <p:cNvPr id="5" name="Прямоугольник 4"/>
          <p:cNvSpPr/>
          <p:nvPr/>
        </p:nvSpPr>
        <p:spPr>
          <a:xfrm>
            <a:off x="3449607" y="2967335"/>
            <a:ext cx="2244782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dirty="0" smtClean="0">
                <a:ln w="18415" cmpd="sng">
                  <a:solidFill>
                    <a:srgbClr val="FFFF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63500" dir="3600000" algn="tl" rotWithShape="0">
                    <a:srgbClr val="000000">
                      <a:alpha val="70000"/>
                    </a:srgbClr>
                  </a:outerShdw>
                </a:effectLst>
              </a:rPr>
              <a:t>Радуга</a:t>
            </a:r>
            <a:endParaRPr lang="ru-RU" sz="5400" b="0" cap="none" spc="0" dirty="0">
              <a:ln w="18415" cmpd="sng">
                <a:solidFill>
                  <a:srgbClr val="FFFFFF"/>
                </a:solidFill>
                <a:prstDash val="solid"/>
              </a:ln>
              <a:solidFill>
                <a:srgbClr val="FFFFFF"/>
              </a:solidFill>
              <a:effectLst>
                <a:outerShdw blurRad="63500" dir="3600000" algn="tl" rotWithShape="0">
                  <a:srgbClr val="000000">
                    <a:alpha val="70000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323101" y="2967335"/>
            <a:ext cx="249780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/>
                <a:solidFill>
                  <a:schemeClr val="accent3"/>
                </a:solidFill>
                <a:effectLst/>
              </a:rPr>
              <a:t>СЛОВО</a:t>
            </a:r>
            <a:endParaRPr lang="ru-RU" sz="54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5" name="Стрелка вправо 4"/>
          <p:cNvSpPr/>
          <p:nvPr/>
        </p:nvSpPr>
        <p:spPr>
          <a:xfrm rot="20067598">
            <a:off x="5757105" y="2922606"/>
            <a:ext cx="714380" cy="3571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Стрелка вправо 5"/>
          <p:cNvSpPr/>
          <p:nvPr/>
        </p:nvSpPr>
        <p:spPr>
          <a:xfrm rot="841123">
            <a:off x="5819071" y="3438768"/>
            <a:ext cx="714380" cy="3571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7" name="Прямоугольник 6"/>
          <p:cNvSpPr/>
          <p:nvPr/>
        </p:nvSpPr>
        <p:spPr>
          <a:xfrm>
            <a:off x="6643702" y="2500306"/>
            <a:ext cx="1648207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ЗВУКИ</a:t>
            </a:r>
            <a:endParaRPr lang="ru-RU" sz="36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6715140" y="3500438"/>
            <a:ext cx="1721946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БУКВЫ</a:t>
            </a:r>
            <a:endParaRPr lang="ru-RU" sz="36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10" name="Стрелка вправо 9"/>
          <p:cNvSpPr/>
          <p:nvPr/>
        </p:nvSpPr>
        <p:spPr>
          <a:xfrm rot="12916848">
            <a:off x="2680723" y="2602373"/>
            <a:ext cx="714380" cy="3571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1" name="Стрелка вправо 10"/>
          <p:cNvSpPr/>
          <p:nvPr/>
        </p:nvSpPr>
        <p:spPr>
          <a:xfrm rot="8654656">
            <a:off x="2608769" y="3675492"/>
            <a:ext cx="714380" cy="3571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12" name="Стрелка вправо 11"/>
          <p:cNvSpPr/>
          <p:nvPr/>
        </p:nvSpPr>
        <p:spPr>
          <a:xfrm rot="11254702">
            <a:off x="2520732" y="3117357"/>
            <a:ext cx="714380" cy="3571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2" name="Группа 27"/>
          <p:cNvGrpSpPr/>
          <p:nvPr/>
        </p:nvGrpSpPr>
        <p:grpSpPr>
          <a:xfrm>
            <a:off x="1142976" y="2357430"/>
            <a:ext cx="928694" cy="285752"/>
            <a:chOff x="1142976" y="2357430"/>
            <a:chExt cx="928694" cy="285752"/>
          </a:xfrm>
        </p:grpSpPr>
        <p:cxnSp>
          <p:nvCxnSpPr>
            <p:cNvPr id="14" name="Прямая соединительная линия 13"/>
            <p:cNvCxnSpPr/>
            <p:nvPr/>
          </p:nvCxnSpPr>
          <p:spPr>
            <a:xfrm>
              <a:off x="1142976" y="2357430"/>
              <a:ext cx="928694" cy="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Прямая соединительная линия 15"/>
            <p:cNvCxnSpPr/>
            <p:nvPr/>
          </p:nvCxnSpPr>
          <p:spPr>
            <a:xfrm rot="5400000">
              <a:off x="1928794" y="2500306"/>
              <a:ext cx="285752" cy="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7" name="Дуга 16"/>
          <p:cNvSpPr/>
          <p:nvPr/>
        </p:nvSpPr>
        <p:spPr>
          <a:xfrm>
            <a:off x="1071538" y="2928934"/>
            <a:ext cx="1000132" cy="428628"/>
          </a:xfrm>
          <a:prstGeom prst="arc">
            <a:avLst>
              <a:gd name="adj1" fmla="val 10590777"/>
              <a:gd name="adj2" fmla="val 0"/>
            </a:avLst>
          </a:prstGeom>
          <a:ln w="57150">
            <a:solidFill>
              <a:srgbClr val="00B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grpSp>
        <p:nvGrpSpPr>
          <p:cNvPr id="3" name="Группа 28"/>
          <p:cNvGrpSpPr/>
          <p:nvPr/>
        </p:nvGrpSpPr>
        <p:grpSpPr>
          <a:xfrm>
            <a:off x="1071538" y="3500438"/>
            <a:ext cx="1000132" cy="357190"/>
            <a:chOff x="1071538" y="3500438"/>
            <a:chExt cx="1000132" cy="357190"/>
          </a:xfrm>
        </p:grpSpPr>
        <p:cxnSp>
          <p:nvCxnSpPr>
            <p:cNvPr id="19" name="Прямая соединительная линия 18"/>
            <p:cNvCxnSpPr/>
            <p:nvPr/>
          </p:nvCxnSpPr>
          <p:spPr>
            <a:xfrm flipV="1">
              <a:off x="1071538" y="3500438"/>
              <a:ext cx="500066" cy="35719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Прямая соединительная линия 20"/>
            <p:cNvCxnSpPr/>
            <p:nvPr/>
          </p:nvCxnSpPr>
          <p:spPr>
            <a:xfrm>
              <a:off x="1571604" y="3500438"/>
              <a:ext cx="500066" cy="357190"/>
            </a:xfrm>
            <a:prstGeom prst="line">
              <a:avLst/>
            </a:prstGeom>
            <a:ln w="57150">
              <a:solidFill>
                <a:srgbClr val="00B05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2" name="Стрелка вправо 21"/>
          <p:cNvSpPr/>
          <p:nvPr/>
        </p:nvSpPr>
        <p:spPr>
          <a:xfrm rot="5400000">
            <a:off x="4179091" y="3893347"/>
            <a:ext cx="714380" cy="3571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3" name="Прямоугольник 22"/>
          <p:cNvSpPr/>
          <p:nvPr/>
        </p:nvSpPr>
        <p:spPr>
          <a:xfrm>
            <a:off x="2828453" y="4429132"/>
            <a:ext cx="3637407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ПРЕДЛОЖЕНИЕ</a:t>
            </a:r>
            <a:endParaRPr lang="ru-RU" sz="36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24" name="Стрелка вправо 23"/>
          <p:cNvSpPr/>
          <p:nvPr/>
        </p:nvSpPr>
        <p:spPr>
          <a:xfrm rot="5400000">
            <a:off x="4250529" y="5179231"/>
            <a:ext cx="714380" cy="3571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5" name="Прямоугольник 24"/>
          <p:cNvSpPr/>
          <p:nvPr/>
        </p:nvSpPr>
        <p:spPr>
          <a:xfrm>
            <a:off x="3891243" y="5786454"/>
            <a:ext cx="1511825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ТЕКСТ</a:t>
            </a:r>
            <a:endParaRPr lang="ru-RU" sz="36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26" name="Стрелка вправо 25"/>
          <p:cNvSpPr/>
          <p:nvPr/>
        </p:nvSpPr>
        <p:spPr>
          <a:xfrm rot="16200000">
            <a:off x="4250529" y="2393149"/>
            <a:ext cx="714380" cy="3571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27" name="Прямоугольник 26"/>
          <p:cNvSpPr/>
          <p:nvPr/>
        </p:nvSpPr>
        <p:spPr>
          <a:xfrm>
            <a:off x="3419904" y="1428736"/>
            <a:ext cx="2523641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ЗНАЧЕНИЕ</a:t>
            </a:r>
            <a:endParaRPr lang="ru-RU" sz="36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1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4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7" fill="hold">
                      <p:stCondLst>
                        <p:cond delay="indefinite"/>
                      </p:stCondLst>
                      <p:childTnLst>
                        <p:par>
                          <p:cTn id="48" fill="hold">
                            <p:stCondLst>
                              <p:cond delay="0"/>
                            </p:stCondLst>
                            <p:childTnLst>
                              <p:par>
                                <p:cTn id="4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51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0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>
                      <p:stCondLst>
                        <p:cond delay="indefinite"/>
                      </p:stCondLst>
                      <p:childTnLst>
                        <p:par>
                          <p:cTn id="66" fill="hold">
                            <p:stCondLst>
                              <p:cond delay="0"/>
                            </p:stCondLst>
                            <p:childTnLst>
                              <p:par>
                                <p:cTn id="67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69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0" fill="hold">
                      <p:stCondLst>
                        <p:cond delay="indefinite"/>
                      </p:stCondLst>
                      <p:childTnLst>
                        <p:par>
                          <p:cTn id="71" fill="hold">
                            <p:stCondLst>
                              <p:cond delay="0"/>
                            </p:stCondLst>
                            <p:childTnLst>
                              <p:par>
                                <p:cTn id="7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78" dur="5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 animBg="1"/>
      <p:bldP spid="7" grpId="0"/>
      <p:bldP spid="8" grpId="0"/>
      <p:bldP spid="10" grpId="0" animBg="1"/>
      <p:bldP spid="11" grpId="0" animBg="1"/>
      <p:bldP spid="12" grpId="0" animBg="1"/>
      <p:bldP spid="17" grpId="0" animBg="1"/>
      <p:bldP spid="22" grpId="0" animBg="1"/>
      <p:bldP spid="23" grpId="0"/>
      <p:bldP spid="24" grpId="0" animBg="1"/>
      <p:bldP spid="25" grpId="0"/>
      <p:bldP spid="26" grpId="0" animBg="1"/>
      <p:bldP spid="27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323101" y="2967335"/>
            <a:ext cx="249780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/>
                <a:solidFill>
                  <a:schemeClr val="accent3"/>
                </a:solidFill>
                <a:effectLst/>
              </a:rPr>
              <a:t>СЛОВО</a:t>
            </a:r>
            <a:endParaRPr lang="ru-RU" sz="54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5" name="Стрелка вправо 4"/>
          <p:cNvSpPr/>
          <p:nvPr/>
        </p:nvSpPr>
        <p:spPr>
          <a:xfrm rot="5400000">
            <a:off x="4179091" y="3893347"/>
            <a:ext cx="714380" cy="3571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2828453" y="4429132"/>
            <a:ext cx="3637407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ПРЕДЛОЖЕНИЕ</a:t>
            </a:r>
            <a:endParaRPr lang="ru-RU" sz="36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3323101" y="2967335"/>
            <a:ext cx="249780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/>
                <a:solidFill>
                  <a:schemeClr val="accent3"/>
                </a:solidFill>
                <a:effectLst/>
              </a:rPr>
              <a:t>СЛОВО</a:t>
            </a:r>
            <a:endParaRPr lang="ru-RU" sz="5400" b="1" cap="none" spc="0" dirty="0">
              <a:ln/>
              <a:solidFill>
                <a:schemeClr val="accent3"/>
              </a:solidFill>
              <a:effectLst/>
            </a:endParaRPr>
          </a:p>
        </p:txBody>
      </p:sp>
      <p:sp>
        <p:nvSpPr>
          <p:cNvPr id="5" name="Стрелка вправо 4"/>
          <p:cNvSpPr/>
          <p:nvPr/>
        </p:nvSpPr>
        <p:spPr>
          <a:xfrm rot="5400000">
            <a:off x="4179091" y="3893347"/>
            <a:ext cx="714380" cy="3571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Прямоугольник 5"/>
          <p:cNvSpPr/>
          <p:nvPr/>
        </p:nvSpPr>
        <p:spPr>
          <a:xfrm>
            <a:off x="2828453" y="4429132"/>
            <a:ext cx="3637407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ПРЕДЛОЖЕНИЕ</a:t>
            </a:r>
            <a:endParaRPr lang="ru-RU" sz="36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7" name="Стрелка вправо 6"/>
          <p:cNvSpPr/>
          <p:nvPr/>
        </p:nvSpPr>
        <p:spPr>
          <a:xfrm rot="5400000">
            <a:off x="4250529" y="5179231"/>
            <a:ext cx="714380" cy="357190"/>
          </a:xfrm>
          <a:prstGeom prst="right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8" name="Прямоугольник 7"/>
          <p:cNvSpPr/>
          <p:nvPr/>
        </p:nvSpPr>
        <p:spPr>
          <a:xfrm>
            <a:off x="3891243" y="5786454"/>
            <a:ext cx="1511825" cy="646331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3600" b="1" cap="all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ТЕКСТ</a:t>
            </a:r>
            <a:endParaRPr lang="ru-RU" sz="3600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5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3" presetClass="entr" presetSubtype="1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2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 animBg="1"/>
      <p:bldP spid="6" grpId="0"/>
      <p:bldP spid="7" grpId="0" animBg="1"/>
      <p:bldP spid="8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 smtClean="0"/>
              <a:t>Подсказка:</a:t>
            </a:r>
            <a:endParaRPr lang="ru-RU" i="1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7200" dirty="0" smtClean="0">
                <a:solidFill>
                  <a:srgbClr val="FF0000"/>
                </a:solidFill>
              </a:rPr>
              <a:t>Каждый</a:t>
            </a:r>
            <a:r>
              <a:rPr lang="ru-RU" sz="7200" dirty="0" smtClean="0"/>
              <a:t> </a:t>
            </a:r>
            <a:r>
              <a:rPr lang="ru-RU" sz="7200" dirty="0" smtClean="0">
                <a:solidFill>
                  <a:srgbClr val="FFC000"/>
                </a:solidFill>
              </a:rPr>
              <a:t>охотник</a:t>
            </a:r>
          </a:p>
          <a:p>
            <a:pPr>
              <a:buNone/>
            </a:pPr>
            <a:r>
              <a:rPr lang="ru-RU" sz="7200" dirty="0" smtClean="0">
                <a:solidFill>
                  <a:srgbClr val="FFFF00"/>
                </a:solidFill>
              </a:rPr>
              <a:t>желает</a:t>
            </a:r>
            <a:r>
              <a:rPr lang="ru-RU" sz="7200" dirty="0" smtClean="0"/>
              <a:t> </a:t>
            </a:r>
            <a:r>
              <a:rPr lang="ru-RU" sz="7200" dirty="0" smtClean="0">
                <a:solidFill>
                  <a:srgbClr val="00B050"/>
                </a:solidFill>
              </a:rPr>
              <a:t>знать,</a:t>
            </a:r>
            <a:r>
              <a:rPr lang="ru-RU" sz="7200" dirty="0" smtClean="0"/>
              <a:t> </a:t>
            </a:r>
            <a:r>
              <a:rPr lang="ru-RU" sz="7200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где</a:t>
            </a:r>
          </a:p>
          <a:p>
            <a:pPr>
              <a:buNone/>
            </a:pPr>
            <a:r>
              <a:rPr lang="ru-RU" sz="7200" dirty="0" smtClean="0">
                <a:solidFill>
                  <a:srgbClr val="002060"/>
                </a:solidFill>
              </a:rPr>
              <a:t>сидит</a:t>
            </a:r>
            <a:r>
              <a:rPr lang="ru-RU" sz="7200" dirty="0" smtClean="0"/>
              <a:t> </a:t>
            </a:r>
            <a:r>
              <a:rPr lang="ru-RU" sz="7200" dirty="0" smtClean="0">
                <a:solidFill>
                  <a:srgbClr val="7030A0"/>
                </a:solidFill>
              </a:rPr>
              <a:t>фазан.</a:t>
            </a:r>
            <a:endParaRPr lang="ru-RU" sz="7200" dirty="0">
              <a:solidFill>
                <a:srgbClr val="7030A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ru-RU" sz="7200" dirty="0" smtClean="0">
                <a:solidFill>
                  <a:srgbClr val="0070C0"/>
                </a:solidFill>
              </a:rPr>
              <a:t>к, о, ж, </a:t>
            </a:r>
            <a:r>
              <a:rPr lang="ru-RU" sz="7200" dirty="0" err="1" smtClean="0">
                <a:solidFill>
                  <a:srgbClr val="0070C0"/>
                </a:solidFill>
              </a:rPr>
              <a:t>з</a:t>
            </a:r>
            <a:r>
              <a:rPr lang="ru-RU" sz="7200" dirty="0" smtClean="0">
                <a:solidFill>
                  <a:srgbClr val="0070C0"/>
                </a:solidFill>
              </a:rPr>
              <a:t>, г, с, </a:t>
            </a:r>
            <a:r>
              <a:rPr lang="ru-RU" sz="7200" dirty="0" err="1" smtClean="0">
                <a:solidFill>
                  <a:srgbClr val="0070C0"/>
                </a:solidFill>
              </a:rPr>
              <a:t>ф</a:t>
            </a:r>
            <a:r>
              <a:rPr lang="ru-RU" sz="7200" dirty="0" smtClean="0">
                <a:solidFill>
                  <a:srgbClr val="0070C0"/>
                </a:solidFill>
              </a:rPr>
              <a:t> ,..</a:t>
            </a:r>
            <a:endParaRPr lang="ru-RU" sz="7200" dirty="0">
              <a:solidFill>
                <a:srgbClr val="0070C0"/>
              </a:solidFill>
            </a:endParaRPr>
          </a:p>
        </p:txBody>
      </p:sp>
      <p:pic>
        <p:nvPicPr>
          <p:cNvPr id="4" name="Picture 2" descr="C:\Users\Елена\Desktop\1238530273_1881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4500570"/>
            <a:ext cx="3170359" cy="235743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u="sng" dirty="0" smtClean="0">
                <a:solidFill>
                  <a:srgbClr val="FF0000"/>
                </a:solidFill>
              </a:rPr>
              <a:t>Какой?</a:t>
            </a:r>
            <a:endParaRPr lang="ru-RU" u="sng" dirty="0">
              <a:solidFill>
                <a:srgbClr val="FF0000"/>
              </a:solidFill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3200" dirty="0" smtClean="0">
                <a:solidFill>
                  <a:srgbClr val="FF0000"/>
                </a:solidFill>
              </a:rPr>
              <a:t>Красный</a:t>
            </a:r>
          </a:p>
          <a:p>
            <a:pPr algn="ctr">
              <a:buNone/>
            </a:pPr>
            <a:r>
              <a:rPr lang="ru-RU" sz="3200" dirty="0" smtClean="0">
                <a:solidFill>
                  <a:srgbClr val="FFC000"/>
                </a:solidFill>
              </a:rPr>
              <a:t>Оранжевый</a:t>
            </a:r>
            <a:r>
              <a:rPr lang="ru-RU" sz="3200" dirty="0" smtClean="0"/>
              <a:t> </a:t>
            </a:r>
          </a:p>
          <a:p>
            <a:pPr algn="ctr">
              <a:buNone/>
            </a:pPr>
            <a:r>
              <a:rPr lang="ru-RU" sz="3200" dirty="0" smtClean="0">
                <a:solidFill>
                  <a:srgbClr val="FFFF00"/>
                </a:solidFill>
              </a:rPr>
              <a:t>Жёлтый</a:t>
            </a:r>
          </a:p>
          <a:p>
            <a:pPr algn="ctr">
              <a:buNone/>
            </a:pPr>
            <a:r>
              <a:rPr lang="ru-RU" sz="3200" dirty="0" smtClean="0">
                <a:solidFill>
                  <a:srgbClr val="00B050"/>
                </a:solidFill>
              </a:rPr>
              <a:t>Зелёный</a:t>
            </a:r>
          </a:p>
          <a:p>
            <a:pPr algn="ctr">
              <a:buNone/>
            </a:pPr>
            <a:r>
              <a:rPr lang="ru-RU" sz="3200" dirty="0" smtClean="0">
                <a:solidFill>
                  <a:srgbClr val="00B0F0"/>
                </a:solidFill>
              </a:rPr>
              <a:t>Голубой</a:t>
            </a:r>
          </a:p>
          <a:p>
            <a:pPr algn="ctr">
              <a:buNone/>
            </a:pPr>
            <a:r>
              <a:rPr lang="ru-RU" sz="3200" dirty="0" smtClean="0">
                <a:solidFill>
                  <a:srgbClr val="002060"/>
                </a:solidFill>
              </a:rPr>
              <a:t>Синий</a:t>
            </a:r>
          </a:p>
          <a:p>
            <a:pPr algn="ctr">
              <a:buNone/>
            </a:pPr>
            <a:r>
              <a:rPr lang="ru-RU" sz="3200" dirty="0" smtClean="0">
                <a:solidFill>
                  <a:srgbClr val="7030A0"/>
                </a:solidFill>
              </a:rPr>
              <a:t>Фиолетовый</a:t>
            </a:r>
            <a:endParaRPr lang="ru-RU" sz="3200" dirty="0">
              <a:solidFill>
                <a:srgbClr val="7030A0"/>
              </a:solidFill>
            </a:endParaRPr>
          </a:p>
        </p:txBody>
      </p:sp>
      <p:pic>
        <p:nvPicPr>
          <p:cNvPr id="4" name="Picture 2" descr="C:\Users\Елена\Desktop\1238530273_1881.jpg"/>
          <p:cNvPicPr>
            <a:picLocks noChangeAspect="1" noChangeArrowheads="1"/>
          </p:cNvPicPr>
          <p:nvPr/>
        </p:nvPicPr>
        <p:blipFill>
          <a:blip r:embed="rId2" cstate="email"/>
          <a:srcRect/>
          <a:stretch>
            <a:fillRect/>
          </a:stretch>
        </p:blipFill>
        <p:spPr bwMode="auto">
          <a:xfrm>
            <a:off x="0" y="4500570"/>
            <a:ext cx="3170359" cy="235743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ru-RU" dirty="0" smtClean="0"/>
              <a:t>Прочитай слова:</a:t>
            </a:r>
            <a:endParaRPr lang="ru-RU" dirty="0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ctr">
              <a:buNone/>
            </a:pPr>
            <a:r>
              <a:rPr lang="ru-RU" sz="4400" dirty="0" smtClean="0"/>
              <a:t>Воробей, соловей, сорока, ворона, коростель, иволга, оляпка, трясогузка</a:t>
            </a:r>
          </a:p>
          <a:p>
            <a:pPr algn="ctr">
              <a:buNone/>
            </a:pPr>
            <a:endParaRPr lang="ru-RU" sz="4400" dirty="0"/>
          </a:p>
        </p:txBody>
      </p:sp>
      <p:cxnSp>
        <p:nvCxnSpPr>
          <p:cNvPr id="5" name="Прямая соединительная линия 4"/>
          <p:cNvCxnSpPr/>
          <p:nvPr/>
        </p:nvCxnSpPr>
        <p:spPr>
          <a:xfrm rot="5400000">
            <a:off x="5250661" y="2035959"/>
            <a:ext cx="142876" cy="7143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Прямая соединительная линия 5"/>
          <p:cNvCxnSpPr/>
          <p:nvPr/>
        </p:nvCxnSpPr>
        <p:spPr>
          <a:xfrm rot="5400000">
            <a:off x="6036479" y="3393281"/>
            <a:ext cx="142876" cy="7143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Прямая соединительная линия 6"/>
          <p:cNvCxnSpPr/>
          <p:nvPr/>
        </p:nvCxnSpPr>
        <p:spPr>
          <a:xfrm rot="5400000">
            <a:off x="3036083" y="3393281"/>
            <a:ext cx="142876" cy="7143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9" name="Прямая соединительная линия 8"/>
          <p:cNvCxnSpPr/>
          <p:nvPr/>
        </p:nvCxnSpPr>
        <p:spPr>
          <a:xfrm rot="5400000">
            <a:off x="2964645" y="2035959"/>
            <a:ext cx="142876" cy="7143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0" name="Прямая соединительная линия 9"/>
          <p:cNvCxnSpPr/>
          <p:nvPr/>
        </p:nvCxnSpPr>
        <p:spPr>
          <a:xfrm rot="5400000">
            <a:off x="2321703" y="2750339"/>
            <a:ext cx="142876" cy="7143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" name="Прямая соединительная линия 13"/>
          <p:cNvCxnSpPr/>
          <p:nvPr/>
        </p:nvCxnSpPr>
        <p:spPr>
          <a:xfrm rot="5400000">
            <a:off x="6893735" y="2035959"/>
            <a:ext cx="142876" cy="7143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единительная линия 14"/>
          <p:cNvCxnSpPr/>
          <p:nvPr/>
        </p:nvCxnSpPr>
        <p:spPr>
          <a:xfrm rot="5400000">
            <a:off x="5250661" y="2678901"/>
            <a:ext cx="142876" cy="7143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единительная линия 15"/>
          <p:cNvCxnSpPr/>
          <p:nvPr/>
        </p:nvCxnSpPr>
        <p:spPr>
          <a:xfrm rot="5400000">
            <a:off x="6393669" y="2750339"/>
            <a:ext cx="142876" cy="71438"/>
          </a:xfrm>
          <a:prstGeom prst="line">
            <a:avLst/>
          </a:prstGeom>
          <a:ln w="57150">
            <a:solidFill>
              <a:srgbClr val="FF000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Прямоугольник 16"/>
          <p:cNvSpPr/>
          <p:nvPr/>
        </p:nvSpPr>
        <p:spPr>
          <a:xfrm>
            <a:off x="1422877" y="3571876"/>
            <a:ext cx="7132337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Как назвать эту </a:t>
            </a:r>
          </a:p>
          <a:p>
            <a:pPr algn="ctr"/>
            <a:r>
              <a:rPr lang="ru-RU" sz="5400" b="1" cap="none" spc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тематическую группу?</a:t>
            </a:r>
            <a:endParaRPr lang="ru-RU" sz="5400" b="1" cap="none" spc="0" dirty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18" name="Прямоугольник 17"/>
          <p:cNvSpPr/>
          <p:nvPr/>
        </p:nvSpPr>
        <p:spPr>
          <a:xfrm>
            <a:off x="3643306" y="4071942"/>
            <a:ext cx="3286148" cy="923330"/>
          </a:xfrm>
          <a:prstGeom prst="rect">
            <a:avLst/>
          </a:prstGeom>
          <a:noFill/>
        </p:spPr>
        <p:txBody>
          <a:bodyPr wrap="square" lIns="91440" tIns="45720" rIns="91440" bIns="45720">
            <a:spAutoFit/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/>
            <a:r>
              <a:rPr lang="ru-RU" sz="5400" b="1" cap="none" spc="0" dirty="0" smtClean="0">
                <a:ln/>
                <a:solidFill>
                  <a:schemeClr val="accent3"/>
                </a:solidFill>
                <a:effectLst/>
              </a:rPr>
              <a:t>Птицы </a:t>
            </a:r>
            <a:endParaRPr lang="ru-RU" sz="5400" b="1" cap="none" spc="0" dirty="0">
              <a:ln/>
              <a:solidFill>
                <a:schemeClr val="accent3"/>
              </a:solidFill>
              <a:effectLst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1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3" presetClass="entr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6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3" presetClass="entr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linds(horizontal)">
                                      <p:cBhvr>
                                        <p:cTn id="19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5" presetClass="exit" presetSubtype="1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3" dur="500"/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5" presetClass="exit" presetSubtype="1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checkerboard(across)">
                                      <p:cBhvr>
                                        <p:cTn id="26" dur="500"/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1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>
                      <p:stCondLst>
                        <p:cond delay="indefinite"/>
                      </p:stCondLst>
                      <p:childTnLst>
                        <p:par>
                          <p:cTn id="45" fill="hold">
                            <p:stCondLst>
                              <p:cond delay="0"/>
                            </p:stCondLst>
                            <p:childTnLst>
                              <p:par>
                                <p:cTn id="4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2" fill="hold">
                      <p:stCondLst>
                        <p:cond delay="indefinite"/>
                      </p:stCondLst>
                      <p:childTnLst>
                        <p:par>
                          <p:cTn id="53" fill="hold">
                            <p:stCondLst>
                              <p:cond delay="0"/>
                            </p:stCondLst>
                            <p:childTnLst>
                              <p:par>
                                <p:cTn id="54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>
                      <p:stCondLst>
                        <p:cond delay="indefinite"/>
                      </p:stCondLst>
                      <p:childTnLst>
                        <p:par>
                          <p:cTn id="61" fill="hold">
                            <p:stCondLst>
                              <p:cond delay="0"/>
                            </p:stCondLst>
                            <p:childTnLst>
                              <p:par>
                                <p:cTn id="62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4" fill="hold">
                      <p:stCondLst>
                        <p:cond delay="indefinite"/>
                      </p:stCondLst>
                      <p:childTnLst>
                        <p:par>
                          <p:cTn id="65" fill="hold">
                            <p:stCondLst>
                              <p:cond delay="0"/>
                            </p:stCondLst>
                            <p:childTnLst>
                              <p:par>
                                <p:cTn id="66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8" grpId="0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Поток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348</TotalTime>
  <Words>187</Words>
  <Application>Microsoft Office PowerPoint</Application>
  <PresentationFormat>Экран (4:3)</PresentationFormat>
  <Paragraphs>58</Paragraphs>
  <Slides>15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15</vt:i4>
      </vt:variant>
    </vt:vector>
  </HeadingPairs>
  <TitlesOfParts>
    <vt:vector size="16" baseType="lpstr">
      <vt:lpstr>Поток</vt:lpstr>
      <vt:lpstr>Русский язык</vt:lpstr>
      <vt:lpstr>Слайд 2</vt:lpstr>
      <vt:lpstr>Слайд 3</vt:lpstr>
      <vt:lpstr>Слайд 4</vt:lpstr>
      <vt:lpstr>Слайд 5</vt:lpstr>
      <vt:lpstr>Подсказка:</vt:lpstr>
      <vt:lpstr>Слайд 7</vt:lpstr>
      <vt:lpstr>Какой?</vt:lpstr>
      <vt:lpstr>Прочитай слова:</vt:lpstr>
      <vt:lpstr>Воробей </vt:lpstr>
      <vt:lpstr>ЦЕЛЬ УРОКА:</vt:lpstr>
      <vt:lpstr>Алгоритм:</vt:lpstr>
      <vt:lpstr>Алгоритм письменного оформления:</vt:lpstr>
      <vt:lpstr>Стр.55, упр.70</vt:lpstr>
      <vt:lpstr>Спасибо!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Русский язык</dc:title>
  <dc:creator>Елена</dc:creator>
  <cp:lastModifiedBy>Roman</cp:lastModifiedBy>
  <cp:revision>54</cp:revision>
  <dcterms:created xsi:type="dcterms:W3CDTF">2012-10-01T19:09:48Z</dcterms:created>
  <dcterms:modified xsi:type="dcterms:W3CDTF">2013-02-13T16:42:45Z</dcterms:modified>
</cp:coreProperties>
</file>