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70" r:id="rId3"/>
    <p:sldId id="256" r:id="rId4"/>
    <p:sldId id="273" r:id="rId5"/>
    <p:sldId id="288" r:id="rId6"/>
    <p:sldId id="290" r:id="rId7"/>
    <p:sldId id="293" r:id="rId8"/>
    <p:sldId id="261" r:id="rId9"/>
    <p:sldId id="277" r:id="rId10"/>
    <p:sldId id="279" r:id="rId11"/>
    <p:sldId id="280" r:id="rId12"/>
    <p:sldId id="281" r:id="rId13"/>
    <p:sldId id="282" r:id="rId14"/>
    <p:sldId id="278" r:id="rId15"/>
    <p:sldId id="257" r:id="rId16"/>
    <p:sldId id="283" r:id="rId17"/>
    <p:sldId id="285" r:id="rId18"/>
    <p:sldId id="268" r:id="rId19"/>
  </p:sldIdLst>
  <p:sldSz cx="9144000" cy="6858000" type="screen4x3"/>
  <p:notesSz cx="6858000" cy="9144000"/>
  <p:defaultTextStyle>
    <a:defPPr>
      <a:defRPr lang="ru-RU"/>
    </a:defPPr>
    <a:lvl1pPr algn="ctr" rtl="0" fontAlgn="base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33FF"/>
    <a:srgbClr val="0066FF"/>
    <a:srgbClr val="FF9999"/>
    <a:srgbClr val="A50021"/>
    <a:srgbClr val="CC33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32677-19F4-4CD5-B788-A9A9D0E154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47832-496E-4E10-BE3B-A2ACC89C31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9AD65-0667-44E4-8B90-8FA8FEE798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3411DD-F5C3-427C-A972-1FE9B396E3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9939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940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1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2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3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4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5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6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47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953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9954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5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6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957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9958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9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0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961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9962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3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4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96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39966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7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8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969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9970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1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2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73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4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5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6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7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8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9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80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8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8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153737-C25D-48A0-A9DC-9D808FA1F3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998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8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087D7-25B8-46E6-B077-A3A9340154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0A284-E01A-4B5E-A868-8249B5D89C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4DAC6-055C-4028-BFEE-F2F11BB691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211B4-11F6-4851-A59E-570EC8E2AB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8D506-1CA7-4CC1-B563-EEB35886EF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D3C24-232F-4BFB-8264-D68CC44506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BE14B-EEA4-4F55-8612-08A339D26C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EC6C1-D8CB-4B3A-8B37-AC4A394D5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1E04-6BB5-4666-AE24-1A0FE17DE1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B5D86-B7DC-4933-BCF6-9D6188814A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4A49E-A2A5-444E-AFA4-078F7D583F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63A0712-A1A7-4D64-A81A-5C1A26E850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0E0A8A-13C6-4307-93AA-4EC33CB134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0A0BAB8-D4AD-4CAD-8F44-933E4E087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6F4DAC-E010-47FB-9808-460CAB274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EB9DDB2-6F99-4B10-9F89-442295C393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A6740-C642-4277-97CD-34A122E7F8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83B1-14B0-42F1-8E3A-66F5C1461E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58B30-5434-43F2-9187-9261CF587F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0620A-1859-40BB-8DDC-0B0BC83BD2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E3DFE-7D66-49BD-AC54-8588E9DF80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5E250-B016-4FA1-8AE8-BDEBF11E92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500E9-8427-4047-B5C8-B35D842A6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46CF2A-C1EE-4690-9B4D-C95D88B6744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transition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8916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891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1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1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92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892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892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892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892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2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3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8931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8932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3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93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893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939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894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94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4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5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5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5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3896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3896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1F79DE1E-CF2E-4746-9E20-C4D4AB1283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>
    <p:strips dir="rd"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395288" y="4652963"/>
            <a:ext cx="84248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Уральскому добровольческому</a:t>
            </a:r>
          </a:p>
        </p:txBody>
      </p:sp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1476375" y="5734050"/>
            <a:ext cx="66246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танковому корпусу</a:t>
            </a:r>
          </a:p>
        </p:txBody>
      </p:sp>
      <p:sp>
        <p:nvSpPr>
          <p:cNvPr id="32783" name="WordArt 15"/>
          <p:cNvSpPr>
            <a:spLocks noChangeArrowheads="1" noChangeShapeType="1" noTextEdit="1"/>
          </p:cNvSpPr>
          <p:nvPr/>
        </p:nvSpPr>
        <p:spPr bwMode="auto">
          <a:xfrm>
            <a:off x="3059113" y="476250"/>
            <a:ext cx="3167062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3366FF">
                      <a:alpha val="95000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70</a:t>
            </a:r>
          </a:p>
        </p:txBody>
      </p:sp>
      <p:sp>
        <p:nvSpPr>
          <p:cNvPr id="32786" name="WordArt 18"/>
          <p:cNvSpPr>
            <a:spLocks noChangeArrowheads="1" noChangeShapeType="1" noTextEdit="1"/>
          </p:cNvSpPr>
          <p:nvPr/>
        </p:nvSpPr>
        <p:spPr bwMode="auto">
          <a:xfrm>
            <a:off x="2555875" y="2924175"/>
            <a:ext cx="4176713" cy="12969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лет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 animBg="1"/>
      <p:bldP spid="327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>
          <a:xfrm>
            <a:off x="6084888" y="1916113"/>
            <a:ext cx="1514475" cy="4191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4932363" cy="49672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600"/>
              <a:t>      </a:t>
            </a:r>
            <a:r>
              <a:rPr lang="ru-RU" sz="2000" b="1">
                <a:solidFill>
                  <a:srgbClr val="CC3300"/>
                </a:solidFill>
              </a:rPr>
              <a:t>Десятки раз в боях отмечался гвардии старшина Конюхов. Его заслуги отмечены орденами Красного Знамени, Отечественной войны 1 и 2 степеней, двумя орденами Красной Звезды, орденом Славы 3-й степени и многими медалями, нагрудными знаками «Гвардия» и «Отличный артиллерист».</a:t>
            </a:r>
            <a:r>
              <a:rPr lang="ru-RU" sz="1600" b="1">
                <a:solidFill>
                  <a:srgbClr val="CC33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/>
              <a:t>         Кроме боевых наград был награжден Почетной грамотой, подписанной главнокомандующим группой советских оккупационных войск в Германии генералом армии Чуйковым (4.06.50 г.)</a:t>
            </a:r>
          </a:p>
        </p:txBody>
      </p:sp>
      <p:pic>
        <p:nvPicPr>
          <p:cNvPr id="77828" name="Picture 4" descr="Untitled1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3800" y="476250"/>
            <a:ext cx="3781425" cy="5327650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43887" cy="2303463"/>
          </a:xfrm>
        </p:spPr>
        <p:txBody>
          <a:bodyPr/>
          <a:lstStyle/>
          <a:p>
            <a:pPr algn="l"/>
            <a:r>
              <a:rPr lang="ru-RU" sz="2000" b="1"/>
              <a:t>    На вопрос, страшно ли было на фронте, Виктор Иванович, не лукавя, говорит: «Страшно, особенно с противотанковым ружьем против «Тигров». Но за спиной Родина, а не боятся погибнуть только дураки. Просто некуда было отступать, фронт продвигался на запад».</a:t>
            </a:r>
            <a:br>
              <a:rPr lang="ru-RU" sz="2000" b="1"/>
            </a:br>
            <a:endParaRPr lang="ru-RU" sz="2000" b="1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  </a:t>
            </a:r>
            <a:endParaRPr lang="ru-RU" sz="1000" b="1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133600"/>
            <a:ext cx="9144000" cy="44640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		</a:t>
            </a:r>
          </a:p>
        </p:txBody>
      </p:sp>
      <p:pic>
        <p:nvPicPr>
          <p:cNvPr id="79882" name="Picture 10" descr="IMG_00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2565400"/>
            <a:ext cx="4608512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Rectangle 8"/>
          <p:cNvSpPr>
            <a:spLocks noGrp="1" noChangeArrowheads="1"/>
          </p:cNvSpPr>
          <p:nvPr>
            <p:ph type="title"/>
          </p:nvPr>
        </p:nvSpPr>
        <p:spPr>
          <a:xfrm>
            <a:off x="5651500" y="2924175"/>
            <a:ext cx="1943100" cy="220663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333375"/>
            <a:ext cx="4038600" cy="29511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   </a:t>
            </a:r>
            <a:r>
              <a:rPr lang="ru-RU" sz="2000" b="1"/>
              <a:t>Вместе со своим корпусом Виктор Иванович дошел до Берлина и долгое время служил за границей в составе оккупационных войск. Демобилизовался в 1950 году. </a:t>
            </a:r>
          </a:p>
        </p:txBody>
      </p:sp>
      <p:pic>
        <p:nvPicPr>
          <p:cNvPr id="81924" name="Picture 4" descr="Untitled12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10138" y="260350"/>
            <a:ext cx="3878262" cy="5545138"/>
          </a:xfrm>
          <a:noFill/>
          <a:ln/>
        </p:spPr>
      </p:pic>
      <p:pic>
        <p:nvPicPr>
          <p:cNvPr id="81927" name="Picture 7" descr="Untitled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3500438"/>
            <a:ext cx="4176712" cy="316547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8" name="Rectangle 14"/>
          <p:cNvSpPr>
            <a:spLocks noGrp="1" noChangeArrowheads="1"/>
          </p:cNvSpPr>
          <p:nvPr>
            <p:ph type="title"/>
          </p:nvPr>
        </p:nvSpPr>
        <p:spPr>
          <a:xfrm>
            <a:off x="5435600" y="1052513"/>
            <a:ext cx="1296988" cy="3651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67595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0" y="260350"/>
            <a:ext cx="4859338" cy="27368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     </a:t>
            </a:r>
            <a:r>
              <a:rPr lang="ru-RU" sz="2000" b="1"/>
              <a:t>В жизни бывало всякое, но невзгоды помогал преодолеть боевой дух, воля к победе, которые были характерны для Виктора Ивановича со времен войны, любовь и поддержка родных и близких. </a:t>
            </a:r>
          </a:p>
        </p:txBody>
      </p:sp>
      <p:pic>
        <p:nvPicPr>
          <p:cNvPr id="67596" name="Picture 12" descr="Untitled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3800" y="333375"/>
            <a:ext cx="3394075" cy="2152650"/>
          </a:xfrm>
        </p:spPr>
      </p:pic>
      <p:pic>
        <p:nvPicPr>
          <p:cNvPr id="67597" name="Picture 13" descr="Untitled9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08175" y="2924175"/>
            <a:ext cx="5616575" cy="3763963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>
          <a:xfrm>
            <a:off x="6011863" y="3284538"/>
            <a:ext cx="1450975" cy="581025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3092" name="Picture 20" descr="Untitled2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333375"/>
            <a:ext cx="4070350" cy="5400675"/>
          </a:xfrm>
        </p:spPr>
      </p:pic>
      <p:sp>
        <p:nvSpPr>
          <p:cNvPr id="3095" name="Rectangle 2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76250"/>
            <a:ext cx="4537075" cy="25923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  </a:t>
            </a:r>
            <a:r>
              <a:rPr lang="ru-RU" sz="2000" b="1"/>
              <a:t>Виктор Иванович несмотря на недуг ведёт активный образ жизни. Встречается с однополчанами, сельчанами, школьниками. Играет на аккордеоне.</a:t>
            </a:r>
          </a:p>
        </p:txBody>
      </p:sp>
      <p:pic>
        <p:nvPicPr>
          <p:cNvPr id="3096" name="Picture 24" descr="Untitled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 l="1682" t="4738" r="1682" b="7913"/>
          <a:stretch>
            <a:fillRect/>
          </a:stretch>
        </p:blipFill>
        <p:spPr>
          <a:xfrm>
            <a:off x="323850" y="3500438"/>
            <a:ext cx="4105275" cy="266382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4" name="Picture 10" descr="Untitled13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549275"/>
            <a:ext cx="4154488" cy="2525713"/>
          </a:xfrm>
        </p:spPr>
      </p:pic>
      <p:pic>
        <p:nvPicPr>
          <p:cNvPr id="88082" name="Picture 18" descr="Untitled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3789363"/>
            <a:ext cx="3455987" cy="2284412"/>
          </a:xfrm>
          <a:prstGeom prst="rect">
            <a:avLst/>
          </a:prstGeom>
          <a:noFill/>
        </p:spPr>
      </p:pic>
      <p:pic>
        <p:nvPicPr>
          <p:cNvPr id="88083" name="Picture 19" descr="Untitled20"/>
          <p:cNvPicPr>
            <a:picLocks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116013" y="692150"/>
            <a:ext cx="3313112" cy="2671763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4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115888"/>
            <a:ext cx="8243888" cy="509587"/>
          </a:xfrm>
        </p:spPr>
        <p:txBody>
          <a:bodyPr/>
          <a:lstStyle/>
          <a:p>
            <a:r>
              <a:rPr lang="ru-RU" sz="2400" b="1"/>
              <a:t>Встречи в Вишневогорской школе</a:t>
            </a:r>
          </a:p>
        </p:txBody>
      </p:sp>
      <p:pic>
        <p:nvPicPr>
          <p:cNvPr id="97287" name="Picture 7" descr="4 Б с ветеранами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363" y="908050"/>
            <a:ext cx="3889375" cy="2465388"/>
          </a:xfrm>
          <a:noFill/>
          <a:ln/>
        </p:spPr>
      </p:pic>
      <p:pic>
        <p:nvPicPr>
          <p:cNvPr id="97290" name="Picture 10" descr="IMG_0108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27088" y="3644900"/>
            <a:ext cx="3889375" cy="2916238"/>
          </a:xfrm>
        </p:spPr>
      </p:pic>
      <p:pic>
        <p:nvPicPr>
          <p:cNvPr id="97303" name="Picture 23" descr="IMG_01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3860800"/>
            <a:ext cx="337343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05" name="Picture 25" descr="Untitled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836613"/>
            <a:ext cx="3789362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1844675"/>
            <a:ext cx="4572000" cy="1733550"/>
          </a:xfrm>
        </p:spPr>
        <p:txBody>
          <a:bodyPr/>
          <a:lstStyle/>
          <a:p>
            <a:pPr algn="l"/>
            <a:r>
              <a:rPr lang="ru-RU" sz="2000" b="1"/>
              <a:t> </a:t>
            </a:r>
            <a:r>
              <a:rPr lang="ru-RU" sz="2000" b="1">
                <a:solidFill>
                  <a:srgbClr val="CC3300"/>
                </a:solidFill>
              </a:rPr>
              <a:t>Он сделал всё. Он тих и </a:t>
            </a:r>
            <a:br>
              <a:rPr lang="ru-RU" sz="2000" b="1">
                <a:solidFill>
                  <a:srgbClr val="CC3300"/>
                </a:solidFill>
              </a:rPr>
            </a:br>
            <a:r>
              <a:rPr lang="ru-RU" sz="2000" b="1">
                <a:solidFill>
                  <a:srgbClr val="CC3300"/>
                </a:solidFill>
              </a:rPr>
              <a:t>                                  скромен.</a:t>
            </a:r>
            <a:br>
              <a:rPr lang="ru-RU" sz="2000" b="1">
                <a:solidFill>
                  <a:srgbClr val="CC3300"/>
                </a:solidFill>
              </a:rPr>
            </a:br>
            <a:r>
              <a:rPr lang="ru-RU" sz="2000" b="1">
                <a:solidFill>
                  <a:srgbClr val="CC3300"/>
                </a:solidFill>
              </a:rPr>
              <a:t> Он мир от чёрной смерти </a:t>
            </a:r>
            <a:br>
              <a:rPr lang="ru-RU" sz="2000" b="1">
                <a:solidFill>
                  <a:srgbClr val="CC3300"/>
                </a:solidFill>
              </a:rPr>
            </a:br>
            <a:r>
              <a:rPr lang="ru-RU" sz="2000" b="1">
                <a:solidFill>
                  <a:srgbClr val="CC3300"/>
                </a:solidFill>
              </a:rPr>
              <a:t>                                        спас.</a:t>
            </a:r>
            <a:br>
              <a:rPr lang="ru-RU" sz="2000" b="1">
                <a:solidFill>
                  <a:srgbClr val="CC3300"/>
                </a:solidFill>
              </a:rPr>
            </a:br>
            <a:r>
              <a:rPr lang="ru-RU" sz="2000" b="1">
                <a:solidFill>
                  <a:srgbClr val="CC3300"/>
                </a:solidFill>
              </a:rPr>
              <a:t> И мир, прекрасен и огромен,</a:t>
            </a:r>
            <a:br>
              <a:rPr lang="ru-RU" sz="2000" b="1">
                <a:solidFill>
                  <a:srgbClr val="CC3300"/>
                </a:solidFill>
              </a:rPr>
            </a:br>
            <a:r>
              <a:rPr lang="ru-RU" sz="2000" b="1">
                <a:solidFill>
                  <a:srgbClr val="CC3300"/>
                </a:solidFill>
              </a:rPr>
              <a:t> Его приветствует сейчас.</a:t>
            </a:r>
            <a:br>
              <a:rPr lang="ru-RU" sz="2000" b="1">
                <a:solidFill>
                  <a:srgbClr val="CC3300"/>
                </a:solidFill>
              </a:rPr>
            </a:br>
            <a:endParaRPr lang="ru-RU" sz="2000" b="1">
              <a:solidFill>
                <a:srgbClr val="CC3300"/>
              </a:solidFill>
            </a:endParaRPr>
          </a:p>
        </p:txBody>
      </p:sp>
      <p:pic>
        <p:nvPicPr>
          <p:cNvPr id="28679" name="Picture 7" descr="Untitled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72063" y="260350"/>
            <a:ext cx="3757612" cy="6264275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IMG_0058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email">
            <a:lum bright="42000" contrast="6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339975" y="5157788"/>
            <a:ext cx="4895850" cy="736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УРАЛ -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16013" y="5589588"/>
            <a:ext cx="7488237" cy="1001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ОПОРНЫЙ КРАЙ ДЕРЖАВЫ</a:t>
            </a:r>
          </a:p>
        </p:txBody>
      </p:sp>
      <p:sp>
        <p:nvSpPr>
          <p:cNvPr id="2055" name="WordArt 7"/>
          <p:cNvSpPr>
            <a:spLocks noChangeArrowheads="1" noChangeShapeType="1"/>
          </p:cNvSpPr>
          <p:nvPr/>
        </p:nvSpPr>
        <p:spPr bwMode="auto">
          <a:xfrm>
            <a:off x="1763713" y="260350"/>
            <a:ext cx="61309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Тыл - фронту</a:t>
            </a:r>
          </a:p>
        </p:txBody>
      </p:sp>
      <p:pic>
        <p:nvPicPr>
          <p:cNvPr id="2056" name="Picture 8" descr="добр"/>
          <p:cNvPicPr>
            <a:picLocks noChangeAspect="1" noChangeArrowheads="1"/>
          </p:cNvPicPr>
          <p:nvPr/>
        </p:nvPicPr>
        <p:blipFill>
          <a:blip r:embed="rId3" cstate="email">
            <a:lum bright="-6000" contrast="42000"/>
          </a:blip>
          <a:srcRect/>
          <a:stretch>
            <a:fillRect/>
          </a:stretch>
        </p:blipFill>
        <p:spPr bwMode="auto">
          <a:xfrm>
            <a:off x="611188" y="1052513"/>
            <a:ext cx="3959225" cy="27971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205038"/>
            <a:ext cx="8820150" cy="1295400"/>
          </a:xfrm>
        </p:spPr>
        <p:txBody>
          <a:bodyPr/>
          <a:lstStyle/>
          <a:p>
            <a:pPr algn="l"/>
            <a:r>
              <a:rPr lang="ru-RU" sz="2000" b="1">
                <a:solidFill>
                  <a:srgbClr val="CC3300"/>
                </a:solidFill>
              </a:rPr>
              <a:t>1943, февраль –</a:t>
            </a:r>
            <a:r>
              <a:rPr lang="ru-RU" sz="2400" b="1"/>
              <a:t> </a:t>
            </a:r>
            <a:r>
              <a:rPr lang="ru-RU" sz="2000" b="1">
                <a:solidFill>
                  <a:schemeClr val="accent2"/>
                </a:solidFill>
              </a:rPr>
              <a:t>началось формирование частей и подразделений</a:t>
            </a:r>
            <a:br>
              <a:rPr lang="ru-RU" sz="2000" b="1">
                <a:solidFill>
                  <a:schemeClr val="accent2"/>
                </a:solidFill>
              </a:rPr>
            </a:br>
            <a:r>
              <a:rPr lang="ru-RU" sz="2000" b="1">
                <a:solidFill>
                  <a:schemeClr val="accent2"/>
                </a:solidFill>
              </a:rPr>
              <a:t>                              Уральского добровольческого танкового корпуса. </a:t>
            </a:r>
            <a:br>
              <a:rPr lang="ru-RU" sz="2000" b="1">
                <a:solidFill>
                  <a:schemeClr val="accent2"/>
                </a:solidFill>
              </a:rPr>
            </a:br>
            <a:r>
              <a:rPr lang="ru-RU" sz="2000" b="1">
                <a:solidFill>
                  <a:schemeClr val="accent2"/>
                </a:solidFill>
              </a:rPr>
              <a:t>                              Поступило </a:t>
            </a:r>
            <a:r>
              <a:rPr lang="ru-RU" sz="2000" b="1">
                <a:solidFill>
                  <a:srgbClr val="CC3300"/>
                </a:solidFill>
              </a:rPr>
              <a:t>49 517</a:t>
            </a:r>
            <a:r>
              <a:rPr lang="ru-RU" sz="2000" b="1">
                <a:solidFill>
                  <a:schemeClr val="accent2"/>
                </a:solidFill>
              </a:rPr>
              <a:t> заявлений от добровольцев. </a:t>
            </a:r>
            <a:br>
              <a:rPr lang="ru-RU" sz="2000" b="1">
                <a:solidFill>
                  <a:schemeClr val="accent2"/>
                </a:solidFill>
              </a:rPr>
            </a:br>
            <a:r>
              <a:rPr lang="ru-RU" sz="2000" b="1">
                <a:solidFill>
                  <a:schemeClr val="accent2"/>
                </a:solidFill>
              </a:rPr>
              <a:t>                              Зачислено </a:t>
            </a:r>
            <a:r>
              <a:rPr lang="ru-RU" sz="2000" b="1">
                <a:solidFill>
                  <a:srgbClr val="CC3300"/>
                </a:solidFill>
              </a:rPr>
              <a:t>2 927</a:t>
            </a:r>
            <a:r>
              <a:rPr lang="ru-RU" sz="2000" b="1">
                <a:solidFill>
                  <a:schemeClr val="accent2"/>
                </a:solidFill>
              </a:rPr>
              <a:t> человек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157788"/>
            <a:ext cx="8893175" cy="9255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CC3300"/>
                </a:solidFill>
              </a:rPr>
              <a:t>1943, октябрь –</a:t>
            </a:r>
            <a:r>
              <a:rPr lang="ru-RU" sz="2000" b="1"/>
              <a:t> </a:t>
            </a:r>
            <a:r>
              <a:rPr lang="ru-RU" sz="2000" b="1">
                <a:solidFill>
                  <a:schemeClr val="accent2"/>
                </a:solidFill>
              </a:rPr>
              <a:t>Уральскому добровольческому танковому корпусу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chemeClr val="accent2"/>
                </a:solidFill>
              </a:rPr>
              <a:t>                            присвоено звание гвардейского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3933825"/>
            <a:ext cx="8820150" cy="10080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CC3300"/>
                </a:solidFill>
              </a:rPr>
              <a:t>1943, февраль-май –</a:t>
            </a:r>
            <a:r>
              <a:rPr lang="ru-RU" sz="2000" b="1"/>
              <a:t> </a:t>
            </a:r>
            <a:r>
              <a:rPr lang="ru-RU" sz="2000" b="1">
                <a:solidFill>
                  <a:schemeClr val="accent2"/>
                </a:solidFill>
              </a:rPr>
              <a:t>на Урале сформирован из добровольцев 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chemeClr val="accent2"/>
                </a:solidFill>
              </a:rPr>
              <a:t>                                      вооружён на средства жителей края 30-ый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chemeClr val="accent2"/>
                </a:solidFill>
              </a:rPr>
              <a:t>                                      танковый корпус</a:t>
            </a:r>
          </a:p>
        </p:txBody>
      </p:sp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>
            <a:off x="2627313" y="333375"/>
            <a:ext cx="42497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Всё для фронта,</a:t>
            </a:r>
          </a:p>
        </p:txBody>
      </p:sp>
      <p:sp>
        <p:nvSpPr>
          <p:cNvPr id="50184" name="WordArt 8"/>
          <p:cNvSpPr>
            <a:spLocks noChangeArrowheads="1" noChangeShapeType="1" noTextEdit="1"/>
          </p:cNvSpPr>
          <p:nvPr/>
        </p:nvSpPr>
        <p:spPr bwMode="auto">
          <a:xfrm>
            <a:off x="2627313" y="1125538"/>
            <a:ext cx="4321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Всё для ПОБЕДЫ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32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6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76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36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6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 uiExpand="1" build="p"/>
      <p:bldP spid="50182" grpId="0" build="p"/>
      <p:bldP spid="50183" grpId="0" animBg="1"/>
      <p:bldP spid="501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4" name="Picture 10" descr="21_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2492375"/>
            <a:ext cx="6842125" cy="4040188"/>
          </a:xfrm>
          <a:prstGeom prst="rect">
            <a:avLst/>
          </a:prstGeom>
          <a:noFill/>
        </p:spPr>
      </p:pic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539750" y="404813"/>
            <a:ext cx="8388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>9 мая 1943 года торжественно проводили на фронт Уральский добровольческий танковый корпус в которую входила Челябинская танковая бригада. В ее составе воевали добровольцы - заводчане и боевая техника, сделанная в цехах Танкограда</a:t>
            </a:r>
            <a:endParaRPr lang="ru-RU" sz="240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OrderOfKutuzov2nd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150" y="2276475"/>
            <a:ext cx="1428750" cy="1495425"/>
          </a:xfrm>
          <a:noFill/>
          <a:ln/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39750" y="306863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11188" y="3933825"/>
            <a:ext cx="345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1800" b="1">
                <a:solidFill>
                  <a:schemeClr val="tx1"/>
                </a:solidFill>
                <a:effectLst/>
                <a:latin typeface="Arial" charset="0"/>
              </a:rPr>
              <a:t>Орден Кутузова </a:t>
            </a:r>
            <a:r>
              <a:rPr lang="en-US" sz="1800" b="1">
                <a:solidFill>
                  <a:schemeClr val="tx1"/>
                </a:solidFill>
                <a:effectLst/>
                <a:latin typeface="Arial" charset="0"/>
              </a:rPr>
              <a:t>II </a:t>
            </a:r>
            <a:r>
              <a:rPr lang="ru-RU" sz="1800" b="1">
                <a:solidFill>
                  <a:schemeClr val="tx1"/>
                </a:solidFill>
                <a:effectLst/>
                <a:latin typeface="Arial" charset="0"/>
              </a:rPr>
              <a:t>степени</a:t>
            </a:r>
          </a:p>
        </p:txBody>
      </p:sp>
      <p:pic>
        <p:nvPicPr>
          <p:cNvPr id="110597" name="Picture 5" descr="Order kutuzov2 ri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2924175"/>
            <a:ext cx="952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987675" y="58769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1800" b="1">
                <a:solidFill>
                  <a:schemeClr val="tx1"/>
                </a:solidFill>
                <a:effectLst/>
                <a:latin typeface="Arial" charset="0"/>
              </a:rPr>
              <a:t>Орден Красного знамени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399088" y="4076700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1800" b="1">
                <a:solidFill>
                  <a:schemeClr val="tx1"/>
                </a:solidFill>
                <a:effectLst/>
                <a:latin typeface="Arial" charset="0"/>
              </a:rPr>
              <a:t>Орден Суворова </a:t>
            </a:r>
            <a:r>
              <a:rPr lang="en-US" sz="1800" b="1">
                <a:solidFill>
                  <a:schemeClr val="tx1"/>
                </a:solidFill>
                <a:effectLst/>
                <a:latin typeface="Arial" charset="0"/>
              </a:rPr>
              <a:t>II</a:t>
            </a:r>
            <a:r>
              <a:rPr lang="ru-RU" sz="1800" b="1">
                <a:solidFill>
                  <a:schemeClr val="tx1"/>
                </a:solidFill>
                <a:effectLst/>
                <a:latin typeface="Arial" charset="0"/>
              </a:rPr>
              <a:t> степени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611188" y="404813"/>
            <a:ext cx="777716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2000" b="1">
                <a:solidFill>
                  <a:schemeClr val="tx1"/>
                </a:solidFill>
                <a:effectLst/>
                <a:latin typeface="Arial" charset="0"/>
              </a:rPr>
              <a:t>За отличные боевые действия, героизм, мужество и отвагу уральских добровольцев Верховный Главнокомандующий 27 раз объявлял корпусу и его частям благодарности. Корпус награжден орденами: Красного Знамени, Суворова II степени и Кутузова II степени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ru-RU" sz="200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0601" name="Picture 9" descr="сканирование0005"/>
          <p:cNvPicPr>
            <a:picLocks noChangeAspect="1" noChangeArrowheads="1"/>
          </p:cNvPicPr>
          <p:nvPr/>
        </p:nvPicPr>
        <p:blipFill>
          <a:blip r:embed="rId4" cstate="email">
            <a:lum bright="-6000" contrast="12000"/>
          </a:blip>
          <a:srcRect/>
          <a:stretch>
            <a:fillRect/>
          </a:stretch>
        </p:blipFill>
        <p:spPr bwMode="auto">
          <a:xfrm>
            <a:off x="4067175" y="3644900"/>
            <a:ext cx="1008063" cy="2232025"/>
          </a:xfrm>
          <a:prstGeom prst="rect">
            <a:avLst/>
          </a:prstGeom>
          <a:noFill/>
        </p:spPr>
      </p:pic>
      <p:pic>
        <p:nvPicPr>
          <p:cNvPr id="110602" name="Picture 10" descr="сканирование0005"/>
          <p:cNvPicPr>
            <a:picLocks noChangeAspect="1" noChangeArrowheads="1"/>
          </p:cNvPicPr>
          <p:nvPr/>
        </p:nvPicPr>
        <p:blipFill>
          <a:blip r:embed="rId5" cstate="email">
            <a:lum bright="6000" contrast="18000"/>
          </a:blip>
          <a:srcRect/>
          <a:stretch>
            <a:fillRect/>
          </a:stretch>
        </p:blipFill>
        <p:spPr bwMode="auto">
          <a:xfrm>
            <a:off x="5651500" y="2205038"/>
            <a:ext cx="2305050" cy="1604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2349500"/>
            <a:ext cx="3600450" cy="1979613"/>
          </a:xfrm>
          <a:prstGeom prst="rect">
            <a:avLst/>
          </a:prstGeom>
          <a:noFill/>
        </p:spPr>
      </p:pic>
      <p:pic>
        <p:nvPicPr>
          <p:cNvPr id="115717" name="Picture 5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76250"/>
            <a:ext cx="4392612" cy="3175000"/>
          </a:xfrm>
          <a:prstGeom prst="rect">
            <a:avLst/>
          </a:prstGeom>
          <a:noFill/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79388" y="4508500"/>
            <a:ext cx="8713787" cy="201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 мая 2010 года в екатеринбургском Доме Кино состоялся премьерный показ нового документального фильма уральских кинематографистов «Слава и память». Фильм «Слава и память» - о самоотверженном героическом труде и боевом пути сотен тысяч уральцев из Свердловской, Пермской и Челябинской областей, прошедших дорогами войны под знаменем Уральского Добровольческого танкового корпуса </a:t>
            </a:r>
          </a:p>
        </p:txBody>
      </p:sp>
      <p:pic>
        <p:nvPicPr>
          <p:cNvPr id="115721" name="Picture 9" descr="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404813"/>
            <a:ext cx="3000375" cy="16494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179388" y="6021388"/>
            <a:ext cx="4824412" cy="836612"/>
          </a:xfrm>
        </p:spPr>
        <p:txBody>
          <a:bodyPr/>
          <a:lstStyle/>
          <a:p>
            <a:r>
              <a:rPr lang="ru-RU" sz="2000" b="1"/>
              <a:t>Конюхов Виктор Иванович. 1943 г.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708400" y="1700213"/>
            <a:ext cx="5148263" cy="201612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/>
              <a:t>    </a:t>
            </a:r>
            <a:r>
              <a:rPr lang="ru-RU" sz="2000" b="1" i="1">
                <a:solidFill>
                  <a:srgbClr val="CC3300"/>
                </a:solidFill>
              </a:rPr>
              <a:t>«Направьте кем хотите: танкистом или стрелком, сапером или минометчиком - лишь бы воевать. Не могу сидеть в тылу, когда фашисты хотят лишить свободы наш народ».</a:t>
            </a:r>
            <a:r>
              <a:rPr lang="ru-RU" sz="2000" b="1">
                <a:solidFill>
                  <a:srgbClr val="CC3300"/>
                </a:solidFill>
              </a:rPr>
              <a:t> -  так писал в своём заявлении 18-летний Виктор.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CC3300"/>
                </a:solidFill>
              </a:rPr>
              <a:t>     </a:t>
            </a:r>
          </a:p>
          <a:p>
            <a:pPr>
              <a:buFontTx/>
              <a:buNone/>
            </a:pPr>
            <a:endParaRPr lang="ru-RU" sz="2000" b="1">
              <a:solidFill>
                <a:srgbClr val="CC3300"/>
              </a:solidFill>
            </a:endParaRPr>
          </a:p>
        </p:txBody>
      </p:sp>
      <p:pic>
        <p:nvPicPr>
          <p:cNvPr id="8202" name="Picture 10" descr="Untitled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lum bright="-12000" contrast="12000"/>
          </a:blip>
          <a:srcRect/>
          <a:stretch>
            <a:fillRect/>
          </a:stretch>
        </p:blipFill>
        <p:spPr>
          <a:xfrm>
            <a:off x="5076825" y="4221163"/>
            <a:ext cx="3744913" cy="2316162"/>
          </a:xfrm>
        </p:spPr>
      </p:pic>
      <p:pic>
        <p:nvPicPr>
          <p:cNvPr id="8203" name="Picture 11" descr="Untitled5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>
            <a:lum bright="6000" contrast="36000"/>
          </a:blip>
          <a:srcRect/>
          <a:stretch>
            <a:fillRect/>
          </a:stretch>
        </p:blipFill>
        <p:spPr>
          <a:xfrm>
            <a:off x="468313" y="1773238"/>
            <a:ext cx="3028950" cy="4392612"/>
          </a:xfrm>
          <a:noFill/>
          <a:ln/>
        </p:spPr>
      </p:pic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>
            <a:off x="3132138" y="260350"/>
            <a:ext cx="2476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Доброволец</a:t>
            </a:r>
          </a:p>
        </p:txBody>
      </p:sp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1258888" y="765175"/>
            <a:ext cx="63912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Уральского добровольческого</a:t>
            </a:r>
          </a:p>
        </p:txBody>
      </p:sp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2627313" y="1268413"/>
            <a:ext cx="38385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танкового корпуса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6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6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6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11" grpId="0" build="p"/>
      <p:bldP spid="8206" grpId="0" animBg="1"/>
      <p:bldP spid="8207" grpId="0" animBg="1"/>
      <p:bldP spid="82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5513" y="476250"/>
            <a:ext cx="6948487" cy="1368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</a:t>
            </a:r>
            <a:r>
              <a:rPr lang="ru-RU" sz="2000" b="1"/>
              <a:t>Свой боевой путь В. И. Конюхов начал в самом пекле Орловско-Курской операции (Карта боевого пути 10-го гвардейского Уральско-Львовского краснознаменного орденов Суворова и Кутузова добровольческого танкового корпуса)</a:t>
            </a:r>
          </a:p>
        </p:txBody>
      </p:sp>
      <p:pic>
        <p:nvPicPr>
          <p:cNvPr id="66564" name="Picture 4" descr="IMG_0042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350" y="2349500"/>
            <a:ext cx="7488238" cy="4176713"/>
          </a:xfrm>
          <a:noFill/>
          <a:ln/>
        </p:spPr>
      </p:pic>
      <p:pic>
        <p:nvPicPr>
          <p:cNvPr id="66567" name="Picture 7" descr="Untitled4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 l="4100" r="2942" b="2919"/>
          <a:stretch>
            <a:fillRect/>
          </a:stretch>
        </p:blipFill>
        <p:spPr>
          <a:xfrm>
            <a:off x="323850" y="188913"/>
            <a:ext cx="2006600" cy="2879725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68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Rectangle 8"/>
          <p:cNvSpPr>
            <a:spLocks noGrp="1" noChangeArrowheads="1"/>
          </p:cNvSpPr>
          <p:nvPr>
            <p:ph type="title"/>
          </p:nvPr>
        </p:nvSpPr>
        <p:spPr>
          <a:xfrm>
            <a:off x="1116013" y="981075"/>
            <a:ext cx="863600" cy="436563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24300" y="333375"/>
            <a:ext cx="5040313" cy="59039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        Вот что пишет А. Байбарин, однополчанин В. И. Конюхова, в своих воспоминаниях: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     </a:t>
            </a:r>
            <a:r>
              <a:rPr lang="ru-RU" sz="2000" b="1">
                <a:solidFill>
                  <a:srgbClr val="CC3300"/>
                </a:solidFill>
              </a:rPr>
              <a:t>«С первых же фронтовых дней он обратил на себя внимание находчивостью и сноровкой... Отчаянный, дерзкий, он, когда требовалось, проявлял завидную, не по годам, выдержку».</a:t>
            </a:r>
            <a:r>
              <a:rPr lang="ru-RU" sz="2000" b="1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        Другой однополчанин о нем же: </a:t>
            </a:r>
            <a:r>
              <a:rPr lang="ru-RU" sz="2000" b="1">
                <a:solidFill>
                  <a:srgbClr val="CC3300"/>
                </a:solidFill>
              </a:rPr>
              <a:t>«Простое, симпатичное русское лицо, открытое, с чуть заметной хитринкой сверкающие глаза, коренастая, физически развитая, среднего роста фигура. Трезвый и острый ум. Спокойный, хладнокровный, уравновешенный и вдумчивый человек». </a:t>
            </a:r>
          </a:p>
        </p:txBody>
      </p:sp>
      <p:pic>
        <p:nvPicPr>
          <p:cNvPr id="73740" name="Picture 12" descr="Untitled1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404813"/>
            <a:ext cx="3683000" cy="5113337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603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Verdana</vt:lpstr>
      <vt:lpstr>Оформление по умолчанию</vt:lpstr>
      <vt:lpstr>Шары</vt:lpstr>
      <vt:lpstr>Слайд 1</vt:lpstr>
      <vt:lpstr>Слайд 2</vt:lpstr>
      <vt:lpstr>1943, февраль – началось формирование частей и подразделений                               Уральского добровольческого танкового корпуса.                                Поступило 49 517 заявлений от добровольцев.                                Зачислено 2 927 человек</vt:lpstr>
      <vt:lpstr>Слайд 4</vt:lpstr>
      <vt:lpstr>Слайд 5</vt:lpstr>
      <vt:lpstr>Слайд 6</vt:lpstr>
      <vt:lpstr>Конюхов Виктор Иванович. 1943 г.</vt:lpstr>
      <vt:lpstr>Слайд 8</vt:lpstr>
      <vt:lpstr>Слайд 9</vt:lpstr>
      <vt:lpstr>Слайд 10</vt:lpstr>
      <vt:lpstr>    На вопрос, страшно ли было на фронте, Виктор Иванович, не лукавя, говорит: «Страшно, особенно с противотанковым ружьем против «Тигров». Но за спиной Родина, а не боятся погибнуть только дураки. Просто некуда было отступать, фронт продвигался на запад». </vt:lpstr>
      <vt:lpstr>Слайд 12</vt:lpstr>
      <vt:lpstr>Слайд 13</vt:lpstr>
      <vt:lpstr>Слайд 14</vt:lpstr>
      <vt:lpstr>Слайд 15</vt:lpstr>
      <vt:lpstr>Встречи в Вишневогорской школе</vt:lpstr>
      <vt:lpstr> Он сделал всё. Он тих и                                    скромен.  Он мир от чёрной смерти                                          спас.  И мир, прекрасен и огромен,  Его приветствует сейчас.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revaz</cp:lastModifiedBy>
  <cp:revision>18</cp:revision>
  <dcterms:created xsi:type="dcterms:W3CDTF">2008-05-05T11:44:27Z</dcterms:created>
  <dcterms:modified xsi:type="dcterms:W3CDTF">2013-02-05T18:20:36Z</dcterms:modified>
</cp:coreProperties>
</file>