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69" r:id="rId2"/>
    <p:sldId id="283" r:id="rId3"/>
    <p:sldId id="281" r:id="rId4"/>
    <p:sldId id="282" r:id="rId5"/>
    <p:sldId id="271" r:id="rId6"/>
    <p:sldId id="270" r:id="rId7"/>
    <p:sldId id="272" r:id="rId8"/>
    <p:sldId id="277" r:id="rId9"/>
    <p:sldId id="278" r:id="rId10"/>
    <p:sldId id="279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4" autoAdjust="0"/>
    <p:restoredTop sz="94671" autoAdjust="0"/>
  </p:normalViewPr>
  <p:slideViewPr>
    <p:cSldViewPr>
      <p:cViewPr varScale="1">
        <p:scale>
          <a:sx n="82" d="100"/>
          <a:sy n="82" d="100"/>
        </p:scale>
        <p:origin x="-84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26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A7B9FF1-D018-4DCC-8D47-E628754BDFC0}" type="datetimeFigureOut">
              <a:rPr lang="ru-RU"/>
              <a:pPr>
                <a:defRPr/>
              </a:pPr>
              <a:t>14.02.2013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953768E-CC51-4515-B83F-F8117B30AA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91BB809-D2BD-4AAA-86C0-CFF9E0272FA0}" type="datetimeFigureOut">
              <a:rPr lang="ru-RU"/>
              <a:pPr>
                <a:defRPr/>
              </a:pPr>
              <a:t>14.02.2013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1B3762E-E72B-4B13-A097-B31E53CE39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таблица</a:t>
            </a:r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EC01006-4231-4973-B894-BEE24E686F6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Область определения</a:t>
            </a:r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5406BB1-F79E-4797-9314-EE304D1FC22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Область значений</a:t>
            </a:r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8BC6DD-6DDA-4526-9246-18B44FAC29E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график</a:t>
            </a:r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0B6C31-45CA-47B5-834A-53C92F36CE4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возрастающая</a:t>
            </a:r>
          </a:p>
        </p:txBody>
      </p:sp>
      <p:sp>
        <p:nvSpPr>
          <p:cNvPr id="2662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8BC4095-7C68-4935-809D-67F2E5470D9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чётная</a:t>
            </a:r>
          </a:p>
        </p:txBody>
      </p:sp>
      <p:sp>
        <p:nvSpPr>
          <p:cNvPr id="2867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3B542C7-1950-4D75-8342-70CA5302B38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нечётная</a:t>
            </a:r>
          </a:p>
        </p:txBody>
      </p:sp>
      <p:sp>
        <p:nvSpPr>
          <p:cNvPr id="3072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D333FC7-7642-4123-8904-70F1FB7B27D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Функции общего вида</a:t>
            </a:r>
          </a:p>
        </p:txBody>
      </p:sp>
      <p:sp>
        <p:nvSpPr>
          <p:cNvPr id="3277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7AAE7F8-AFAE-4721-A015-59D62B9590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1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8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39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оугольник 40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41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Прямоугольник 55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64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5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66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957EA3D-E78D-4430-A437-A23A231CC343}" type="datetimeFigureOut">
              <a:rPr lang="ru-RU"/>
              <a:pPr>
                <a:defRPr/>
              </a:pPr>
              <a:t>14.02.2013</a:t>
            </a:fld>
            <a:endParaRPr lang="ru-RU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D8DC6D8-D8B5-4FB5-ADFB-F32A955FCC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FD3A4-0084-4BC5-B695-C184AAD1F6A1}" type="datetimeFigureOut">
              <a:rPr lang="ru-RU"/>
              <a:pPr>
                <a:defRPr/>
              </a:pPr>
              <a:t>14.02.2013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CE727-0266-4D09-84BD-F1B135F3CF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C6A53-CACF-4102-90E4-565F94A29859}" type="datetimeFigureOut">
              <a:rPr lang="ru-RU"/>
              <a:pPr>
                <a:defRPr/>
              </a:pPr>
              <a:t>14.02.2013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A4399-7FCA-4292-8333-0D62ABA0AC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7669C-4DC6-46A3-B239-E5645D6D66F2}" type="datetimeFigureOut">
              <a:rPr lang="ru-RU"/>
              <a:pPr>
                <a:defRPr/>
              </a:pPr>
              <a:t>14.02.2013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4186F-2458-4FF7-930D-8FC45DC7D6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1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1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олилиния 12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24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7" name="Полилиния 25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Прямоугольник 6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Прямоугольник 7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Прямоугольник 8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Прямоугольник 9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Прямоугольник 10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Прямоугольник 11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395CC30-3008-46D8-82F6-5C6E41BC9430}" type="datetimeFigureOut">
              <a:rPr lang="ru-RU"/>
              <a:pPr>
                <a:defRPr/>
              </a:pPr>
              <a:t>14.02.2013</a:t>
            </a:fld>
            <a:endParaRPr lang="ru-RU"/>
          </a:p>
        </p:txBody>
      </p:sp>
      <p:sp>
        <p:nvSpPr>
          <p:cNvPr id="2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71F7716-B919-4370-A336-7DE1CED361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845326D-A1D9-4718-91F8-3036D105973A}" type="datetimeFigureOut">
              <a:rPr lang="ru-RU"/>
              <a:pPr>
                <a:defRPr/>
              </a:pPr>
              <a:t>14.02.2013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688A8CD-E028-4A31-8DFE-3600580E32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24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15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Прямоугольник 16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Прямоугольник 17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18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Прямоугольник 19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Прямоугольник 20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Прямоугольник 21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28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Прямоугольник 29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4BEE719-CE31-471C-9E14-DA536DAD4011}" type="datetimeFigureOut">
              <a:rPr lang="ru-RU"/>
              <a:pPr>
                <a:defRPr/>
              </a:pPr>
              <a:t>14.02.2013</a:t>
            </a:fld>
            <a:endParaRPr lang="ru-RU"/>
          </a:p>
        </p:txBody>
      </p:sp>
      <p:sp>
        <p:nvSpPr>
          <p:cNvPr id="1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C2563C3-0D36-4E5D-9E90-17F767C3B2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254C1-7A12-4B43-A345-6893DD44D109}" type="datetimeFigureOut">
              <a:rPr lang="ru-RU"/>
              <a:pPr>
                <a:defRPr/>
              </a:pPr>
              <a:t>14.02.2013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2BE5F-37B5-4D0C-92BC-0D5E84524C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7A33F48-F24B-4696-8B8C-DFEDE3C3734E}" type="datetimeFigureOut">
              <a:rPr lang="ru-RU"/>
              <a:pPr>
                <a:defRPr/>
              </a:pPr>
              <a:t>14.02.2013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A70DD4-191B-4402-8F2A-B817FEE993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74227-FF59-4393-99BB-41C9300681C8}" type="datetimeFigureOut">
              <a:rPr lang="ru-RU"/>
              <a:pPr>
                <a:defRPr/>
              </a:pPr>
              <a:t>14.02.2013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6230D-F5A2-4A98-97C4-23A68EC634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8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Группа 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Прямая соединительная линия 14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15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16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13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Прямая соединительная линия 10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1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2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17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Прямая соединительная линия 18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9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20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90B7788-AF50-42BB-B37F-CD1A4903FF06}" type="datetimeFigureOut">
              <a:rPr lang="ru-RU"/>
              <a:pPr>
                <a:defRPr/>
              </a:pPr>
              <a:t>14.02.2013</a:t>
            </a:fld>
            <a:endParaRPr lang="ru-RU"/>
          </a:p>
        </p:txBody>
      </p:sp>
      <p:sp>
        <p:nvSpPr>
          <p:cNvPr id="20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24EF169-3458-4572-8D53-A28AE6D9D9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6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6E42E29-2F2F-4C04-9CB0-1AC0FAF50285}" type="datetimeFigureOut">
              <a:rPr lang="ru-RU"/>
              <a:pPr>
                <a:defRPr/>
              </a:pPr>
              <a:t>14.02.2013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C1E7E01-3CAF-4EA5-AFCF-55E3E806EC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6" r:id="rId4"/>
    <p:sldLayoutId id="2147483687" r:id="rId5"/>
    <p:sldLayoutId id="2147483682" r:id="rId6"/>
    <p:sldLayoutId id="2147483688" r:id="rId7"/>
    <p:sldLayoutId id="2147483681" r:id="rId8"/>
    <p:sldLayoutId id="2147483689" r:id="rId9"/>
    <p:sldLayoutId id="2147483680" r:id="rId10"/>
    <p:sldLayoutId id="21474836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2.xml"/><Relationship Id="rId7" Type="http://schemas.openxmlformats.org/officeDocument/2006/relationships/slide" Target="slide5.xml"/><Relationship Id="rId12" Type="http://schemas.openxmlformats.org/officeDocument/2006/relationships/slide" Target="slide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11" Type="http://schemas.openxmlformats.org/officeDocument/2006/relationships/slide" Target="slide9.xml"/><Relationship Id="rId5" Type="http://schemas.openxmlformats.org/officeDocument/2006/relationships/slide" Target="slide4.xml"/><Relationship Id="rId10" Type="http://schemas.openxmlformats.org/officeDocument/2006/relationships/slide" Target="slide8.xml"/><Relationship Id="rId4" Type="http://schemas.openxmlformats.org/officeDocument/2006/relationships/slide" Target="slide3.xml"/><Relationship Id="rId9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857250" y="2214563"/>
          <a:ext cx="7715250" cy="385762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571768"/>
                <a:gridCol w="2571768"/>
                <a:gridCol w="2571768"/>
              </a:tblGrid>
              <a:tr h="139304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hlinkClick r:id="rId3" action="ppaction://hlinksldjump"/>
                        </a:rPr>
                        <a:t>Функция 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hlinkClick r:id="rId4" action="ppaction://hlinksldjump"/>
                        </a:rPr>
                        <a:t>Область определения функции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5" action="ppaction://hlinksldjump"/>
                        </a:rPr>
                        <a:t>Область значений функции</a:t>
                      </a:r>
                      <a:endParaRPr kumimoji="0" lang="ru-RU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hlinkClick r:id="rId6" action="ppaction://hlinksldjump"/>
                      </a:endParaRPr>
                    </a:p>
                  </a:txBody>
                  <a:tcPr/>
                </a:tc>
              </a:tr>
              <a:tr h="139304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hlinkClick r:id="rId7" action="ppaction://hlinksldjump"/>
                        </a:rPr>
                        <a:t>График функции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hlinkClick r:id="rId8" action="ppaction://hlinksldjump"/>
                        </a:rPr>
                        <a:t>Функция, возрастающая на промежутке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hlinkClick r:id="rId9" action="ppaction://hlinksldjump"/>
                        </a:rPr>
                        <a:t>Функция, убывающая на промежутке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10715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hlinkClick r:id="rId10" action="ppaction://hlinksldjump"/>
                        </a:rPr>
                        <a:t>Чётная функция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hlinkClick r:id="rId11" action="ppaction://hlinksldjump"/>
                        </a:rPr>
                        <a:t>Нечётная функция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hlinkClick r:id="rId12" action="ppaction://hlinksldjump"/>
                        </a:rPr>
                        <a:t>Функция общего вида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/>
          <a:lstStyle/>
          <a:p>
            <a:pPr marR="9144" algn="ctr" fontAlgn="auto">
              <a:spcAft>
                <a:spcPts val="0"/>
              </a:spcAft>
              <a:defRPr/>
            </a:pPr>
            <a:r>
              <a:rPr lang="ru-RU" sz="4000" b="1" cap="all">
                <a:solidFill>
                  <a:schemeClr val="tx2">
                    <a:satMod val="20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  <a:latin typeface="+mj-lt"/>
                <a:ea typeface="+mj-ea"/>
                <a:cs typeface="+mj-cs"/>
              </a:rPr>
              <a:t>Дать определение понятиям</a:t>
            </a:r>
            <a:endParaRPr lang="ru-RU" sz="4000" b="1" cap="all" dirty="0">
              <a:solidFill>
                <a:schemeClr val="tx2">
                  <a:satMod val="200000"/>
                </a:schemeClr>
              </a:solidFill>
              <a:effectLst>
                <a:reflection blurRad="12700" stA="34000" endA="740" endPos="53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Управляющая кнопка: настраиваемая 4">
            <a:hlinkClick r:id="" action="ppaction://hlinkshowjump?jump=endshow" highlightClick="1"/>
          </p:cNvPr>
          <p:cNvSpPr/>
          <p:nvPr/>
        </p:nvSpPr>
        <p:spPr>
          <a:xfrm>
            <a:off x="8072438" y="6215063"/>
            <a:ext cx="785812" cy="428625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advTm="145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Прямоугольник 1"/>
          <p:cNvSpPr>
            <a:spLocks noChangeArrowheads="1"/>
          </p:cNvSpPr>
          <p:nvPr/>
        </p:nvSpPr>
        <p:spPr bwMode="auto">
          <a:xfrm>
            <a:off x="785813" y="1357313"/>
            <a:ext cx="7572375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>
                <a:latin typeface="Corbel" pitchFamily="34" charset="0"/>
              </a:rPr>
              <a:t>Функции, не обладающие свойствами чётности или нечётности, называются функциями общего вида.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" y="642938"/>
            <a:ext cx="7643813" cy="550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Управляющая кнопка: возврат 3">
            <a:hlinkClick r:id="rId4" action="ppaction://hlinksldjump" highlightClick="1"/>
          </p:cNvPr>
          <p:cNvSpPr/>
          <p:nvPr/>
        </p:nvSpPr>
        <p:spPr>
          <a:xfrm>
            <a:off x="8358188" y="6072188"/>
            <a:ext cx="785812" cy="5715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advTm="342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2"/>
          <p:cNvSpPr>
            <a:spLocks noChangeArrowheads="1"/>
          </p:cNvSpPr>
          <p:nvPr/>
        </p:nvSpPr>
        <p:spPr bwMode="auto">
          <a:xfrm>
            <a:off x="571500" y="1143000"/>
            <a:ext cx="8143875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>
                <a:latin typeface="Corbel" pitchFamily="34" charset="0"/>
              </a:rPr>
              <a:t>Если каждому значению </a:t>
            </a:r>
            <a:r>
              <a:rPr lang="en-US" sz="4400">
                <a:latin typeface="Corbel" pitchFamily="34" charset="0"/>
              </a:rPr>
              <a:t>x</a:t>
            </a:r>
            <a:r>
              <a:rPr lang="ru-RU" sz="4400">
                <a:latin typeface="Corbel" pitchFamily="34" charset="0"/>
              </a:rPr>
              <a:t> из некоторого множества чисел ставится в соответствие единственное число </a:t>
            </a:r>
            <a:r>
              <a:rPr lang="en-US" sz="4400">
                <a:latin typeface="Corbel" pitchFamily="34" charset="0"/>
              </a:rPr>
              <a:t>y</a:t>
            </a:r>
            <a:r>
              <a:rPr lang="ru-RU" sz="4400">
                <a:latin typeface="Corbel" pitchFamily="34" charset="0"/>
              </a:rPr>
              <a:t>, то говорят, что на этом множестве задана функция </a:t>
            </a:r>
            <a:r>
              <a:rPr lang="en-US" sz="4400">
                <a:latin typeface="Corbel" pitchFamily="34" charset="0"/>
              </a:rPr>
              <a:t>y(x).</a:t>
            </a:r>
            <a:endParaRPr lang="ru-RU" sz="4400">
              <a:latin typeface="Corbel" pitchFamily="34" charset="0"/>
            </a:endParaRPr>
          </a:p>
        </p:txBody>
      </p:sp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7643813" y="5857875"/>
            <a:ext cx="714375" cy="5715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advTm="25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1"/>
          <p:cNvSpPr txBox="1">
            <a:spLocks noChangeArrowheads="1"/>
          </p:cNvSpPr>
          <p:nvPr/>
        </p:nvSpPr>
        <p:spPr bwMode="auto">
          <a:xfrm>
            <a:off x="1357313" y="1071563"/>
            <a:ext cx="6786562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>
                <a:latin typeface="Corbel" pitchFamily="34" charset="0"/>
              </a:rPr>
              <a:t>Все значения, которые может принимать  независимая переменная.</a:t>
            </a:r>
          </a:p>
        </p:txBody>
      </p:sp>
      <p:pic>
        <p:nvPicPr>
          <p:cNvPr id="102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88" y="785813"/>
            <a:ext cx="7286625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Управляющая кнопка: возврат 3">
            <a:hlinkClick r:id="rId3" action="ppaction://hlinksldjump" highlightClick="1"/>
          </p:cNvPr>
          <p:cNvSpPr/>
          <p:nvPr/>
        </p:nvSpPr>
        <p:spPr>
          <a:xfrm>
            <a:off x="8072438" y="5857875"/>
            <a:ext cx="857250" cy="785813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advTm="240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1"/>
          <p:cNvSpPr txBox="1">
            <a:spLocks noChangeArrowheads="1"/>
          </p:cNvSpPr>
          <p:nvPr/>
        </p:nvSpPr>
        <p:spPr bwMode="auto">
          <a:xfrm>
            <a:off x="1071563" y="1071563"/>
            <a:ext cx="6500812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>
                <a:latin typeface="Corbel" pitchFamily="34" charset="0"/>
              </a:rPr>
              <a:t>Все значения зависимой переменной.</a:t>
            </a:r>
          </a:p>
        </p:txBody>
      </p:sp>
      <p:sp>
        <p:nvSpPr>
          <p:cNvPr id="4" name="Управляющая кнопка: возврат 3">
            <a:hlinkClick r:id="rId3" action="ppaction://hlinksldjump" highlightClick="1"/>
          </p:cNvPr>
          <p:cNvSpPr/>
          <p:nvPr/>
        </p:nvSpPr>
        <p:spPr>
          <a:xfrm>
            <a:off x="8143875" y="5929313"/>
            <a:ext cx="642938" cy="714375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813" y="714375"/>
            <a:ext cx="7286625" cy="54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96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Прямоугольник 1"/>
          <p:cNvSpPr>
            <a:spLocks noChangeArrowheads="1"/>
          </p:cNvSpPr>
          <p:nvPr/>
        </p:nvSpPr>
        <p:spPr bwMode="auto">
          <a:xfrm>
            <a:off x="785813" y="857250"/>
            <a:ext cx="714375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>
                <a:latin typeface="Corbel" pitchFamily="34" charset="0"/>
              </a:rPr>
              <a:t>Множество всех точек плоскости, абсциссы которых равны значениям независимой переменной, а ординаты – соответствующим значениям функции.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785813"/>
            <a:ext cx="7429500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Управляющая кнопка: возврат 3">
            <a:hlinkClick r:id="rId4" action="ppaction://hlinksldjump" highlightClick="1"/>
          </p:cNvPr>
          <p:cNvSpPr/>
          <p:nvPr/>
        </p:nvSpPr>
        <p:spPr>
          <a:xfrm>
            <a:off x="8143875" y="6215063"/>
            <a:ext cx="785813" cy="642937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advTm="281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Прямоугольник 1"/>
          <p:cNvSpPr>
            <a:spLocks noChangeArrowheads="1"/>
          </p:cNvSpPr>
          <p:nvPr/>
        </p:nvSpPr>
        <p:spPr bwMode="auto">
          <a:xfrm>
            <a:off x="571500" y="928688"/>
            <a:ext cx="7715250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>
                <a:latin typeface="Corbel" pitchFamily="34" charset="0"/>
              </a:rPr>
              <a:t>Функция называется возрастающей на промежутке, если на этом промежутке меньшему значению аргумента соответствует меньшее значение функции</a:t>
            </a:r>
            <a:r>
              <a:rPr lang="ru-RU" sz="4800">
                <a:latin typeface="Corbel" pitchFamily="34" charset="0"/>
              </a:rPr>
              <a:t>.</a:t>
            </a:r>
          </a:p>
        </p:txBody>
      </p:sp>
      <p:pic>
        <p:nvPicPr>
          <p:cNvPr id="3074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88" y="714375"/>
            <a:ext cx="7358062" cy="550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Управляющая кнопка: возврат 3">
            <a:hlinkClick r:id="rId2" action="ppaction://hlinksldjump" highlightClick="1"/>
          </p:cNvPr>
          <p:cNvSpPr/>
          <p:nvPr/>
        </p:nvSpPr>
        <p:spPr>
          <a:xfrm>
            <a:off x="8358188" y="6000750"/>
            <a:ext cx="571500" cy="64293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advTm="220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Прямоугольник 1"/>
          <p:cNvSpPr>
            <a:spLocks noChangeArrowheads="1"/>
          </p:cNvSpPr>
          <p:nvPr/>
        </p:nvSpPr>
        <p:spPr bwMode="auto">
          <a:xfrm>
            <a:off x="714375" y="928688"/>
            <a:ext cx="7429500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>
                <a:latin typeface="Corbel" pitchFamily="34" charset="0"/>
              </a:rPr>
              <a:t>Функция называется убывающей на промежутке, если  на нём меньшему значению аргумента соответствует большее значение функции.</a:t>
            </a:r>
          </a:p>
        </p:txBody>
      </p:sp>
      <p:pic>
        <p:nvPicPr>
          <p:cNvPr id="409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50" y="785813"/>
            <a:ext cx="7429500" cy="550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Управляющая кнопка: возврат 3">
            <a:hlinkClick r:id="rId3" action="ppaction://hlinksldjump" highlightClick="1"/>
          </p:cNvPr>
          <p:cNvSpPr/>
          <p:nvPr/>
        </p:nvSpPr>
        <p:spPr>
          <a:xfrm>
            <a:off x="8215313" y="6000750"/>
            <a:ext cx="642937" cy="64293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advTm="395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Прямоугольник 1"/>
          <p:cNvSpPr>
            <a:spLocks noChangeArrowheads="1"/>
          </p:cNvSpPr>
          <p:nvPr/>
        </p:nvSpPr>
        <p:spPr bwMode="auto">
          <a:xfrm>
            <a:off x="714375" y="1357313"/>
            <a:ext cx="7572375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>
                <a:latin typeface="Corbel" pitchFamily="34" charset="0"/>
              </a:rPr>
              <a:t>Функция </a:t>
            </a:r>
            <a:r>
              <a:rPr lang="en-US" sz="4800">
                <a:latin typeface="Corbel" pitchFamily="34" charset="0"/>
              </a:rPr>
              <a:t>y(x) </a:t>
            </a:r>
            <a:r>
              <a:rPr lang="ru-RU" sz="4800">
                <a:latin typeface="Corbel" pitchFamily="34" charset="0"/>
              </a:rPr>
              <a:t>называется чётной, если </a:t>
            </a:r>
            <a:r>
              <a:rPr lang="en-US" sz="4800">
                <a:latin typeface="Corbel" pitchFamily="34" charset="0"/>
              </a:rPr>
              <a:t>y(-x)=y(x) </a:t>
            </a:r>
            <a:r>
              <a:rPr lang="ru-RU" sz="4800">
                <a:latin typeface="Corbel" pitchFamily="34" charset="0"/>
              </a:rPr>
              <a:t>для любого </a:t>
            </a:r>
            <a:r>
              <a:rPr lang="en-US" sz="4800">
                <a:latin typeface="Corbel" pitchFamily="34" charset="0"/>
              </a:rPr>
              <a:t>x </a:t>
            </a:r>
            <a:r>
              <a:rPr lang="ru-RU" sz="4800">
                <a:latin typeface="Corbel" pitchFamily="34" charset="0"/>
              </a:rPr>
              <a:t>из области определения этой функции.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50" y="714375"/>
            <a:ext cx="7429500" cy="550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Управляющая кнопка: возврат 3">
            <a:hlinkClick r:id="rId4" action="ppaction://hlinksldjump" highlightClick="1"/>
          </p:cNvPr>
          <p:cNvSpPr/>
          <p:nvPr/>
        </p:nvSpPr>
        <p:spPr>
          <a:xfrm>
            <a:off x="8429625" y="6215063"/>
            <a:ext cx="714375" cy="642937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advTm="331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Прямоугольник 1"/>
          <p:cNvSpPr>
            <a:spLocks noChangeArrowheads="1"/>
          </p:cNvSpPr>
          <p:nvPr/>
        </p:nvSpPr>
        <p:spPr bwMode="auto">
          <a:xfrm>
            <a:off x="500063" y="1428750"/>
            <a:ext cx="80010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>
                <a:latin typeface="Corbel" pitchFamily="34" charset="0"/>
              </a:rPr>
              <a:t>Функция </a:t>
            </a:r>
            <a:r>
              <a:rPr lang="en-US" sz="4800">
                <a:latin typeface="Corbel" pitchFamily="34" charset="0"/>
              </a:rPr>
              <a:t>y(x) </a:t>
            </a:r>
            <a:r>
              <a:rPr lang="ru-RU" sz="4800">
                <a:latin typeface="Corbel" pitchFamily="34" charset="0"/>
              </a:rPr>
              <a:t>называется нечётной, если </a:t>
            </a:r>
            <a:r>
              <a:rPr lang="en-US" sz="4800">
                <a:latin typeface="Corbel" pitchFamily="34" charset="0"/>
              </a:rPr>
              <a:t>y(-x)=</a:t>
            </a:r>
            <a:r>
              <a:rPr lang="ru-RU" sz="4800">
                <a:latin typeface="Corbel" pitchFamily="34" charset="0"/>
              </a:rPr>
              <a:t>-</a:t>
            </a:r>
            <a:r>
              <a:rPr lang="en-US" sz="4800">
                <a:latin typeface="Corbel" pitchFamily="34" charset="0"/>
              </a:rPr>
              <a:t>y(x)</a:t>
            </a:r>
            <a:endParaRPr lang="ru-RU" sz="4800">
              <a:latin typeface="Corbel" pitchFamily="34" charset="0"/>
            </a:endParaRPr>
          </a:p>
          <a:p>
            <a:pPr algn="ctr"/>
            <a:r>
              <a:rPr lang="en-US" sz="4800">
                <a:latin typeface="Corbel" pitchFamily="34" charset="0"/>
              </a:rPr>
              <a:t> </a:t>
            </a:r>
            <a:r>
              <a:rPr lang="ru-RU" sz="4800">
                <a:latin typeface="Corbel" pitchFamily="34" charset="0"/>
              </a:rPr>
              <a:t>для любого </a:t>
            </a:r>
            <a:r>
              <a:rPr lang="en-US" sz="4800">
                <a:latin typeface="Corbel" pitchFamily="34" charset="0"/>
              </a:rPr>
              <a:t>x </a:t>
            </a:r>
            <a:r>
              <a:rPr lang="ru-RU" sz="4800">
                <a:latin typeface="Corbel" pitchFamily="34" charset="0"/>
              </a:rPr>
              <a:t>из области определения этой функции.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8"/>
            <a:ext cx="7572375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Управляющая кнопка: возврат 3">
            <a:hlinkClick r:id="rId4" action="ppaction://hlinksldjump" highlightClick="1"/>
          </p:cNvPr>
          <p:cNvSpPr/>
          <p:nvPr/>
        </p:nvSpPr>
        <p:spPr>
          <a:xfrm>
            <a:off x="8286750" y="6143625"/>
            <a:ext cx="642938" cy="500063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advTm="38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209</TotalTime>
  <Words>167</Words>
  <Application>Microsoft Office PowerPoint</Application>
  <PresentationFormat>Экран (4:3)</PresentationFormat>
  <Paragraphs>35</Paragraphs>
  <Slides>10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10</vt:i4>
      </vt:variant>
    </vt:vector>
  </HeadingPairs>
  <TitlesOfParts>
    <vt:vector size="24" baseType="lpstr">
      <vt:lpstr>Corbel</vt:lpstr>
      <vt:lpstr>Arial</vt:lpstr>
      <vt:lpstr>Consolas</vt:lpstr>
      <vt:lpstr>Wingdings</vt:lpstr>
      <vt:lpstr>Wingdings 2</vt:lpstr>
      <vt:lpstr>Wingdings 3</vt:lpstr>
      <vt:lpstr>Calibri</vt:lpstr>
      <vt:lpstr>Метро</vt:lpstr>
      <vt:lpstr>Метро</vt:lpstr>
      <vt:lpstr>Метро</vt:lpstr>
      <vt:lpstr>Метро</vt:lpstr>
      <vt:lpstr>Метро</vt:lpstr>
      <vt:lpstr>Метро</vt:lpstr>
      <vt:lpstr>Метро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House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Если каждому значению x из некоторого множества чисел ставится в соответствие число y, то говорят, что на этом множестве задана функция y(x).</dc:title>
  <dc:creator>Petya</dc:creator>
  <cp:lastModifiedBy>User</cp:lastModifiedBy>
  <cp:revision>24</cp:revision>
  <dcterms:created xsi:type="dcterms:W3CDTF">2008-04-09T13:51:22Z</dcterms:created>
  <dcterms:modified xsi:type="dcterms:W3CDTF">2013-02-14T19:01:52Z</dcterms:modified>
</cp:coreProperties>
</file>