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34"/>
  </p:notesMasterIdLst>
  <p:sldIdLst>
    <p:sldId id="284" r:id="rId2"/>
    <p:sldId id="285" r:id="rId3"/>
    <p:sldId id="286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6" r:id="rId14"/>
    <p:sldId id="265" r:id="rId15"/>
    <p:sldId id="267" r:id="rId16"/>
    <p:sldId id="268" r:id="rId17"/>
    <p:sldId id="269" r:id="rId18"/>
    <p:sldId id="271" r:id="rId19"/>
    <p:sldId id="270" r:id="rId20"/>
    <p:sldId id="272" r:id="rId21"/>
    <p:sldId id="273" r:id="rId22"/>
    <p:sldId id="274" r:id="rId23"/>
    <p:sldId id="276" r:id="rId24"/>
    <p:sldId id="275" r:id="rId25"/>
    <p:sldId id="288" r:id="rId26"/>
    <p:sldId id="278" r:id="rId27"/>
    <p:sldId id="279" r:id="rId28"/>
    <p:sldId id="280" r:id="rId29"/>
    <p:sldId id="281" r:id="rId30"/>
    <p:sldId id="282" r:id="rId31"/>
    <p:sldId id="283" r:id="rId32"/>
    <p:sldId id="287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FF0000"/>
    <a:srgbClr val="008000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3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54D29BF-4479-41A6-B291-1F8512FAFB6B}" type="datetimeFigureOut">
              <a:rPr lang="ru-RU"/>
              <a:pPr>
                <a:defRPr/>
              </a:pPr>
              <a:t>11.01.2013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16391AA-2914-4C0E-9382-3A7657307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AB5666-6FAB-4090-A210-BC1F49286329}" type="datetime1">
              <a:rPr lang="ru-RU" smtClean="0"/>
              <a:pPr>
                <a:defRPr/>
              </a:pPr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Конференция "Сигарете-НЕТ"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B80D56-FD0C-4A0C-8A35-2E7C4E2E35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2DD3F6-B1B1-4BF3-BA82-2EF8219E22CD}" type="datetime1">
              <a:rPr lang="ru-RU" smtClean="0"/>
              <a:pPr>
                <a:defRPr/>
              </a:pPr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Конференция "Сигарете-НЕТ"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222348-35BE-415B-85B0-E9304B56DE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A19552-DBDE-4A0D-B85E-B9048D2D8780}" type="datetime1">
              <a:rPr lang="ru-RU" smtClean="0"/>
              <a:pPr>
                <a:defRPr/>
              </a:pPr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Конференция "Сигарете-НЕТ"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ADA975-969D-4C1A-A46E-597CFA71F8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08289D-C121-4069-9260-8005282F3AC8}" type="datetime1">
              <a:rPr lang="ru-RU" smtClean="0"/>
              <a:pPr>
                <a:defRPr/>
              </a:pPr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Конференция "Сигарете-НЕТ"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F023C1-F49B-4DAE-8835-4E383EB32E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D572C-4D92-498B-A75C-8777621037BB}" type="datetime1">
              <a:rPr lang="ru-RU" smtClean="0"/>
              <a:pPr>
                <a:defRPr/>
              </a:pPr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Конференция "Сигарете-НЕТ"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E5C6A8-F985-49A6-B1CB-0944F599EF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E8A6D6-D978-4354-89C0-F26064311255}" type="datetime1">
              <a:rPr lang="ru-RU" smtClean="0"/>
              <a:pPr>
                <a:defRPr/>
              </a:pPr>
              <a:t>11.01.2013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Конференция "Сигарете-НЕТ"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B853E8-1BE7-41CC-9EAC-821CCDB116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8FA89E-5337-4F31-9C46-AE1019198CF1}" type="datetime1">
              <a:rPr lang="ru-RU" smtClean="0"/>
              <a:pPr>
                <a:defRPr/>
              </a:pPr>
              <a:t>11.01.2013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Конференция "Сигарете-НЕТ"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C285C-9581-496E-A683-CC074A7AA8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10C7E6-675A-4C14-9D03-169A65A5D3F6}" type="datetime1">
              <a:rPr lang="ru-RU" smtClean="0"/>
              <a:pPr>
                <a:defRPr/>
              </a:pPr>
              <a:t>11.01.2013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Конференция "Сигарете-НЕТ"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B3DF08-593E-4AA2-B3A5-5EA457C9B3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ED09F6-A90A-4ABA-8348-8D1678EA8542}" type="datetime1">
              <a:rPr lang="ru-RU" smtClean="0"/>
              <a:pPr>
                <a:defRPr/>
              </a:pPr>
              <a:t>11.01.2013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Конференция "Сигарете-НЕТ"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2E653-2092-4D2B-900E-217519513A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FD0965-99E9-405F-9ECB-EB5ABEF52737}" type="datetime1">
              <a:rPr lang="ru-RU" smtClean="0"/>
              <a:pPr>
                <a:defRPr/>
              </a:pPr>
              <a:t>11.01.2013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Конференция "Сигарете-НЕТ"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5667DC-64BF-4764-BEB0-91BDF086BB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49187D-885E-43FF-B04B-DC734AC17CA7}" type="datetime1">
              <a:rPr lang="ru-RU" smtClean="0"/>
              <a:pPr>
                <a:defRPr/>
              </a:pPr>
              <a:t>11.01.2013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Конференция "Сигарете-НЕТ"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22413-DC39-45EC-A924-4A42C04FAD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CCDA2F7-DB24-4298-B4CE-F43AA49AE70B}" type="datetime1">
              <a:rPr lang="ru-RU" smtClean="0"/>
              <a:pPr>
                <a:defRPr/>
              </a:pPr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/>
              <a:t>Конференция "Сигарете-НЕТ"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66A0C43-4E63-4DAA-A364-C486606F6F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med">
    <p:push/>
  </p:transition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upload.wikimedia.org/wikipedia/commons/thumb/6/63/JamesIEngland.jpg/280px-JamesIEngland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p=0&amp;ed=1&amp;text=%D0%A4%D0%BE%D1%82%D0%BE%20%D0%95%D0%BA%D0%B0%D1%82%D0%B5%D1%80%D0%B8%D0%BD%D0%B0%20%D0%9C%D0%B5%D0%B4%D0%B8%D1%87%D0%B8&amp;spsite=www.krugosvet.ru&amp;img_url=data5.gallery.ru/albums/gallery/10571--10466260-m549x500.jpg&amp;rpt=simage" TargetMode="External"/><Relationship Id="rId3" Type="http://schemas.openxmlformats.org/officeDocument/2006/relationships/image" Target="../media/image10.jpeg"/><Relationship Id="rId7" Type="http://schemas.openxmlformats.org/officeDocument/2006/relationships/image" Target="http://sparja.ru/img/tabak2.jpg" TargetMode="External"/><Relationship Id="rId2" Type="http://schemas.openxmlformats.org/officeDocument/2006/relationships/hyperlink" Target="http://images.yandex.ru/yandsearch?p=10&amp;ed=1&amp;text=%D0%A4%D0%BE%D1%82%D0%BE%20%D0%96%D0%B0%D0%BD%20%D0%9D%D0%B8%D0%BA%D0%BE&amp;spsite=www.privateers.ru&amp;img_url=www.privateers.ru/images/glossary/nicot.jpg&amp;rpt=simage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hyperlink" Target="http://sparja.ru/img/tabak2.jpg" TargetMode="External"/><Relationship Id="rId10" Type="http://schemas.openxmlformats.org/officeDocument/2006/relationships/image" Target="http://im6-tub.yandex.net/i?id=80144959&amp;tov=6" TargetMode="External"/><Relationship Id="rId4" Type="http://schemas.openxmlformats.org/officeDocument/2006/relationships/image" Target="http://im4-tub.yandex.net/i?id=54213718&amp;tov=4" TargetMode="External"/><Relationship Id="rId9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gorod.tomsk.ru/uploads/4607/1314664345/99719681b392t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g0.liveinternet.ru/images/attach/c/1/63/846/63846821_normal_pl77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hyperlink" Target="http://cs10311.userapi.com/u44834026/-6/x_76df7dcf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ages.yandex.ru/yandsearch?p=3&amp;ed=1&amp;text=%D1%80%D0%B8%D1%81%D1%83%D0%BD%D0%BE%D0%BA%20%D0%BA%D0%BE%D0%BC%D0%BD%D0%B0%D1%82%D0%B0%20%D0%B4%D0%BB%D1%8F%20%D0%BA%D1%83%D1%80%D0%B5%D0%BD%D0%B8%D1%8F%20%D1%81%20%D0%BA%D1%83%D1%80%D1%8F%D1%89%D0%B8%D0%BC%D0%B8&amp;spsite=schol11-kan.narod.ru&amp;img_url=schol11-kan.narod.ru/ris3.jpg&amp;rpt=simage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hyperlink" Target="http://www.alen-kar.ru/images/legkie-5.jpg" TargetMode="External"/><Relationship Id="rId4" Type="http://schemas.openxmlformats.org/officeDocument/2006/relationships/image" Target="http://im6-tub.yandex.net/i?id=52184062&amp;tov=6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neky.ru/uploads/posts/2008-10/1225301598_dangers-of-smoking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mages.yandex.ru/yandsearch?p=10&amp;ed=1&amp;text=%D1%80%D0%B8%D1%81%D1%83%D0%BD%D0%BE%D0%BA%20%D0%BF%D0%B0%D1%87%D0%BA%D0%B0%20%D1%81%D0%B8%D0%B3%D0%B0%D1%80%D0%B5%D1%82,%D0%BE%D0%BA%D1%83%D1%80%D0%BE%D0%BA&amp;spsite=www.mspros.ru&amp;img_url=www.mspros.ru/get_image.php?id=1508&amp;type=2&amp;rpt=simag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http://im7-tub.yandex.net/i?id=10331624&amp;tov=7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jpeg"/><Relationship Id="rId2" Type="http://schemas.openxmlformats.org/officeDocument/2006/relationships/hyperlink" Target="http://www.ravnoepravo.ru/uploads/pics/7_0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votrube.ru/uploads/posts/2011-03/1299680412_1298926831_tumblr_ksdmymhhir1qzmf78o1_400.jpg" TargetMode="External"/><Relationship Id="rId5" Type="http://schemas.openxmlformats.org/officeDocument/2006/relationships/image" Target="../media/image21.jpeg"/><Relationship Id="rId4" Type="http://schemas.openxmlformats.org/officeDocument/2006/relationships/hyperlink" Target="http://images.yandex.ru/yandsearch?img_url=http://upload.wikimedia.org/wikipedia/commons/9/99/Esophageal_adenoca.jpg&amp;iorient=&amp;nojs=1&amp;icolor=&amp;site=&amp;text=%D0%BA%D0%B0%D1%80%D1%82%D0%B8%D0%BD%D0%BA%D0%B0%20%D1%80%D0%B0%D0%BA%20%D0%B3%D0%BE%D1%80%D1%82%D0%B0%D0%BD%D0%B8%20&amp;wp=&amp;pos=8&amp;isize=&amp;type=&amp;recent=&amp;rpt=simage&amp;itype=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images.yandex.ru/yandsearch?p=207&amp;ed=1&amp;text=%D1%84%D0%BE%D1%82%D0%BE%20%D0%B4%D1%8B%D0%BC%20%D1%81%D0%B8%D0%B3%D0%B0%D1%80%D0%B5%D1%82&amp;spsite=www.nn.ru&amp;img_url=www.nn.ru/data/ufiles/4/3/69/36978.screen.jpg&amp;rpt=simag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http://im3-tub.yandex.net/i?id=10662915&amp;tov=3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nosmokes.narod.ru/foto_1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u9000.ru/media/img/ecology/1.jpg" TargetMode="External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hyperlink" Target="http://i1.i.ua/prikol/pic/3/2/371923.jpg" TargetMode="Externa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mk.ru/upload/iblock_mk/475/4a/c3/84/DETAIL_PICTURE_665725_32758188.jpg?8812ab98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img-fotki.yandex.ru/get/5111/narskin.0/0_73805_1b23f8ae_XL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3.jpeg"/><Relationship Id="rId2" Type="http://schemas.openxmlformats.org/officeDocument/2006/relationships/hyperlink" Target="http://www.pgups.ru/upload/medialibrary/7cb/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img_url=http://www.nosmoking.ru/images/nsm_vnx.gif&amp;iorient=&amp;nojs=1&amp;icolor=&amp;site=&amp;text=%D0%BA%D0%B0%D1%80%D1%82%D0%B8%D0%BD%D0%BA%D0%B0%20%D0%BE%D1%82%D0%BA%D0%B0%D0%B7%20%D0%BE%D1%82%20%D0%BA%D1%83%D1%80%D0%B5%D0%BD%D0%B8%D1%8F&amp;wp=&amp;pos=18&amp;isize=&amp;type=&amp;recent=&amp;rpt=simage&amp;itype=" TargetMode="External"/><Relationship Id="rId5" Type="http://schemas.openxmlformats.org/officeDocument/2006/relationships/image" Target="../media/image32.jpeg"/><Relationship Id="rId4" Type="http://schemas.openxmlformats.org/officeDocument/2006/relationships/hyperlink" Target="http://cs5137.userapi.com/v5137910/b89/FU41jeCc5mQ.jpg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yroma.com/wp-content/uploads/2010/02/stop-smoking.gif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fcit.usf.edu/florida/photos/historic/soto/soto1/photos/soto117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stat18.privet.ru/lr/0a1d1814a41fc5ee3c415807dea3e9e9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g.narodna.pravda.com.ua/images/doc/2/2/22055-tsar0mikhail0i00cropped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www.stihi.ru/pics/2008/12/23/3445.gi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g1.liveinternet.ru/images/attach/c/0/33/31/33031811_Nicholas_Hilliard_007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g12.nnm.ru/0/6/a/1/2/06a125a76530e6361b6aa8d7b670b173_full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35729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Презентация:</a:t>
            </a:r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«Сигарете – НЕТ!»</a:t>
            </a:r>
            <a:endParaRPr lang="ru-RU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AB5666-6FAB-4090-A210-BC1F49286329}" type="datetime1">
              <a:rPr lang="ru-RU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11.01.2013</a:t>
            </a:fld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Конференция "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Сигарете-НЕТ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B80D56-FD0C-4A0C-8A35-2E7C4E2E3562}" type="slidenum">
              <a:rPr lang="ru-RU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</a:t>
            </a:fld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4414" y="5000636"/>
            <a:ext cx="73580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Подготовила:   Сидорова Светлана Николаевна  229-400-218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Учитель экономики  МБОУ «СОШ п. Харута»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Ненецкого автономного округа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1187450" y="5734050"/>
            <a:ext cx="14398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A50021"/>
                </a:solidFill>
                <a:latin typeface="Bookman Old Style" pitchFamily="18" charset="0"/>
              </a:rPr>
              <a:t>Яков </a:t>
            </a:r>
            <a:r>
              <a:rPr lang="en-US" sz="2800">
                <a:solidFill>
                  <a:srgbClr val="A50021"/>
                </a:solidFill>
                <a:latin typeface="Bookman Old Style" pitchFamily="18" charset="0"/>
              </a:rPr>
              <a:t>I</a:t>
            </a:r>
            <a:endParaRPr lang="ru-RU" sz="2800">
              <a:solidFill>
                <a:srgbClr val="A50021"/>
              </a:solidFill>
              <a:latin typeface="Bookman Old Style" pitchFamily="18" charset="0"/>
            </a:endParaRP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4143372" y="1571612"/>
            <a:ext cx="46434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Опубликована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первая книга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 вреде курения (1604)</a:t>
            </a:r>
          </a:p>
        </p:txBody>
      </p:sp>
      <p:sp>
        <p:nvSpPr>
          <p:cNvPr id="8197" name="Дата 4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C235ED0A-F7D8-4D26-B673-970328E25FBC}" type="datetime1">
              <a:rPr lang="ru-RU" smtClean="0">
                <a:latin typeface="Times New Roman" pitchFamily="18" charset="0"/>
                <a:cs typeface="Times New Roman" pitchFamily="18" charset="0"/>
              </a:rPr>
              <a:pPr/>
              <a:t>11.01.2013</a:t>
            </a:fld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9" name="Нижний колонтитул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Конференция "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Сигарете-НЕТ</a:t>
            </a:r>
            <a:r>
              <a:rPr lang="ru-RU" dirty="0" smtClean="0"/>
              <a:t>"</a:t>
            </a:r>
          </a:p>
        </p:txBody>
      </p:sp>
      <p:sp>
        <p:nvSpPr>
          <p:cNvPr id="819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F14530-A0AA-4C89-86FD-94A42AF702E2}" type="slidenum">
              <a:rPr lang="ru-RU" smtClean="0">
                <a:latin typeface="Times New Roman" pitchFamily="18" charset="0"/>
                <a:cs typeface="Times New Roman" pitchFamily="18" charset="0"/>
              </a:rPr>
              <a:pPr/>
              <a:t>10</a:t>
            </a:fld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upload.wikimedia.org/wikipedia/commons/thumb/6/63/JamesIEngland.jpg/280px-JamesIEngland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642918"/>
            <a:ext cx="2928958" cy="498546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http://im4-tub.yandex.net/i?id=54213718&amp;tov=4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179388" y="260350"/>
            <a:ext cx="2824162" cy="39608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219" name="i-main-pic" descr="Картинка 2 из 77">
            <a:hlinkClick r:id="rId5"/>
          </p:cNvPr>
          <p:cNvPicPr>
            <a:picLocks noChangeAspect="1" noChangeArrowheads="1"/>
          </p:cNvPicPr>
          <p:nvPr/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3357554" y="1357298"/>
            <a:ext cx="2112963" cy="2952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220" name="Picture 6" descr="http://im6-tub.yandex.net/i?id=80144959&amp;tov=6">
            <a:hlinkClick r:id="rId8"/>
          </p:cNvPr>
          <p:cNvPicPr>
            <a:picLocks noChangeAspect="1" noChangeArrowheads="1"/>
          </p:cNvPicPr>
          <p:nvPr/>
        </p:nvPicPr>
        <p:blipFill>
          <a:blip r:embed="rId9" r:link="rId10"/>
          <a:srcRect/>
          <a:stretch>
            <a:fillRect/>
          </a:stretch>
        </p:blipFill>
        <p:spPr bwMode="auto">
          <a:xfrm>
            <a:off x="5857884" y="1785926"/>
            <a:ext cx="3017838" cy="37449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539750" y="4581525"/>
            <a:ext cx="15062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Жан Нико</a:t>
            </a:r>
          </a:p>
        </p:txBody>
      </p:sp>
      <p:sp>
        <p:nvSpPr>
          <p:cNvPr id="9222" name="Text Box 8"/>
          <p:cNvSpPr txBox="1">
            <a:spLocks noChangeArrowheads="1"/>
          </p:cNvSpPr>
          <p:nvPr/>
        </p:nvSpPr>
        <p:spPr bwMode="auto">
          <a:xfrm>
            <a:off x="6072198" y="5572140"/>
            <a:ext cx="26582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Екатерина Медичи</a:t>
            </a:r>
          </a:p>
        </p:txBody>
      </p:sp>
      <p:sp>
        <p:nvSpPr>
          <p:cNvPr id="9223" name="Text Box 9"/>
          <p:cNvSpPr txBox="1">
            <a:spLocks noChangeArrowheads="1"/>
          </p:cNvSpPr>
          <p:nvPr/>
        </p:nvSpPr>
        <p:spPr bwMode="auto">
          <a:xfrm>
            <a:off x="3500430" y="4429132"/>
            <a:ext cx="1943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Трава «</a:t>
            </a:r>
            <a:r>
              <a:rPr lang="ru-RU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Нико</a:t>
            </a:r>
            <a:r>
              <a:rPr lang="ru-RU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9224" name="Дата 7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D3E5B4CB-E2E6-4E04-9C03-6D684099B1EA}" type="datetime1">
              <a:rPr lang="ru-RU" smtClean="0">
                <a:latin typeface="Times New Roman" pitchFamily="18" charset="0"/>
                <a:cs typeface="Times New Roman" pitchFamily="18" charset="0"/>
              </a:rPr>
              <a:pPr/>
              <a:t>11.01.2013</a:t>
            </a:fld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6" name="Нижний колонтитул 9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Конференция "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Сигарете-НЕТ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</a:t>
            </a:r>
          </a:p>
        </p:txBody>
      </p:sp>
      <p:sp>
        <p:nvSpPr>
          <p:cNvPr id="9225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715140" y="6143644"/>
            <a:ext cx="2133600" cy="476250"/>
          </a:xfrm>
          <a:noFill/>
        </p:spPr>
        <p:txBody>
          <a:bodyPr/>
          <a:lstStyle/>
          <a:p>
            <a:fld id="{FD9A8F98-1AC3-48A7-BF2A-ACADC06A6EDA}" type="slidenum">
              <a:rPr lang="ru-RU" smtClean="0">
                <a:latin typeface="Times New Roman" pitchFamily="18" charset="0"/>
                <a:cs typeface="Times New Roman" pitchFamily="18" charset="0"/>
              </a:rPr>
              <a:pPr/>
              <a:t>11</a:t>
            </a:fld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6300788" y="5397500"/>
            <a:ext cx="11540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Петр </a:t>
            </a:r>
            <a:r>
              <a:rPr lang="en-US" sz="280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280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611188" y="1052513"/>
            <a:ext cx="37449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Ввоз табака</a:t>
            </a:r>
          </a:p>
          <a:p>
            <a:pPr>
              <a:buFontTx/>
              <a:buChar char="-"/>
            </a:pPr>
            <a:r>
              <a:rPr lang="ru-RU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Торговля табаком</a:t>
            </a:r>
          </a:p>
          <a:p>
            <a:pPr>
              <a:buFontTx/>
              <a:buChar char="-"/>
            </a:pPr>
            <a:r>
              <a:rPr lang="ru-RU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Большая пошлина</a:t>
            </a:r>
          </a:p>
          <a:p>
            <a:r>
              <a:rPr lang="ru-RU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(1697)</a:t>
            </a:r>
          </a:p>
        </p:txBody>
      </p:sp>
      <p:sp>
        <p:nvSpPr>
          <p:cNvPr id="10245" name="Дата 4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355DAF6F-88FA-4546-B618-E98E02DD283B}" type="datetime1">
              <a:rPr lang="ru-RU" smtClean="0">
                <a:latin typeface="Times New Roman" pitchFamily="18" charset="0"/>
                <a:cs typeface="Times New Roman" pitchFamily="18" charset="0"/>
              </a:rPr>
              <a:pPr/>
              <a:t>11.01.2013</a:t>
            </a:fld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7" name="Нижний колонтитул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Конференция "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Сигарете-НЕТ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</a:t>
            </a:r>
          </a:p>
        </p:txBody>
      </p:sp>
      <p:sp>
        <p:nvSpPr>
          <p:cNvPr id="1024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DC42C2-A407-4AA8-BCCA-BA19145EFC85}" type="slidenum">
              <a:rPr lang="ru-RU" smtClean="0">
                <a:latin typeface="Times New Roman" pitchFamily="18" charset="0"/>
                <a:cs typeface="Times New Roman" pitchFamily="18" charset="0"/>
              </a:rPr>
              <a:pPr/>
              <a:t>12</a:t>
            </a:fld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gorod.tomsk.ru/uploads/4607/1314664345/99719681b392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10000" contrast="10000"/>
          </a:blip>
          <a:srcRect/>
          <a:stretch>
            <a:fillRect/>
          </a:stretch>
        </p:blipFill>
        <p:spPr bwMode="auto">
          <a:xfrm>
            <a:off x="4929190" y="642918"/>
            <a:ext cx="3648080" cy="47377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4216394" y="3071810"/>
            <a:ext cx="4927606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Температура на кончике сигареты достигает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600° С.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Ядовитые </a:t>
            </a:r>
            <a:r>
              <a:rPr lang="ru-RU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вещества: никотин, угарный газ, </a:t>
            </a:r>
            <a:r>
              <a:rPr lang="ru-RU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аммиак, синильная </a:t>
            </a:r>
            <a:r>
              <a:rPr lang="ru-RU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кислота и другие.</a:t>
            </a:r>
          </a:p>
        </p:txBody>
      </p:sp>
      <p:sp>
        <p:nvSpPr>
          <p:cNvPr id="11269" name="Дата 4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2024AF4F-D318-4A58-923D-5407E4DC92EF}" type="datetime1">
              <a:rPr lang="ru-RU" smtClean="0">
                <a:latin typeface="Times New Roman" pitchFamily="18" charset="0"/>
                <a:cs typeface="Times New Roman" pitchFamily="18" charset="0"/>
              </a:rPr>
              <a:pPr/>
              <a:t>11.01.2013</a:t>
            </a:fld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1" name="Нижний колонтитул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Конференция "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Сигарете-НЕТ</a:t>
            </a:r>
            <a:r>
              <a:rPr lang="ru-RU" dirty="0" smtClean="0"/>
              <a:t>"</a:t>
            </a:r>
          </a:p>
        </p:txBody>
      </p:sp>
      <p:sp>
        <p:nvSpPr>
          <p:cNvPr id="11270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80241A-5D68-4201-92C1-34ABAFB02FF9}" type="slidenum">
              <a:rPr lang="ru-RU" smtClean="0">
                <a:latin typeface="Times New Roman" pitchFamily="18" charset="0"/>
                <a:cs typeface="Times New Roman" pitchFamily="18" charset="0"/>
              </a:rPr>
              <a:pPr/>
              <a:t>13</a:t>
            </a:fld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6" name="Picture 6" descr="http://img0.liveinternet.ru/images/attach/c/1/63/846/63846821_normal_pl77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b="6249"/>
          <a:stretch>
            <a:fillRect/>
          </a:stretch>
        </p:blipFill>
        <p:spPr bwMode="auto">
          <a:xfrm>
            <a:off x="571472" y="1928802"/>
            <a:ext cx="2643206" cy="333740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20482" name="Picture 2" descr="http://cs10311.userapi.com/u44834026/-6/x_76df7dcf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l="5769" r="9615" b="9524"/>
          <a:stretch>
            <a:fillRect/>
          </a:stretch>
        </p:blipFill>
        <p:spPr bwMode="auto">
          <a:xfrm>
            <a:off x="2500298" y="428604"/>
            <a:ext cx="2342046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5" descr="http://im6-tub.yandex.net/i?id=52184062&amp;tov=6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 flipH="1">
            <a:off x="5643570" y="142852"/>
            <a:ext cx="300039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Дата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6CFDF3CA-80D2-472F-B69D-111239EC47B8}" type="datetime1">
              <a:rPr lang="ru-RU" smtClean="0">
                <a:latin typeface="Times New Roman" pitchFamily="18" charset="0"/>
                <a:cs typeface="Times New Roman" pitchFamily="18" charset="0"/>
              </a:rPr>
              <a:pPr/>
              <a:t>11.01.2013</a:t>
            </a:fld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4" name="Нижний колонтитул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Конференция "Сигарете-НЕТ"</a:t>
            </a:r>
          </a:p>
        </p:txBody>
      </p:sp>
      <p:sp>
        <p:nvSpPr>
          <p:cNvPr id="12293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C9D943-BD64-4741-A930-9FD3AFAAAA19}" type="slidenum">
              <a:rPr lang="ru-RU" smtClean="0">
                <a:latin typeface="Times New Roman" pitchFamily="18" charset="0"/>
                <a:cs typeface="Times New Roman" pitchFamily="18" charset="0"/>
              </a:rPr>
              <a:pPr/>
              <a:t>14</a:t>
            </a:fld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www.alen-kar.ru/images/legkie-5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1714488"/>
            <a:ext cx="3762375" cy="3810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Дата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451929CA-E627-4E20-BDED-655AF5C49661}" type="datetime1">
              <a:rPr lang="ru-RU" smtClean="0">
                <a:latin typeface="Times New Roman" pitchFamily="18" charset="0"/>
                <a:cs typeface="Times New Roman" pitchFamily="18" charset="0"/>
              </a:rPr>
              <a:pPr/>
              <a:t>11.01.2013</a:t>
            </a:fld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7" name="Нижний колонтитул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Конференция "Сигарете-НЕТ"</a:t>
            </a:r>
          </a:p>
        </p:txBody>
      </p:sp>
      <p:sp>
        <p:nvSpPr>
          <p:cNvPr id="13316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BF61B1-D0ED-47FC-9C56-D9B8640F6C22}" type="slidenum">
              <a:rPr lang="ru-RU" smtClean="0">
                <a:latin typeface="Times New Roman" pitchFamily="18" charset="0"/>
                <a:cs typeface="Times New Roman" pitchFamily="18" charset="0"/>
              </a:rPr>
              <a:pPr/>
              <a:t>15</a:t>
            </a:fld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neky.ru/uploads/posts/2008-10/1225301598_dangers-of-smok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t="1361" b="7484"/>
          <a:stretch>
            <a:fillRect/>
          </a:stretch>
        </p:blipFill>
        <p:spPr bwMode="auto">
          <a:xfrm>
            <a:off x="1928794" y="500042"/>
            <a:ext cx="5357850" cy="547222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http://im7-tub.yandex.net/i?id=10331624&amp;tov=7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4067175" y="1844675"/>
            <a:ext cx="4752975" cy="3222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0" y="836613"/>
            <a:ext cx="6069013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Отставание в физическом, нервном и психическом развитии.</a:t>
            </a:r>
          </a:p>
          <a:p>
            <a:pPr>
              <a:buFont typeface="Wingdings" pitchFamily="2" charset="2"/>
              <a:buChar char="Ø"/>
            </a:pPr>
            <a:r>
              <a:rPr lang="ru-RU" sz="2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Задержка роста</a:t>
            </a:r>
          </a:p>
          <a:p>
            <a:pPr>
              <a:buFont typeface="Wingdings" pitchFamily="2" charset="2"/>
              <a:buChar char="Ø"/>
            </a:pPr>
            <a:r>
              <a:rPr lang="ru-RU" sz="2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Снижение аппетита</a:t>
            </a:r>
          </a:p>
          <a:p>
            <a:pPr>
              <a:buFont typeface="Wingdings" pitchFamily="2" charset="2"/>
              <a:buChar char="Ø"/>
            </a:pPr>
            <a:r>
              <a:rPr lang="ru-RU" sz="2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Беспокойный сон</a:t>
            </a:r>
          </a:p>
          <a:p>
            <a:pPr>
              <a:buFont typeface="Wingdings" pitchFamily="2" charset="2"/>
              <a:buChar char="Ø"/>
            </a:pPr>
            <a:r>
              <a:rPr lang="ru-RU" sz="2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Нарушение обмена веществ</a:t>
            </a:r>
          </a:p>
          <a:p>
            <a:pPr>
              <a:buFont typeface="Wingdings" pitchFamily="2" charset="2"/>
              <a:buChar char="Ø"/>
            </a:pPr>
            <a:r>
              <a:rPr lang="ru-RU" sz="2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Снижение слуха, зрения</a:t>
            </a:r>
          </a:p>
          <a:p>
            <a:pPr>
              <a:buFont typeface="Wingdings" pitchFamily="2" charset="2"/>
              <a:buChar char="Ø"/>
            </a:pPr>
            <a:r>
              <a:rPr lang="ru-RU" sz="2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Нервные расстройства</a:t>
            </a:r>
          </a:p>
          <a:p>
            <a:pPr>
              <a:buFont typeface="Wingdings" pitchFamily="2" charset="2"/>
              <a:buChar char="Ø"/>
            </a:pPr>
            <a:r>
              <a:rPr lang="ru-RU" sz="2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Снижение умственных </a:t>
            </a:r>
          </a:p>
          <a:p>
            <a:pPr>
              <a:buFont typeface="Wingdings" pitchFamily="2" charset="2"/>
              <a:buNone/>
            </a:pPr>
            <a:r>
              <a:rPr lang="ru-RU" sz="2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способностей</a:t>
            </a:r>
          </a:p>
          <a:p>
            <a:pPr>
              <a:buFont typeface="Wingdings" pitchFamily="2" charset="2"/>
              <a:buChar char="Ø"/>
            </a:pPr>
            <a:r>
              <a:rPr lang="ru-RU" sz="2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Нарушение дисциплины</a:t>
            </a:r>
          </a:p>
          <a:p>
            <a:pPr>
              <a:buFont typeface="Wingdings" pitchFamily="2" charset="2"/>
              <a:buNone/>
            </a:pPr>
            <a:endParaRPr lang="ru-RU" sz="200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Дата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D3977D48-E65F-4961-BAC8-24EA98CFFB57}" type="datetime1">
              <a:rPr lang="ru-RU" smtClean="0">
                <a:latin typeface="Times New Roman" pitchFamily="18" charset="0"/>
                <a:cs typeface="Times New Roman" pitchFamily="18" charset="0"/>
              </a:rPr>
              <a:pPr/>
              <a:t>11.01.2013</a:t>
            </a:fld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2" name="Нижний колонтитул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Конференция "Сигарете-НЕТ"</a:t>
            </a:r>
          </a:p>
        </p:txBody>
      </p:sp>
      <p:sp>
        <p:nvSpPr>
          <p:cNvPr id="14341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B307D0-0519-4973-9E4D-06858F36D5E7}" type="slidenum">
              <a:rPr lang="ru-RU" smtClean="0">
                <a:latin typeface="Times New Roman" pitchFamily="18" charset="0"/>
                <a:cs typeface="Times New Roman" pitchFamily="18" charset="0"/>
              </a:rPr>
              <a:pPr/>
              <a:t>16</a:t>
            </a:fld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Дата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D9C08A60-68B1-4858-8551-227979E019F2}" type="datetime1">
              <a:rPr lang="ru-RU" smtClean="0">
                <a:latin typeface="Times New Roman" pitchFamily="18" charset="0"/>
                <a:cs typeface="Times New Roman" pitchFamily="18" charset="0"/>
              </a:rPr>
              <a:pPr/>
              <a:t>11.01.2013</a:t>
            </a:fld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5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Конференция "Сигарете-НЕТ"</a:t>
            </a:r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428D49-0048-41FA-A2C5-D0C8C6AC6840}" type="slidenum">
              <a:rPr lang="ru-RU" smtClean="0">
                <a:latin typeface="Times New Roman" pitchFamily="18" charset="0"/>
                <a:cs typeface="Times New Roman" pitchFamily="18" charset="0"/>
              </a:rPr>
              <a:pPr/>
              <a:t>17</a:t>
            </a:fld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6" name="Picture 8" descr="http://www.ravnoepravo.ru/uploads/pics/7_0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3" y="357166"/>
            <a:ext cx="3529747" cy="22145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8" name="Picture 10" descr="http://im0-tub-ru.yandex.net/i?id=144315489-52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2928934"/>
            <a:ext cx="3429024" cy="27359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0" name="Picture 12" descr="http://votrube.ru/uploads/posts/2011-03/1299680412_1298926831_tumblr_ksdmymhhir1qzmf78o1_400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 b="6249"/>
          <a:stretch>
            <a:fillRect/>
          </a:stretch>
        </p:blipFill>
        <p:spPr bwMode="auto">
          <a:xfrm>
            <a:off x="5089786" y="1000108"/>
            <a:ext cx="3168396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http://im3-tub.yandex.net/i?id=10662915&amp;tov=3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1835150" y="620713"/>
            <a:ext cx="5616575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2124075" y="5300663"/>
            <a:ext cx="461677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Один курит- весь дом болеет</a:t>
            </a:r>
          </a:p>
          <a:p>
            <a:pPr algn="ctr"/>
            <a:r>
              <a:rPr lang="ru-RU" sz="2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Народная мудрость</a:t>
            </a:r>
          </a:p>
        </p:txBody>
      </p:sp>
      <p:sp>
        <p:nvSpPr>
          <p:cNvPr id="16388" name="Дата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6D74647C-8417-4511-A9AB-0D96E5404F09}" type="datetime1">
              <a:rPr lang="ru-RU" smtClean="0">
                <a:latin typeface="Times New Roman" pitchFamily="18" charset="0"/>
                <a:cs typeface="Times New Roman" pitchFamily="18" charset="0"/>
              </a:rPr>
              <a:pPr/>
              <a:t>11.01.2013</a:t>
            </a:fld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0" name="Нижний колонтитул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Конференция "Сигарете-НЕТ"</a:t>
            </a:r>
          </a:p>
        </p:txBody>
      </p:sp>
      <p:sp>
        <p:nvSpPr>
          <p:cNvPr id="16389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063006-85C2-4A22-A972-8FC82C17DBF1}" type="slidenum">
              <a:rPr lang="ru-RU" smtClean="0">
                <a:latin typeface="Times New Roman" pitchFamily="18" charset="0"/>
                <a:cs typeface="Times New Roman" pitchFamily="18" charset="0"/>
              </a:rPr>
              <a:pPr/>
              <a:t>18</a:t>
            </a:fld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1095375" y="56086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500034" y="1857364"/>
            <a:ext cx="38989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12 биллионов папирос и сигарет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2520000 т окурков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720т синильной кислоты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384000т аммиака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108000т никотина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600000т дегтя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55000т угарного газа и др. дыма</a:t>
            </a:r>
          </a:p>
        </p:txBody>
      </p:sp>
      <p:sp>
        <p:nvSpPr>
          <p:cNvPr id="17413" name="Дата 4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0BADE796-805F-4AC1-BEA2-5F3D4CA23487}" type="datetime1">
              <a:rPr lang="ru-RU" smtClean="0">
                <a:latin typeface="Times New Roman" pitchFamily="18" charset="0"/>
                <a:cs typeface="Times New Roman" pitchFamily="18" charset="0"/>
              </a:rPr>
              <a:pPr/>
              <a:t>11.01.2013</a:t>
            </a:fld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5" name="Нижний колонтитул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Конференция "Сигарете-НЕТ"</a:t>
            </a:r>
          </a:p>
        </p:txBody>
      </p:sp>
      <p:sp>
        <p:nvSpPr>
          <p:cNvPr id="1741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A81882-DDDA-4C95-A0AA-CD78CF77912D}" type="slidenum">
              <a:rPr lang="ru-RU" smtClean="0">
                <a:latin typeface="Times New Roman" pitchFamily="18" charset="0"/>
                <a:cs typeface="Times New Roman" pitchFamily="18" charset="0"/>
              </a:rPr>
              <a:pPr/>
              <a:t>19</a:t>
            </a:fld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3" descr="http://nosmokes.narod.ru/foto_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214422"/>
            <a:ext cx="3810000" cy="30765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14620"/>
            <a:ext cx="8229600" cy="1143000"/>
          </a:xfrm>
        </p:spPr>
        <p:txBody>
          <a:bodyPr>
            <a:normAutofit fontScale="90000"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Формирование отрицательного отношения 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к курению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08289D-C121-4069-9260-8005282F3AC8}" type="datetime1">
              <a:rPr lang="ru-RU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11.01.2013</a:t>
            </a:fld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Конференция "Сигарете-НЕТ"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99F023C1-F49B-4DAE-8835-4E383EB32E72}" type="slidenum">
              <a:rPr lang="ru-RU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</a:t>
            </a:fld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43306" y="714356"/>
            <a:ext cx="18149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Цель :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7"/>
          <p:cNvSpPr txBox="1">
            <a:spLocks noChangeArrowheads="1"/>
          </p:cNvSpPr>
          <p:nvPr/>
        </p:nvSpPr>
        <p:spPr bwMode="auto">
          <a:xfrm>
            <a:off x="2032000" y="47450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9" descr="MCj0345395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500042"/>
            <a:ext cx="3313113" cy="249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Line 12"/>
          <p:cNvSpPr>
            <a:spLocks noChangeShapeType="1"/>
          </p:cNvSpPr>
          <p:nvPr/>
        </p:nvSpPr>
        <p:spPr bwMode="auto">
          <a:xfrm flipV="1">
            <a:off x="6143636" y="3143248"/>
            <a:ext cx="1079500" cy="7921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9" name="Дата 6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6191B8EB-1EDE-410E-86EB-35F2F31414EA}" type="datetime1">
              <a:rPr lang="ru-RU" smtClean="0">
                <a:latin typeface="Times New Roman" pitchFamily="18" charset="0"/>
                <a:cs typeface="Times New Roman" pitchFamily="18" charset="0"/>
              </a:rPr>
              <a:pPr/>
              <a:t>11.01.2013</a:t>
            </a:fld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1" name="Нижний колонтитул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Конференция "Сигарете-НЕТ"</a:t>
            </a:r>
          </a:p>
        </p:txBody>
      </p:sp>
      <p:sp>
        <p:nvSpPr>
          <p:cNvPr id="18440" name="Номер слайда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BC7AA4-6D87-4CEC-ACAB-7D770BE4D805}" type="slidenum">
              <a:rPr lang="ru-RU" smtClean="0">
                <a:latin typeface="Times New Roman" pitchFamily="18" charset="0"/>
                <a:cs typeface="Times New Roman" pitchFamily="18" charset="0"/>
              </a:rPr>
              <a:pPr/>
              <a:t>20</a:t>
            </a:fld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://www.isu9000.ru/media/img/ecology/1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57166"/>
            <a:ext cx="3000364" cy="2786058"/>
          </a:xfrm>
          <a:prstGeom prst="rect">
            <a:avLst/>
          </a:prstGeom>
          <a:noFill/>
        </p:spPr>
      </p:pic>
      <p:pic>
        <p:nvPicPr>
          <p:cNvPr id="15364" name="Picture 4" descr="http://i1.i.ua/prikol/pic/3/2/371923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3857628"/>
            <a:ext cx="3104059" cy="2143140"/>
          </a:xfrm>
          <a:prstGeom prst="rect">
            <a:avLst/>
          </a:prstGeom>
          <a:noFill/>
        </p:spPr>
      </p:pic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1428728" y="3571876"/>
            <a:ext cx="857256" cy="708036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MCj0299083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404813"/>
            <a:ext cx="4511675" cy="539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Дата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33DE8B4E-089A-4B53-8FA1-BA63E8F42DB3}" type="datetime1">
              <a:rPr lang="ru-RU" smtClean="0">
                <a:latin typeface="Times New Roman" pitchFamily="18" charset="0"/>
                <a:cs typeface="Times New Roman" pitchFamily="18" charset="0"/>
              </a:rPr>
              <a:pPr/>
              <a:t>11.01.2013</a:t>
            </a:fld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1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Конференция "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Сигарете-НЕТ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</a:t>
            </a:r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3E3DC2-20EA-4F2A-A1A0-475F886156AF}" type="slidenum">
              <a:rPr lang="ru-RU" smtClean="0">
                <a:latin typeface="Times New Roman" pitchFamily="18" charset="0"/>
                <a:cs typeface="Times New Roman" pitchFamily="18" charset="0"/>
              </a:rPr>
              <a:pPr/>
              <a:t>21</a:t>
            </a:fld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468313" y="5516563"/>
            <a:ext cx="3835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Владислав Третьяк</a:t>
            </a: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3708400" y="1412875"/>
            <a:ext cx="60086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«Если курить – это значит 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 жизни спортивной 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отнять у себя»</a:t>
            </a:r>
          </a:p>
        </p:txBody>
      </p:sp>
      <p:sp>
        <p:nvSpPr>
          <p:cNvPr id="20485" name="Дата 4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8345D029-8680-4709-A4E3-F9B9BB77230B}" type="datetime1">
              <a:rPr lang="ru-RU" smtClean="0">
                <a:latin typeface="Times New Roman" pitchFamily="18" charset="0"/>
                <a:cs typeface="Times New Roman" pitchFamily="18" charset="0"/>
              </a:rPr>
              <a:pPr/>
              <a:t>11.01.2013</a:t>
            </a:fld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7" name="Нижний колонтитул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Конференция "Сигарете-НЕТ"</a:t>
            </a:r>
          </a:p>
        </p:txBody>
      </p:sp>
      <p:sp>
        <p:nvSpPr>
          <p:cNvPr id="2048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2E8CF8-0AC8-4396-BA3C-572C36B0E584}" type="slidenum">
              <a:rPr lang="ru-RU" smtClean="0">
                <a:latin typeface="Times New Roman" pitchFamily="18" charset="0"/>
                <a:cs typeface="Times New Roman" pitchFamily="18" charset="0"/>
              </a:rPr>
              <a:pPr/>
              <a:t>22</a:t>
            </a:fld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://www.mk.ru/upload/iblock_mk/475/4a/c3/84/DETAIL_PICTURE_665725_32758188.jpg?8812ab9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28604"/>
            <a:ext cx="3500462" cy="49302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625" y="500063"/>
            <a:ext cx="8215313" cy="2124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одну секунду на земле выкуривается</a:t>
            </a:r>
          </a:p>
          <a:p>
            <a:pPr algn="ctr">
              <a:defRPr/>
            </a:pPr>
            <a:r>
              <a:rPr lang="ru-RU" sz="44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300 000 сигарет и папирос</a:t>
            </a:r>
          </a:p>
        </p:txBody>
      </p:sp>
      <p:sp>
        <p:nvSpPr>
          <p:cNvPr id="21508" name="Дата 5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16569146-F6B5-4639-989B-3FA5FC0435DF}" type="datetime1">
              <a:rPr lang="ru-RU" smtClean="0">
                <a:latin typeface="Times New Roman" pitchFamily="18" charset="0"/>
                <a:cs typeface="Times New Roman" pitchFamily="18" charset="0"/>
              </a:rPr>
              <a:pPr/>
              <a:t>11.01.2013</a:t>
            </a:fld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0" name="Нижний колонтитул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Конференция "Сигарете-НЕТ"</a:t>
            </a:r>
          </a:p>
        </p:txBody>
      </p:sp>
      <p:sp>
        <p:nvSpPr>
          <p:cNvPr id="21509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2865CF3-9A24-4AAB-A7F5-86FF6942D28E}" type="slidenum">
              <a:rPr lang="ru-RU" smtClean="0">
                <a:latin typeface="Times New Roman" pitchFamily="18" charset="0"/>
                <a:cs typeface="Times New Roman" pitchFamily="18" charset="0"/>
              </a:rPr>
              <a:pPr/>
              <a:t>23</a:t>
            </a:fld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://img-fotki.yandex.ru/get/5111/narskin.0/0_73805_1b23f8ae_XL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2714620"/>
            <a:ext cx="5076825" cy="33813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714348" y="5643578"/>
            <a:ext cx="77867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Основная причина отказа от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курения- ухудшение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состояния здоровья.</a:t>
            </a:r>
          </a:p>
        </p:txBody>
      </p:sp>
      <p:sp>
        <p:nvSpPr>
          <p:cNvPr id="22532" name="Дата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20DC7CCA-055C-4711-8A61-D227628C86BA}" type="datetime1">
              <a:rPr lang="ru-RU" smtClean="0">
                <a:latin typeface="Times New Roman" pitchFamily="18" charset="0"/>
                <a:cs typeface="Times New Roman" pitchFamily="18" charset="0"/>
              </a:rPr>
              <a:pPr/>
              <a:t>11.01.2013</a:t>
            </a:fld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4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71813" y="6381750"/>
            <a:ext cx="2895600" cy="476250"/>
          </a:xfrm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Конференция "Сигарете-НЕТ"</a:t>
            </a:r>
          </a:p>
        </p:txBody>
      </p:sp>
      <p:sp>
        <p:nvSpPr>
          <p:cNvPr id="22533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C22019A-659C-4612-9BA7-36AF55B0F970}" type="slidenum">
              <a:rPr lang="ru-RU" smtClean="0">
                <a:latin typeface="Times New Roman" pitchFamily="18" charset="0"/>
                <a:cs typeface="Times New Roman" pitchFamily="18" charset="0"/>
              </a:rPr>
              <a:pPr/>
              <a:t>24</a:t>
            </a:fld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://www.pgups.ru/upload/medialibrary/7cb/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4143404" cy="50683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4" descr="http://cs5137.userapi.com/v5137910/b89/FU41jeCc5mQ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3143248"/>
            <a:ext cx="3441938" cy="2286016"/>
          </a:xfrm>
          <a:prstGeom prst="rect">
            <a:avLst/>
          </a:prstGeom>
          <a:noFill/>
        </p:spPr>
      </p:pic>
      <p:pic>
        <p:nvPicPr>
          <p:cNvPr id="8" name="Picture 2" descr="http://im4-tub-ru.yandex.net/i?id=83032364-08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86446" y="428604"/>
            <a:ext cx="2240272" cy="22859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 со стрелкой вниз 5"/>
          <p:cNvSpPr/>
          <p:nvPr/>
        </p:nvSpPr>
        <p:spPr>
          <a:xfrm>
            <a:off x="1285852" y="785794"/>
            <a:ext cx="7143800" cy="4929222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ED09F6-A90A-4ABA-8348-8D1678EA8542}" type="datetime1">
              <a:rPr lang="ru-RU" smtClean="0"/>
              <a:pPr>
                <a:defRPr/>
              </a:pPr>
              <a:t>11.01.2013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Конференция "Сигарете-НЕТ"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2E653-2092-4D2B-900E-217519513A1B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571604" y="1071546"/>
            <a:ext cx="664373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СЛОГАНЫ о вреде курения.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 сочинили учащиеся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МБОУ «СОШ п. Харута»)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4-tub-ru.yandex.net/i?id=121115140-47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4572008"/>
            <a:ext cx="952500" cy="1428750"/>
          </a:xfrm>
          <a:prstGeom prst="rect">
            <a:avLst/>
          </a:prstGeom>
          <a:noFill/>
        </p:spPr>
      </p:pic>
      <p:sp>
        <p:nvSpPr>
          <p:cNvPr id="24578" name="WordArt 8"/>
          <p:cNvSpPr>
            <a:spLocks noChangeArrowheads="1" noChangeShapeType="1" noTextEdit="1"/>
          </p:cNvSpPr>
          <p:nvPr/>
        </p:nvSpPr>
        <p:spPr bwMode="auto">
          <a:xfrm>
            <a:off x="207963" y="765175"/>
            <a:ext cx="8936037" cy="486568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1574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Куренье-сладкое начало,</a:t>
            </a:r>
          </a:p>
          <a:p>
            <a:pPr algn="ctr"/>
            <a:r>
              <a:rPr lang="ru-RU" sz="3600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Куренье-горестный</a:t>
            </a:r>
            <a:r>
              <a:rPr lang="ru-RU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конец.</a:t>
            </a:r>
          </a:p>
          <a:p>
            <a:pPr algn="ctr"/>
            <a:r>
              <a:rPr lang="ru-RU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вред кончайте тратить деньги.</a:t>
            </a:r>
          </a:p>
          <a:p>
            <a:pPr algn="ctr"/>
            <a:r>
              <a:rPr lang="ru-RU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Давайте жить без сигарет!</a:t>
            </a:r>
          </a:p>
        </p:txBody>
      </p:sp>
      <p:pic>
        <p:nvPicPr>
          <p:cNvPr id="24580" name="Рисунок 20" descr="P1040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0510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Rectangle 10"/>
          <p:cNvSpPr>
            <a:spLocks noChangeArrowheads="1"/>
          </p:cNvSpPr>
          <p:nvPr/>
        </p:nvSpPr>
        <p:spPr bwMode="auto">
          <a:xfrm>
            <a:off x="0" y="-53181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2" name="Rectangle 11"/>
          <p:cNvSpPr>
            <a:spLocks noChangeArrowheads="1"/>
          </p:cNvSpPr>
          <p:nvPr/>
        </p:nvSpPr>
        <p:spPr bwMode="auto">
          <a:xfrm>
            <a:off x="0" y="-53181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3" name="Rectangle 12"/>
          <p:cNvSpPr>
            <a:spLocks noChangeArrowheads="1"/>
          </p:cNvSpPr>
          <p:nvPr/>
        </p:nvSpPr>
        <p:spPr bwMode="auto">
          <a:xfrm>
            <a:off x="0" y="-53181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4" name="Rectangle 13"/>
          <p:cNvSpPr>
            <a:spLocks noChangeArrowheads="1"/>
          </p:cNvSpPr>
          <p:nvPr/>
        </p:nvSpPr>
        <p:spPr bwMode="auto">
          <a:xfrm>
            <a:off x="0" y="-53181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5" name="Rectangle 14"/>
          <p:cNvSpPr>
            <a:spLocks noChangeArrowheads="1"/>
          </p:cNvSpPr>
          <p:nvPr/>
        </p:nvSpPr>
        <p:spPr bwMode="auto">
          <a:xfrm>
            <a:off x="0" y="-53181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6" name="Rectangle 15"/>
          <p:cNvSpPr>
            <a:spLocks noChangeArrowheads="1"/>
          </p:cNvSpPr>
          <p:nvPr/>
        </p:nvSpPr>
        <p:spPr bwMode="auto">
          <a:xfrm>
            <a:off x="0" y="-53181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7" name="Дата 10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990EAE99-76D7-49ED-9324-23F7F00335CF}" type="datetime1">
              <a:rPr lang="ru-RU" smtClean="0">
                <a:latin typeface="Times New Roman" pitchFamily="18" charset="0"/>
                <a:cs typeface="Times New Roman" pitchFamily="18" charset="0"/>
              </a:rPr>
              <a:pPr/>
              <a:t>11.01.2013</a:t>
            </a:fld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9" name="Нижний колонтитул 1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Конференция "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Сигарете-НЕТ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</a:t>
            </a:r>
          </a:p>
        </p:txBody>
      </p:sp>
      <p:sp>
        <p:nvSpPr>
          <p:cNvPr id="24588" name="Номер слайда 1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9C96AC-2074-4813-B3DD-D16FF6EA4EED}" type="slidenum">
              <a:rPr lang="ru-RU" smtClean="0">
                <a:latin typeface="Times New Roman" pitchFamily="18" charset="0"/>
                <a:cs typeface="Times New Roman" pitchFamily="18" charset="0"/>
              </a:rPr>
              <a:pPr/>
              <a:t>26</a:t>
            </a:fld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11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6705600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Курил в сараях, за углом</a:t>
            </a:r>
          </a:p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Болезнь росла,  как снежный ком!</a:t>
            </a:r>
          </a:p>
        </p:txBody>
      </p:sp>
      <p:sp>
        <p:nvSpPr>
          <p:cNvPr id="25603" name="Rectangle 12"/>
          <p:cNvSpPr>
            <a:spLocks noChangeArrowheads="1"/>
          </p:cNvSpPr>
          <p:nvPr/>
        </p:nvSpPr>
        <p:spPr bwMode="auto">
          <a:xfrm>
            <a:off x="6045639" y="2205038"/>
            <a:ext cx="26729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>
              <a:tabLst>
                <a:tab pos="647700" algn="l"/>
              </a:tabLs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Выдрин Виктор, 8а класс</a:t>
            </a:r>
          </a:p>
        </p:txBody>
      </p:sp>
      <p:sp>
        <p:nvSpPr>
          <p:cNvPr id="25604" name="WordArt 13"/>
          <p:cNvSpPr>
            <a:spLocks noChangeArrowheads="1" noChangeShapeType="1" noTextEdit="1"/>
          </p:cNvSpPr>
          <p:nvPr/>
        </p:nvSpPr>
        <p:spPr bwMode="auto">
          <a:xfrm>
            <a:off x="1187450" y="3357563"/>
            <a:ext cx="7269163" cy="1223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974706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Вместо сигаретки</a:t>
            </a:r>
          </a:p>
          <a:p>
            <a:pPr algn="ctr"/>
            <a:r>
              <a:rPr lang="ru-RU" sz="3600" kern="10">
                <a:ln w="9525">
                  <a:solidFill>
                    <a:srgbClr val="974706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Купи себе конфетки!</a:t>
            </a:r>
          </a:p>
        </p:txBody>
      </p:sp>
      <p:sp>
        <p:nvSpPr>
          <p:cNvPr id="25605" name="Rectangle 14"/>
          <p:cNvSpPr>
            <a:spLocks noChangeArrowheads="1"/>
          </p:cNvSpPr>
          <p:nvPr/>
        </p:nvSpPr>
        <p:spPr bwMode="auto">
          <a:xfrm>
            <a:off x="6206901" y="5157788"/>
            <a:ext cx="24132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>
              <a:tabLst>
                <a:tab pos="647700" algn="l"/>
              </a:tabLs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Беляева Юлия, 6 класс</a:t>
            </a:r>
          </a:p>
        </p:txBody>
      </p:sp>
      <p:sp>
        <p:nvSpPr>
          <p:cNvPr id="25606" name="Дата 5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E7E8ECB8-1965-48A1-9C3A-CE62647610BB}" type="datetime1">
              <a:rPr lang="ru-RU" smtClean="0">
                <a:latin typeface="Times New Roman" pitchFamily="18" charset="0"/>
                <a:cs typeface="Times New Roman" pitchFamily="18" charset="0"/>
              </a:rPr>
              <a:pPr/>
              <a:t>11.01.2013</a:t>
            </a:fld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8" name="Нижний колонтитул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Конференция "Сигарете-НЕТ"</a:t>
            </a:r>
          </a:p>
        </p:txBody>
      </p:sp>
      <p:sp>
        <p:nvSpPr>
          <p:cNvPr id="25607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EE20E3-FED7-4AA2-877D-CC6B16017D36}" type="slidenum">
              <a:rPr lang="ru-RU" smtClean="0">
                <a:latin typeface="Times New Roman" pitchFamily="18" charset="0"/>
                <a:cs typeface="Times New Roman" pitchFamily="18" charset="0"/>
              </a:rPr>
              <a:pPr/>
              <a:t>27</a:t>
            </a:fld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WordArt 4"/>
          <p:cNvSpPr>
            <a:spLocks noChangeArrowheads="1" noChangeShapeType="1" noTextEdit="1"/>
          </p:cNvSpPr>
          <p:nvPr/>
        </p:nvSpPr>
        <p:spPr bwMode="auto">
          <a:xfrm>
            <a:off x="1476375" y="549275"/>
            <a:ext cx="6403975" cy="3170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143"/>
              </a:avLst>
            </a:prstTxWarp>
          </a:bodyPr>
          <a:lstStyle/>
          <a:p>
            <a:pPr algn="ctr"/>
            <a:r>
              <a: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Царь Петр реформы</a:t>
            </a:r>
          </a:p>
          <a:p>
            <a:pPr algn="ctr"/>
            <a:r>
              <a: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проводил,</a:t>
            </a:r>
          </a:p>
          <a:p>
            <a:pPr algn="ctr"/>
            <a:r>
              <a: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Окно в Европу </a:t>
            </a:r>
          </a:p>
          <a:p>
            <a:pPr algn="ctr"/>
            <a:r>
              <a: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прорубил</a:t>
            </a:r>
          </a:p>
          <a:p>
            <a:pPr algn="ctr"/>
            <a:r>
              <a: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 табаком народ весь </a:t>
            </a:r>
          </a:p>
          <a:p>
            <a:pPr algn="ctr"/>
            <a:r>
              <a: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погубил!</a:t>
            </a:r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4683236" y="4724400"/>
            <a:ext cx="41448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>
              <a:tabLst>
                <a:tab pos="647700" algn="l"/>
              </a:tabLs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Канева Алена, Выдрин Виктор, 8а класс</a:t>
            </a:r>
          </a:p>
        </p:txBody>
      </p:sp>
      <p:sp>
        <p:nvSpPr>
          <p:cNvPr id="26628" name="Дата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FDA1CDA8-B088-4ECD-B954-1D9F105931C5}" type="datetime1">
              <a:rPr lang="ru-RU" smtClean="0">
                <a:latin typeface="Times New Roman" pitchFamily="18" charset="0"/>
                <a:cs typeface="Times New Roman" pitchFamily="18" charset="0"/>
              </a:rPr>
              <a:pPr/>
              <a:t>11.01.2013</a:t>
            </a:fld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0" name="Нижний колонтитул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Конференция "Сигарете-НЕТ"</a:t>
            </a:r>
          </a:p>
        </p:txBody>
      </p:sp>
      <p:sp>
        <p:nvSpPr>
          <p:cNvPr id="26629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806059-8F0A-49B8-B4F3-DEDD18CEA696}" type="slidenum">
              <a:rPr lang="ru-RU" smtClean="0">
                <a:latin typeface="Times New Roman" pitchFamily="18" charset="0"/>
                <a:cs typeface="Times New Roman" pitchFamily="18" charset="0"/>
              </a:rPr>
              <a:pPr/>
              <a:t>28</a:t>
            </a:fld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WordArt 4"/>
          <p:cNvSpPr>
            <a:spLocks noChangeArrowheads="1" noChangeShapeType="1" noTextEdit="1"/>
          </p:cNvSpPr>
          <p:nvPr/>
        </p:nvSpPr>
        <p:spPr bwMode="auto">
          <a:xfrm>
            <a:off x="1187450" y="549275"/>
            <a:ext cx="6970713" cy="1673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Курил сигары разные:</a:t>
            </a:r>
          </a:p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белые , и красные,</a:t>
            </a:r>
          </a:p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Кубанские, заморские</a:t>
            </a:r>
          </a:p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 все таки  опасные!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4839038" y="2636838"/>
            <a:ext cx="39573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ru-RU">
                <a:latin typeface="Times New Roman" pitchFamily="18" charset="0"/>
                <a:cs typeface="Times New Roman" pitchFamily="18" charset="0"/>
              </a:rPr>
              <a:t>Канева Алена, Хат-ская Юля, 8а класс</a:t>
            </a:r>
          </a:p>
        </p:txBody>
      </p:sp>
      <p:sp>
        <p:nvSpPr>
          <p:cNvPr id="27652" name="WordArt 6"/>
          <p:cNvSpPr>
            <a:spLocks noChangeArrowheads="1" noChangeShapeType="1" noTextEdit="1"/>
          </p:cNvSpPr>
          <p:nvPr/>
        </p:nvSpPr>
        <p:spPr bwMode="auto">
          <a:xfrm>
            <a:off x="1042988" y="3573463"/>
            <a:ext cx="7056437" cy="1293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974706"/>
                  </a:solidFill>
                  <a:round/>
                  <a:headEnd/>
                  <a:tailEnd/>
                </a:ln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На "Беломор" он не скупился</a:t>
            </a:r>
          </a:p>
          <a:p>
            <a:pPr algn="ctr"/>
            <a:r>
              <a:rPr lang="ru-RU" sz="3600" kern="10">
                <a:ln w="9525">
                  <a:solidFill>
                    <a:srgbClr val="974706"/>
                  </a:solidFill>
                  <a:round/>
                  <a:headEnd/>
                  <a:tailEnd/>
                </a:ln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И за здоровье поплатился!</a:t>
            </a:r>
          </a:p>
        </p:txBody>
      </p:sp>
      <p:sp>
        <p:nvSpPr>
          <p:cNvPr id="27653" name="Rectangle 7"/>
          <p:cNvSpPr>
            <a:spLocks noChangeArrowheads="1"/>
          </p:cNvSpPr>
          <p:nvPr/>
        </p:nvSpPr>
        <p:spPr bwMode="auto">
          <a:xfrm>
            <a:off x="5613839" y="5229225"/>
            <a:ext cx="26729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ru-RU">
                <a:latin typeface="Times New Roman" pitchFamily="18" charset="0"/>
                <a:cs typeface="Times New Roman" pitchFamily="18" charset="0"/>
              </a:rPr>
              <a:t>Выдрин Виктор, 8а класс</a:t>
            </a:r>
          </a:p>
        </p:txBody>
      </p:sp>
      <p:sp>
        <p:nvSpPr>
          <p:cNvPr id="27654" name="Дата 5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AC5236C6-48B7-4DD8-96FF-86F89AAAAC90}" type="datetime1">
              <a:rPr lang="ru-RU" smtClean="0">
                <a:latin typeface="Times New Roman" pitchFamily="18" charset="0"/>
                <a:cs typeface="Times New Roman" pitchFamily="18" charset="0"/>
              </a:rPr>
              <a:pPr/>
              <a:t>11.01.2013</a:t>
            </a:fld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6" name="Нижний колонтитул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Конференция "Сигарете-НЕТ"</a:t>
            </a:r>
          </a:p>
        </p:txBody>
      </p:sp>
      <p:sp>
        <p:nvSpPr>
          <p:cNvPr id="27655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877FD4-F7E3-42C0-B048-E8A1EB33BA89}" type="slidenum">
              <a:rPr lang="ru-RU" smtClean="0">
                <a:latin typeface="Times New Roman" pitchFamily="18" charset="0"/>
                <a:cs typeface="Times New Roman" pitchFamily="18" charset="0"/>
              </a:rPr>
              <a:pPr/>
              <a:t>29</a:t>
            </a:fld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08289D-C121-4069-9260-8005282F3AC8}" type="datetime1">
              <a:rPr lang="ru-RU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11.01.2013</a:t>
            </a:fld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Конференция "Сигарете-НЕТ"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F023C1-F49B-4DAE-8835-4E383EB32E72}" type="slidenum">
              <a:rPr lang="ru-RU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3</a:t>
            </a:fld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868" y="357166"/>
            <a:ext cx="2571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1571612"/>
            <a:ext cx="80724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раскрыть сущность проблемы, её причины и следствия.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познакомить учащихся с вредом курения, его отрицательным влиянием на организм человека;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 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развивать мышление, речь, память;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пропагандировать здоровый образ жизни.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4"/>
          <p:cNvSpPr>
            <a:spLocks noChangeArrowheads="1" noChangeShapeType="1" noTextEdit="1"/>
          </p:cNvSpPr>
          <p:nvPr/>
        </p:nvSpPr>
        <p:spPr bwMode="auto">
          <a:xfrm>
            <a:off x="1042988" y="476250"/>
            <a:ext cx="66929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974706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От первой затяжки</a:t>
            </a:r>
          </a:p>
          <a:p>
            <a:pPr algn="ctr"/>
            <a:r>
              <a:rPr lang="ru-RU" sz="3600" kern="10">
                <a:ln w="9525">
                  <a:solidFill>
                    <a:srgbClr val="974706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Завяли у зайки ушки!</a:t>
            </a:r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6244041" y="2060575"/>
            <a:ext cx="24205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>
              <a:tabLst>
                <a:tab pos="647700" algn="l"/>
              </a:tabLs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Талеева Елена, 6 класс</a:t>
            </a:r>
          </a:p>
        </p:txBody>
      </p:sp>
      <p:sp>
        <p:nvSpPr>
          <p:cNvPr id="28676" name="WordArt 6"/>
          <p:cNvSpPr>
            <a:spLocks noChangeArrowheads="1" noChangeShapeType="1" noTextEdit="1"/>
          </p:cNvSpPr>
          <p:nvPr/>
        </p:nvSpPr>
        <p:spPr bwMode="auto">
          <a:xfrm>
            <a:off x="755650" y="2781300"/>
            <a:ext cx="7056438" cy="2503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Курил, курил, 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Финал настал,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ведь Минздрав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ПРЕДУПРЕЖДАЛ!</a:t>
            </a:r>
          </a:p>
        </p:txBody>
      </p:sp>
      <p:sp>
        <p:nvSpPr>
          <p:cNvPr id="28677" name="Rectangle 7"/>
          <p:cNvSpPr>
            <a:spLocks noChangeArrowheads="1"/>
          </p:cNvSpPr>
          <p:nvPr/>
        </p:nvSpPr>
        <p:spPr bwMode="auto">
          <a:xfrm>
            <a:off x="4717744" y="5876925"/>
            <a:ext cx="40960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>
              <a:tabLst>
                <a:tab pos="647700" algn="l"/>
              </a:tabLs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Канева Алена, Ричко Евгений, 8а класс </a:t>
            </a:r>
          </a:p>
        </p:txBody>
      </p:sp>
      <p:sp>
        <p:nvSpPr>
          <p:cNvPr id="28678" name="Дата 5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EC69DDE5-2D39-45F8-A697-E03B2E8E3AE6}" type="datetime1">
              <a:rPr lang="ru-RU" smtClean="0">
                <a:latin typeface="Times New Roman" pitchFamily="18" charset="0"/>
                <a:cs typeface="Times New Roman" pitchFamily="18" charset="0"/>
              </a:rPr>
              <a:pPr/>
              <a:t>11.01.2013</a:t>
            </a:fld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0" name="Нижний колонтитул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Конференция "Сигарете-НЕТ"</a:t>
            </a:r>
          </a:p>
        </p:txBody>
      </p:sp>
      <p:sp>
        <p:nvSpPr>
          <p:cNvPr id="28679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5699D22-6172-42F2-BF40-F5B82CDEE66E}" type="slidenum">
              <a:rPr lang="ru-RU" smtClean="0">
                <a:latin typeface="Times New Roman" pitchFamily="18" charset="0"/>
                <a:cs typeface="Times New Roman" pitchFamily="18" charset="0"/>
              </a:rPr>
              <a:pPr/>
              <a:t>30</a:t>
            </a:fld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4" descr="C:\Documents and Settings\admin\Мои документы\сигарета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290"/>
            <a:ext cx="8004175" cy="571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5775325" y="5897563"/>
            <a:ext cx="31294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Хатанзейский Андрей 9 класс</a:t>
            </a:r>
          </a:p>
        </p:txBody>
      </p:sp>
      <p:sp>
        <p:nvSpPr>
          <p:cNvPr id="29700" name="Дата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25B6CCF6-4410-45B6-8ECA-0C0238670600}" type="datetime1">
              <a:rPr lang="ru-RU" smtClean="0">
                <a:latin typeface="Times New Roman" pitchFamily="18" charset="0"/>
                <a:cs typeface="Times New Roman" pitchFamily="18" charset="0"/>
              </a:rPr>
              <a:pPr/>
              <a:t>11.01.2013</a:t>
            </a:fld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2" name="Нижний колонтитул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Конференция "Сигарете-НЕТ"</a:t>
            </a:r>
          </a:p>
        </p:txBody>
      </p:sp>
      <p:sp>
        <p:nvSpPr>
          <p:cNvPr id="29701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06A2AD-F3D6-4F20-A631-3DCEF72B0D31}" type="slidenum">
              <a:rPr lang="ru-RU" smtClean="0">
                <a:latin typeface="Times New Roman" pitchFamily="18" charset="0"/>
                <a:cs typeface="Times New Roman" pitchFamily="18" charset="0"/>
              </a:rPr>
              <a:pPr/>
              <a:t>31</a:t>
            </a:fld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ED09F6-A90A-4ABA-8348-8D1678EA8542}" type="datetime1">
              <a:rPr lang="ru-RU" smtClean="0"/>
              <a:pPr>
                <a:defRPr/>
              </a:pPr>
              <a:t>11.01.2013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Конференция "Сигарете-НЕТ"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2E653-2092-4D2B-900E-217519513A1B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428736"/>
            <a:ext cx="8358246" cy="45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ru-RU" sz="14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Антонова, Лидия Николаевна. Применение </a:t>
            </a:r>
            <a:r>
              <a:rPr lang="ru-RU" sz="1400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14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технологий в образовательных учреждениях начального профессионального образования: монография/ Л.Н. Антонова, Т.И. Шульга, К.Г. </a:t>
            </a:r>
            <a:r>
              <a:rPr lang="ru-RU" sz="1400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Эрдынеева</a:t>
            </a:r>
            <a:r>
              <a:rPr lang="ru-RU" sz="14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 -М.: Издательство МГОУ, 2005. </a:t>
            </a:r>
            <a:endParaRPr lang="ru-RU" sz="1400" b="1" i="1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ru-RU" sz="14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Белов  В.И. Психология здоровья. – М.: КПС;  </a:t>
            </a:r>
            <a:r>
              <a:rPr lang="ru-RU" sz="1400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Спб</a:t>
            </a:r>
            <a:r>
              <a:rPr lang="ru-RU" sz="14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.: </a:t>
            </a:r>
            <a:r>
              <a:rPr lang="ru-RU" sz="1400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Респекс</a:t>
            </a:r>
            <a:r>
              <a:rPr lang="ru-RU" sz="14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, 2000.</a:t>
            </a:r>
            <a:endParaRPr lang="ru-RU" sz="1400" b="1" i="1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ru-RU" sz="14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Безруких М.М. </a:t>
            </a:r>
            <a:r>
              <a:rPr lang="ru-RU" sz="1400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Здоровьесберегающая</a:t>
            </a:r>
            <a:r>
              <a:rPr lang="ru-RU" sz="14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школа.- М.: </a:t>
            </a:r>
            <a:r>
              <a:rPr lang="ru-RU" sz="1400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Моск</a:t>
            </a:r>
            <a:r>
              <a:rPr lang="ru-RU" sz="14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 психолого-социальный институт, 2004.</a:t>
            </a:r>
            <a:endParaRPr lang="ru-RU" sz="1400" b="1" i="1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ru-RU" sz="14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Емельянов С.М.  Проблемы экологической безопасности Московской области: информационный сборник/Министерство экологии и природопользования Московской области. -М.: Современные тетради, 2004. </a:t>
            </a:r>
            <a:endParaRPr lang="ru-RU" sz="1400" b="1" i="1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ru-RU" sz="1400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Шепель</a:t>
            </a:r>
            <a:r>
              <a:rPr lang="ru-RU" sz="14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В.М. Как жить долго и радостно. – М.: Антиква, 2006.</a:t>
            </a:r>
            <a:endParaRPr lang="ru-RU" sz="1400" b="1" i="1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ru-RU" sz="1400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Франкл</a:t>
            </a:r>
            <a:r>
              <a:rPr lang="ru-RU" sz="14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В. Человек в поисках смысла: Сборник: Пер. с англ. И нем. / Общ. Ред. Л.Я. </a:t>
            </a:r>
            <a:r>
              <a:rPr lang="ru-RU" sz="1400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Гозман</a:t>
            </a:r>
            <a:r>
              <a:rPr lang="ru-RU" sz="14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Д.А. Леонтьева; </a:t>
            </a:r>
            <a:r>
              <a:rPr lang="ru-RU" sz="1400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вст</a:t>
            </a:r>
            <a:r>
              <a:rPr lang="ru-RU" sz="14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  ст. Д.А. Леонтьева.  – М. Прогресс 2000.</a:t>
            </a:r>
            <a:endParaRPr lang="ru-RU" sz="1400" b="1" i="1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ru-RU" sz="14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Амосов Н.И. Раздумья о здоровье. 3-е изд. доп. и </a:t>
            </a:r>
            <a:r>
              <a:rPr lang="ru-RU" sz="1400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перераб</a:t>
            </a:r>
            <a:r>
              <a:rPr lang="ru-RU" sz="14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 -  М.: Физкультура и спорт, 2003.</a:t>
            </a:r>
            <a:endParaRPr lang="ru-RU" sz="1400" b="1" i="1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ru-RU" sz="14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Бондарева С.К., Колесов Д.В. Выживание. Факторы и механизмы. – М. – Воронеж, 2005. </a:t>
            </a:r>
            <a:endParaRPr lang="ru-RU" sz="1400" b="1" i="1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ru-RU" sz="1400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Лоранский</a:t>
            </a:r>
            <a:r>
              <a:rPr lang="ru-RU" sz="14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Д.Н., Лукьянова В.Г. Азбука здоровья. -  М., 2004.</a:t>
            </a:r>
            <a:endParaRPr lang="ru-RU" sz="1400" b="1" i="1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3174" y="571480"/>
            <a:ext cx="4146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Список использованной литературы:</a:t>
            </a:r>
            <a:endParaRPr lang="ru-RU" dirty="0"/>
          </a:p>
        </p:txBody>
      </p:sp>
    </p:spTree>
  </p:cSld>
  <p:clrMapOvr>
    <a:masterClrMapping/>
  </p:clrMapOvr>
  <p:transition spd="med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Дата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CC48A0BF-F9C5-4D70-82AA-DE720270BD74}" type="datetime1">
              <a:rPr lang="ru-RU" smtClean="0">
                <a:latin typeface="Times New Roman" pitchFamily="18" charset="0"/>
                <a:cs typeface="Times New Roman" pitchFamily="18" charset="0"/>
              </a:rPr>
              <a:pPr/>
              <a:t>11.01.2013</a:t>
            </a:fld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Конференция "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Сигарете-НЕТ</a:t>
            </a:r>
            <a:r>
              <a:rPr lang="ru-RU" dirty="0" smtClean="0"/>
              <a:t>"</a:t>
            </a:r>
          </a:p>
        </p:txBody>
      </p:sp>
      <p:sp>
        <p:nvSpPr>
          <p:cNvPr id="205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B9BFC4C-D1A0-4999-A2F3-2DC2470500A7}" type="slidenum">
              <a:rPr lang="ru-RU" smtClean="0">
                <a:latin typeface="Times New Roman" pitchFamily="18" charset="0"/>
                <a:cs typeface="Times New Roman" pitchFamily="18" charset="0"/>
              </a:rPr>
              <a:pPr/>
              <a:t>4</a:t>
            </a:fld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4500570"/>
            <a:ext cx="87868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993300"/>
                </a:solidFill>
                <a:latin typeface="Bookman Old Style" pitchFamily="18" charset="0"/>
              </a:rPr>
              <a:t>«…привычка, противная зрению, невыносимая для обоняния, вредная для мозга, опасная для легких…» </a:t>
            </a:r>
            <a:endParaRPr lang="en-US" sz="2000" b="1" dirty="0" smtClean="0">
              <a:solidFill>
                <a:srgbClr val="993300"/>
              </a:solidFill>
              <a:latin typeface="Bookman Old Style" pitchFamily="18" charset="0"/>
            </a:endParaRPr>
          </a:p>
          <a:p>
            <a:r>
              <a:rPr lang="en-US" sz="2400" b="1" dirty="0" smtClean="0">
                <a:solidFill>
                  <a:srgbClr val="993300"/>
                </a:solidFill>
                <a:latin typeface="Bookman Old Style" pitchFamily="18" charset="0"/>
              </a:rPr>
              <a:t>                                                                      </a:t>
            </a:r>
            <a:r>
              <a:rPr lang="ru-RU" sz="2400" b="1" dirty="0" smtClean="0">
                <a:solidFill>
                  <a:srgbClr val="993300"/>
                </a:solidFill>
                <a:latin typeface="Bookman Old Style" pitchFamily="18" charset="0"/>
              </a:rPr>
              <a:t>Яков</a:t>
            </a:r>
            <a:r>
              <a:rPr lang="en-US" sz="2400" b="1" dirty="0" smtClean="0">
                <a:solidFill>
                  <a:srgbClr val="993300"/>
                </a:solidFill>
                <a:latin typeface="Bookman Old Style" pitchFamily="18" charset="0"/>
              </a:rPr>
              <a:t> I</a:t>
            </a:r>
            <a:r>
              <a:rPr lang="ru-RU" sz="2400" b="1" dirty="0" smtClean="0">
                <a:solidFill>
                  <a:srgbClr val="993300"/>
                </a:solidFill>
                <a:latin typeface="Bookman Old Style" pitchFamily="18" charset="0"/>
              </a:rPr>
              <a:t> </a:t>
            </a:r>
            <a:endParaRPr lang="ru-RU" sz="2400" b="1" dirty="0">
              <a:solidFill>
                <a:srgbClr val="993300"/>
              </a:solidFill>
              <a:latin typeface="Bookman Old Style" pitchFamily="18" charset="0"/>
            </a:endParaRPr>
          </a:p>
        </p:txBody>
      </p:sp>
      <p:pic>
        <p:nvPicPr>
          <p:cNvPr id="29698" name="Picture 2" descr="http://www.yroma.com/wp-content/uploads/2010/02/stop-smoking.gif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t="7500" b="-5000"/>
          <a:stretch>
            <a:fillRect/>
          </a:stretch>
        </p:blipFill>
        <p:spPr bwMode="auto">
          <a:xfrm>
            <a:off x="3214678" y="785794"/>
            <a:ext cx="2666992" cy="278608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Дата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AF6FE233-2A16-4EAD-BFF1-7E6E7D9EE7C0}" type="datetime1">
              <a:rPr lang="ru-RU" smtClean="0">
                <a:latin typeface="Times New Roman" pitchFamily="18" charset="0"/>
                <a:cs typeface="Times New Roman" pitchFamily="18" charset="0"/>
              </a:rPr>
              <a:pPr/>
              <a:t>11.01.2013</a:t>
            </a:fld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Конференция</a:t>
            </a:r>
            <a:r>
              <a:rPr lang="ru-RU" dirty="0" smtClean="0"/>
              <a:t> "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Сигарете-НЕТ</a:t>
            </a:r>
            <a:r>
              <a:rPr lang="ru-RU" dirty="0" smtClean="0"/>
              <a:t>"</a:t>
            </a:r>
          </a:p>
        </p:txBody>
      </p:sp>
      <p:sp>
        <p:nvSpPr>
          <p:cNvPr id="307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E1DFCF-09AC-4B69-860A-772DE8F9E560}" type="slidenum">
              <a:rPr lang="ru-RU" smtClean="0"/>
              <a:pPr/>
              <a:t>5</a:t>
            </a:fld>
            <a:endParaRPr lang="ru-RU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571968" y="928670"/>
            <a:ext cx="4572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Запись в дневнике Христофора Колумба : «Пить дым аборигенам нравилось.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Трубки индейцы называли,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табако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или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сигаро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://fcit.usf.edu/florida/photos/historic/soto/soto1/photos/soto117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20000" contrast="10000"/>
          </a:blip>
          <a:srcRect/>
          <a:stretch>
            <a:fillRect/>
          </a:stretch>
        </p:blipFill>
        <p:spPr bwMode="auto">
          <a:xfrm>
            <a:off x="500034" y="785794"/>
            <a:ext cx="4002354" cy="264320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8676" name="Picture 4" descr="http://stat18.privet.ru/lr/0a1d1814a41fc5ee3c415807dea3e9e9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2857496"/>
            <a:ext cx="4005255" cy="2998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Дата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C1193A86-E988-43CE-A127-ACAD7230AB1A}" type="datetime1">
              <a:rPr lang="ru-RU" sz="1200" smtClean="0">
                <a:latin typeface="Times New Roman" pitchFamily="18" charset="0"/>
                <a:cs typeface="Times New Roman" pitchFamily="18" charset="0"/>
              </a:rPr>
              <a:pPr/>
              <a:t>11.01.2013</a:t>
            </a:fld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1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Конференция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Сигарете-НЕТ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"</a:t>
            </a:r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409277-C5C7-40F5-8102-2232A5D94ED9}" type="slidenum">
              <a:rPr lang="ru-RU" sz="1800" smtClean="0">
                <a:latin typeface="Times New Roman" pitchFamily="18" charset="0"/>
                <a:cs typeface="Times New Roman" pitchFamily="18" charset="0"/>
              </a:rPr>
              <a:pPr/>
              <a:t>6</a:t>
            </a:fld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3504" y="714356"/>
            <a:ext cx="3857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Наказания 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раз – 60 палок по стопам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раз – отрезание носа или уха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Жестоко, но во благо…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0100" y="5357826"/>
            <a:ext cx="3004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Михаил Федорович Романов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://img.narodna.pravda.com.ua/images/doc/2/2/22055-tsar0mikhail0i00cropped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642918"/>
            <a:ext cx="3643338" cy="462646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714348" y="1857364"/>
            <a:ext cx="4895851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Указ королевы :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«Курильщиков приравнять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ворам, и водить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улицам 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веревкой на шее» (1585г) </a:t>
            </a:r>
          </a:p>
        </p:txBody>
      </p:sp>
      <p:sp>
        <p:nvSpPr>
          <p:cNvPr id="5124" name="Дата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3DEE1E41-4511-4ECD-AF9F-4510E21E4D23}" type="datetime1">
              <a:rPr lang="ru-RU" smtClean="0">
                <a:latin typeface="Times New Roman" pitchFamily="18" charset="0"/>
                <a:cs typeface="Times New Roman" pitchFamily="18" charset="0"/>
              </a:rPr>
              <a:pPr/>
              <a:t>11.01.2013</a:t>
            </a:fld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6" name="Нижний колонтитул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Конференция "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Сигарете-НЕТ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</a:t>
            </a:r>
          </a:p>
        </p:txBody>
      </p:sp>
      <p:sp>
        <p:nvSpPr>
          <p:cNvPr id="5125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0E448B-19E7-4C42-AA43-D15D2CD65609}" type="slidenum">
              <a:rPr lang="ru-RU" smtClean="0">
                <a:latin typeface="Times New Roman" pitchFamily="18" charset="0"/>
                <a:cs typeface="Times New Roman" pitchFamily="18" charset="0"/>
              </a:rPr>
              <a:pPr/>
              <a:t>7</a:t>
            </a:fld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0694" y="5286388"/>
            <a:ext cx="3286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Королева Англии Елизавета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www.stihi.ru/pics/2008/12/23/3445.gif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714356"/>
            <a:ext cx="3214710" cy="451666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5572132" y="2571744"/>
            <a:ext cx="20765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Уолтер</a:t>
            </a:r>
            <a:r>
              <a:rPr lang="ru-RU" sz="28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Роли</a:t>
            </a:r>
          </a:p>
        </p:txBody>
      </p:sp>
      <p:sp>
        <p:nvSpPr>
          <p:cNvPr id="6148" name="Дата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64716277-EC77-4A8D-80E6-E712A3CB39A2}" type="datetime1">
              <a:rPr lang="ru-RU" smtClean="0">
                <a:latin typeface="Times New Roman" pitchFamily="18" charset="0"/>
                <a:cs typeface="Times New Roman" pitchFamily="18" charset="0"/>
              </a:rPr>
              <a:pPr/>
              <a:t>11.01.2013</a:t>
            </a:fld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0" name="Нижний колонтитул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Конференция "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Сигарете-НЕТ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</a:t>
            </a:r>
          </a:p>
        </p:txBody>
      </p:sp>
      <p:sp>
        <p:nvSpPr>
          <p:cNvPr id="6149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C6900A-4F34-4BFE-9F0A-CFC85A31BDDD}" type="slidenum">
              <a:rPr lang="ru-RU" smtClean="0">
                <a:latin typeface="Times New Roman" pitchFamily="18" charset="0"/>
                <a:cs typeface="Times New Roman" pitchFamily="18" charset="0"/>
              </a:rPr>
              <a:pPr/>
              <a:t>8</a:t>
            </a:fld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://img1.liveinternet.ru/images/attach/c/0/33/31/33031811_Nicholas_Hilliard_007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928670"/>
            <a:ext cx="3929090" cy="479157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611188" y="4508500"/>
            <a:ext cx="80645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Курящие монахи отлучались от церкви или были заживо замурованы </a:t>
            </a:r>
          </a:p>
          <a:p>
            <a:pPr algn="ctr"/>
            <a:r>
              <a:rPr lang="ru-RU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в монастырской стене.</a:t>
            </a:r>
          </a:p>
        </p:txBody>
      </p:sp>
      <p:sp>
        <p:nvSpPr>
          <p:cNvPr id="7173" name="Дата 4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0BAD9177-3BB0-455D-B0B5-005B243C0045}" type="datetime1">
              <a:rPr lang="ru-RU" smtClean="0">
                <a:latin typeface="Times New Roman" pitchFamily="18" charset="0"/>
                <a:cs typeface="Times New Roman" pitchFamily="18" charset="0"/>
              </a:rPr>
              <a:pPr/>
              <a:t>11.01.2013</a:t>
            </a:fld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Нижний колонтитул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Конференция "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Сигарете-НЕТ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</a:t>
            </a:r>
          </a:p>
        </p:txBody>
      </p:sp>
      <p:sp>
        <p:nvSpPr>
          <p:cNvPr id="717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A47A8A-9483-4832-8599-98070D8AF118}" type="slidenum">
              <a:rPr lang="ru-RU" smtClean="0">
                <a:latin typeface="Times New Roman" pitchFamily="18" charset="0"/>
                <a:cs typeface="Times New Roman" pitchFamily="18" charset="0"/>
              </a:rPr>
              <a:pPr/>
              <a:t>9</a:t>
            </a:fld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img12.nnm.ru/0/6/a/1/2/06a125a76530e6361b6aa8d7b670b173_full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b="43750"/>
          <a:stretch>
            <a:fillRect/>
          </a:stretch>
        </p:blipFill>
        <p:spPr bwMode="auto">
          <a:xfrm>
            <a:off x="2143108" y="214290"/>
            <a:ext cx="4714908" cy="3958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1005</TotalTime>
  <Words>882</Words>
  <Application>Microsoft Office PowerPoint</Application>
  <PresentationFormat>Экран (4:3)</PresentationFormat>
  <Paragraphs>213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Презентация: «Сигарете – НЕТ!»</vt:lpstr>
      <vt:lpstr> Формирование отрицательного отношения  к курению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Company>Образование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 </dc:creator>
  <cp:lastModifiedBy>master</cp:lastModifiedBy>
  <cp:revision>81</cp:revision>
  <dcterms:created xsi:type="dcterms:W3CDTF">2008-12-05T06:47:42Z</dcterms:created>
  <dcterms:modified xsi:type="dcterms:W3CDTF">2013-01-11T11:30:58Z</dcterms:modified>
</cp:coreProperties>
</file>