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28"/>
  </p:notesMasterIdLst>
  <p:sldIdLst>
    <p:sldId id="293" r:id="rId2"/>
    <p:sldId id="257" r:id="rId3"/>
    <p:sldId id="279" r:id="rId4"/>
    <p:sldId id="272" r:id="rId5"/>
    <p:sldId id="265" r:id="rId6"/>
    <p:sldId id="273" r:id="rId7"/>
    <p:sldId id="261" r:id="rId8"/>
    <p:sldId id="262" r:id="rId9"/>
    <p:sldId id="282" r:id="rId10"/>
    <p:sldId id="290" r:id="rId11"/>
    <p:sldId id="291" r:id="rId12"/>
    <p:sldId id="274" r:id="rId13"/>
    <p:sldId id="283" r:id="rId14"/>
    <p:sldId id="284" r:id="rId15"/>
    <p:sldId id="275" r:id="rId16"/>
    <p:sldId id="276" r:id="rId17"/>
    <p:sldId id="285" r:id="rId18"/>
    <p:sldId id="286" r:id="rId19"/>
    <p:sldId id="287" r:id="rId20"/>
    <p:sldId id="288" r:id="rId21"/>
    <p:sldId id="289" r:id="rId22"/>
    <p:sldId id="280" r:id="rId23"/>
    <p:sldId id="268" r:id="rId24"/>
    <p:sldId id="277" r:id="rId25"/>
    <p:sldId id="278" r:id="rId26"/>
    <p:sldId id="29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сюша" initials="К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AC4A1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18" autoAdjust="0"/>
  </p:normalViewPr>
  <p:slideViewPr>
    <p:cSldViewPr>
      <p:cViewPr varScale="1">
        <p:scale>
          <a:sx n="78" d="100"/>
          <a:sy n="78" d="100"/>
        </p:scale>
        <p:origin x="-2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84426-3110-4571-BBBD-3F9799093A1E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61DCA-80C9-413A-9BDB-E7901D383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567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1DCA-80C9-413A-9BDB-E7901D3831D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4/15/2013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0D63-62FF-49CB-BACE-CC8313E30399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D45FD-7AA4-4844-8B32-C233E7B85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0D63-62FF-49CB-BACE-CC8313E30399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D45FD-7AA4-4844-8B32-C233E7B85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8229600" cy="4709160"/>
          </a:xfrm>
        </p:spPr>
        <p:txBody>
          <a:bodyPr/>
          <a:lstStyle>
            <a:lvl1pPr algn="ctr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eaLnBrk="1" latinLnBrk="0" hangingPunct="1"/>
            <a:endParaRPr lang="ru-RU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971600" y="1484784"/>
            <a:ext cx="7128792" cy="4032448"/>
          </a:xfrm>
        </p:spPr>
        <p:txBody>
          <a:bodyPr anchor="t"/>
          <a:lstStyle>
            <a:lvl1pPr marL="73152" indent="0" algn="ctr" eaLnBrk="1" latinLnBrk="0" hangingPunct="1">
              <a:buNone/>
              <a:defRPr sz="36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ru-RU" dirty="0" smtClean="0"/>
              <a:t>Да, путь познания не гладок,</a:t>
            </a:r>
          </a:p>
          <a:p>
            <a:pPr lvl="0" eaLnBrk="1" latinLnBrk="0" hangingPunct="1"/>
            <a:r>
              <a:rPr lang="ru-RU" dirty="0" smtClean="0"/>
              <a:t>Но знайте вы со школьных лет:</a:t>
            </a:r>
          </a:p>
          <a:p>
            <a:pPr lvl="0" eaLnBrk="1" latinLnBrk="0" hangingPunct="1"/>
            <a:r>
              <a:rPr lang="ru-RU" dirty="0" smtClean="0"/>
              <a:t>Загадок больше, чем разгадок</a:t>
            </a:r>
          </a:p>
          <a:p>
            <a:pPr lvl="0" eaLnBrk="1" latinLnBrk="0" hangingPunct="1"/>
            <a:r>
              <a:rPr lang="ru-RU" dirty="0" smtClean="0"/>
              <a:t>И поискам предела нет.</a:t>
            </a:r>
          </a:p>
          <a:p>
            <a:pPr lvl="0" eaLnBrk="1" latinLnBrk="0" hangingPunct="1"/>
            <a:endParaRPr kumimoji="0" lang="ru-RU" dirty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0D63-62FF-49CB-BACE-CC8313E30399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D45FD-7AA4-4844-8B32-C233E7B85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0D63-62FF-49CB-BACE-CC8313E30399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B7D45FD-7AA4-4844-8B32-C233E7B85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0D63-62FF-49CB-BACE-CC8313E30399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D45FD-7AA4-4844-8B32-C233E7B856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0D63-62FF-49CB-BACE-CC8313E30399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D45FD-7AA4-4844-8B32-C233E7B85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0D63-62FF-49CB-BACE-CC8313E30399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B7D45FD-7AA4-4844-8B32-C233E7B856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0D63-62FF-49CB-BACE-CC8313E30399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D45FD-7AA4-4844-8B32-C233E7B85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0D63-62FF-49CB-BACE-CC8313E30399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D45FD-7AA4-4844-8B32-C233E7B85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0D63-62FF-49CB-BACE-CC8313E30399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D45FD-7AA4-4844-8B32-C233E7B85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0D63-62FF-49CB-BACE-CC8313E30399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D45FD-7AA4-4844-8B32-C233E7B856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6E0D63-62FF-49CB-BACE-CC8313E30399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B7D45FD-7AA4-4844-8B32-C233E7B856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663" r:id="rId13"/>
    <p:sldLayoutId id="2147483672" r:id="rId14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.CFD28DD6CF9D445\&#1056;&#1072;&#1073;&#1086;&#1095;&#1080;&#1081;%20&#1089;&#1090;&#1086;&#1083;\v_kazhdom_malenkom_rebyonke_-_iz_m_f_ostorozhno_obezyanki_(zaycev.net).mp3" TargetMode="Externa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Hypericon-perforatum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3613" y="5367536"/>
            <a:ext cx="4176464" cy="1490464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Автор : </a:t>
            </a:r>
            <a:r>
              <a:rPr lang="ru-RU" dirty="0"/>
              <a:t>Морозова Елена Викторовна, </a:t>
            </a:r>
            <a:endParaRPr lang="ru-RU" dirty="0" smtClean="0"/>
          </a:p>
          <a:p>
            <a:r>
              <a:rPr lang="ru-RU" dirty="0" smtClean="0"/>
              <a:t>             учитель </a:t>
            </a:r>
            <a:r>
              <a:rPr lang="ru-RU" dirty="0"/>
              <a:t>математики  </a:t>
            </a:r>
            <a:endParaRPr lang="ru-RU" dirty="0" smtClean="0"/>
          </a:p>
          <a:p>
            <a:r>
              <a:rPr lang="ru-RU" dirty="0" smtClean="0"/>
              <a:t>             МБОУ  «</a:t>
            </a:r>
            <a:r>
              <a:rPr lang="ru-RU" dirty="0"/>
              <a:t>Лянторская СОШ №4»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C:\Users\Розова\AppData\Local\Microsoft\Windows\Temporary Internet Files\Content.Word\IMG_224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4320480" cy="318425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119" y="407135"/>
            <a:ext cx="8820472" cy="2308324"/>
          </a:xfrm>
          <a:prstGeom prst="rect">
            <a:avLst/>
          </a:prstGeom>
        </p:spPr>
        <p:txBody>
          <a:bodyPr wrap="square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</a:rPr>
              <a:t>Её величество степень</a:t>
            </a:r>
            <a:endParaRPr lang="ru-RU" sz="72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3068960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CC3300"/>
                </a:solidFill>
              </a:rPr>
              <a:t>Тема урока: «Степень числа</a:t>
            </a:r>
            <a:r>
              <a:rPr lang="ru-RU" b="1" dirty="0" smtClean="0">
                <a:solidFill>
                  <a:srgbClr val="CC3300"/>
                </a:solidFill>
              </a:rPr>
              <a:t>»</a:t>
            </a:r>
          </a:p>
          <a:p>
            <a:pPr algn="r"/>
            <a:r>
              <a:rPr lang="ru-RU" b="1" dirty="0" smtClean="0">
                <a:solidFill>
                  <a:srgbClr val="CC3300"/>
                </a:solidFill>
              </a:rPr>
              <a:t>                       (5 класс)</a:t>
            </a:r>
            <a:endParaRPr lang="ru-RU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6581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8458200" cy="1222375"/>
          </a:xfrm>
        </p:spPr>
        <p:txBody>
          <a:bodyPr>
            <a:no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ru-RU" sz="9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Её величество степень</a:t>
            </a:r>
            <a:endParaRPr lang="ru-RU" sz="96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53732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77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544616"/>
          </a:xfrm>
        </p:spPr>
        <p:txBody>
          <a:bodyPr>
            <a:normAutofit/>
          </a:bodyPr>
          <a:lstStyle/>
          <a:p>
            <a:r>
              <a:rPr lang="ru-RU" sz="9600" dirty="0" smtClean="0"/>
              <a:t>5  5=5</a:t>
            </a:r>
            <a:r>
              <a:rPr lang="ru-RU" sz="9600" baseline="30000" dirty="0" smtClean="0"/>
              <a:t>2</a:t>
            </a:r>
          </a:p>
          <a:p>
            <a:r>
              <a:rPr lang="ru-RU" sz="9600" dirty="0" smtClean="0"/>
              <a:t>5  5  5=5</a:t>
            </a:r>
            <a:r>
              <a:rPr lang="ru-RU" sz="9600" baseline="30000" dirty="0" smtClean="0"/>
              <a:t>3</a:t>
            </a:r>
            <a:endParaRPr lang="ru-RU" sz="9600" b="1" baseline="30000" dirty="0" smtClean="0"/>
          </a:p>
          <a:p>
            <a:r>
              <a:rPr lang="ru-RU" sz="9600" dirty="0" smtClean="0"/>
              <a:t>5  5  5  5=5</a:t>
            </a:r>
            <a:r>
              <a:rPr lang="ru-RU" sz="9600" baseline="30000" dirty="0" smtClean="0"/>
              <a:t>4</a:t>
            </a:r>
          </a:p>
        </p:txBody>
      </p:sp>
      <p:sp>
        <p:nvSpPr>
          <p:cNvPr id="3" name="Умножение 2"/>
          <p:cNvSpPr/>
          <p:nvPr/>
        </p:nvSpPr>
        <p:spPr>
          <a:xfrm>
            <a:off x="3275856" y="1484784"/>
            <a:ext cx="770384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Умножение 3"/>
          <p:cNvSpPr/>
          <p:nvPr/>
        </p:nvSpPr>
        <p:spPr>
          <a:xfrm>
            <a:off x="2699792" y="3284984"/>
            <a:ext cx="554360" cy="5760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Умножение 4"/>
          <p:cNvSpPr/>
          <p:nvPr/>
        </p:nvSpPr>
        <p:spPr>
          <a:xfrm>
            <a:off x="3995936" y="3284984"/>
            <a:ext cx="554360" cy="5760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Умножение 5"/>
          <p:cNvSpPr/>
          <p:nvPr/>
        </p:nvSpPr>
        <p:spPr>
          <a:xfrm>
            <a:off x="2051720" y="5085184"/>
            <a:ext cx="626368" cy="5760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Умножение 6"/>
          <p:cNvSpPr/>
          <p:nvPr/>
        </p:nvSpPr>
        <p:spPr>
          <a:xfrm>
            <a:off x="3419872" y="5013176"/>
            <a:ext cx="554360" cy="64807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Умножение 7"/>
          <p:cNvSpPr/>
          <p:nvPr/>
        </p:nvSpPr>
        <p:spPr>
          <a:xfrm>
            <a:off x="4788024" y="5013176"/>
            <a:ext cx="554360" cy="64807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3760294"/>
      </p:ext>
    </p:extLst>
  </p:cSld>
  <p:clrMapOvr>
    <a:masterClrMapping/>
  </p:clrMapOvr>
  <p:transition spd="med">
    <p:pull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мои документы\мамино\картинки\V_strane_nevyuchennyh_urokov__tfile_ru__051_0001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367136" y="837202"/>
            <a:ext cx="7776864" cy="602079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396552" y="-1035496"/>
            <a:ext cx="4824536" cy="892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700" dirty="0" smtClean="0"/>
              <a:t> </a:t>
            </a:r>
            <a:r>
              <a:rPr lang="ru-RU" sz="23900" dirty="0" smtClean="0"/>
              <a:t>а</a:t>
            </a:r>
            <a:r>
              <a:rPr lang="en-US" sz="23900" baseline="30000" dirty="0" smtClean="0"/>
              <a:t>n</a:t>
            </a:r>
            <a:r>
              <a:rPr lang="ru-RU" sz="23900" baseline="30000" dirty="0" smtClean="0"/>
              <a:t>   </a:t>
            </a:r>
            <a:r>
              <a:rPr lang="ru-RU" sz="28700" baseline="30000" dirty="0" smtClean="0"/>
              <a:t>          </a:t>
            </a:r>
            <a:endParaRPr lang="ru-RU" sz="28700" dirty="0" smtClean="0"/>
          </a:p>
          <a:p>
            <a:endParaRPr lang="ru-RU" sz="287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-459432"/>
            <a:ext cx="1733167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3900" dirty="0" smtClean="0"/>
              <a:t>?</a:t>
            </a:r>
            <a:endParaRPr lang="ru-RU" sz="23900" dirty="0"/>
          </a:p>
        </p:txBody>
      </p:sp>
    </p:spTree>
  </p:cSld>
  <p:clrMapOvr>
    <a:masterClrMapping/>
  </p:clrMapOvr>
  <p:transition spd="med">
    <p:wheel spokes="2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Диофант  александрийский</a:t>
            </a:r>
            <a:endParaRPr lang="ru-RU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700808"/>
            <a:ext cx="4699248" cy="43924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«</a:t>
            </a:r>
            <a:r>
              <a:rPr lang="ru-RU" b="1" dirty="0" smtClean="0"/>
              <a:t>Арифметика» Диофанта положила начало новой математике; в ней применялась буквенная символика. Вместе с тем "Арифметика" послужила отправным пунктом и для теоретико-числовых исследований Нового времени.</a:t>
            </a:r>
          </a:p>
          <a:p>
            <a:endParaRPr lang="ru-RU" dirty="0"/>
          </a:p>
        </p:txBody>
      </p:sp>
      <p:pic>
        <p:nvPicPr>
          <p:cNvPr id="4098" name="Picture 2" descr="C:\Documents and Settings\Admin.CFD28DD6CF9D445\Рабочий стол\шахматы\skolko-let-diofantu.jp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323528" y="1340768"/>
            <a:ext cx="4248472" cy="5163335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504380594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458200" cy="122237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Никола </a:t>
            </a:r>
            <a:r>
              <a:rPr lang="ru-RU" sz="6600" b="1" cap="none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Шюке</a:t>
            </a:r>
            <a:r>
              <a:rPr lang="ru-RU" sz="66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br>
              <a:rPr lang="ru-RU" sz="66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66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4211960" y="1772816"/>
            <a:ext cx="4680520" cy="4032448"/>
          </a:xfrm>
        </p:spPr>
        <p:txBody>
          <a:bodyPr>
            <a:normAutofit/>
          </a:bodyPr>
          <a:lstStyle/>
          <a:p>
            <a:r>
              <a:rPr lang="ru-RU" b="1" dirty="0" smtClean="0"/>
              <a:t>Никола </a:t>
            </a:r>
            <a:r>
              <a:rPr lang="ru-RU" b="1" dirty="0" err="1" smtClean="0"/>
              <a:t>Шюке</a:t>
            </a:r>
            <a:r>
              <a:rPr lang="ru-RU" b="1" smtClean="0"/>
              <a:t>, француз, бакалавр медицины. </a:t>
            </a:r>
            <a:r>
              <a:rPr lang="ru-RU" b="1" dirty="0" smtClean="0"/>
              <a:t>Автор рукописного трактата по арифметике и алгебре "Наука о числах, в котором он ввёл в употребление показатели степеней. Символика </a:t>
            </a:r>
            <a:r>
              <a:rPr lang="ru-RU" b="1" dirty="0" err="1" smtClean="0"/>
              <a:t>Шюке</a:t>
            </a:r>
            <a:r>
              <a:rPr lang="ru-RU" b="1" dirty="0" smtClean="0"/>
              <a:t> приближается к современной.</a:t>
            </a:r>
          </a:p>
          <a:p>
            <a:endParaRPr lang="ru-RU" dirty="0"/>
          </a:p>
        </p:txBody>
      </p:sp>
      <p:pic>
        <p:nvPicPr>
          <p:cNvPr id="1026" name="Picture 2" descr="C:\Documents and Settings\Admin.CFD28DD6CF9D445\Рабочий стол\шахматы\57984922_Stifel_Michel.jpg"/>
          <p:cNvPicPr>
            <a:picLocks noChangeAspect="1" noChangeArrowheads="1"/>
          </p:cNvPicPr>
          <p:nvPr/>
        </p:nvPicPr>
        <p:blipFill>
          <a:blip r:embed="rId3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179512" y="1268760"/>
            <a:ext cx="3960440" cy="484824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1839747242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.CFD28DD6CF9D445\Рабочий стол\7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-12509" y="0"/>
            <a:ext cx="9156509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3933056"/>
            <a:ext cx="39629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44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· </a:t>
            </a:r>
            <a:r>
              <a:rPr lang="ru-RU" sz="4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44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· </a:t>
            </a:r>
            <a:r>
              <a:rPr lang="ru-RU" sz="4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44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· </a:t>
            </a:r>
            <a:r>
              <a:rPr lang="ru-RU" sz="4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44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· </a:t>
            </a:r>
            <a:r>
              <a:rPr lang="ru-RU" sz="4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7=7</a:t>
            </a:r>
            <a:endParaRPr lang="ru-RU" sz="4400" b="1" dirty="0">
              <a:ln w="1905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44824"/>
            <a:ext cx="44630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0,2</a:t>
            </a:r>
            <a:r>
              <a:rPr lang="ru-RU" sz="44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· </a:t>
            </a:r>
            <a:r>
              <a:rPr lang="ru-RU" sz="4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0,2</a:t>
            </a:r>
            <a:r>
              <a:rPr lang="ru-RU" sz="44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· </a:t>
            </a:r>
            <a:r>
              <a:rPr lang="ru-RU" sz="4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0,2=0,2</a:t>
            </a:r>
            <a:endParaRPr lang="ru-RU" sz="4400" b="1" dirty="0">
              <a:ln w="1905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924944"/>
            <a:ext cx="49430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</a:t>
            </a:r>
            <a:r>
              <a:rPr lang="ru-RU" sz="44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· </a:t>
            </a:r>
            <a:r>
              <a:rPr lang="ru-RU" sz="4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</a:t>
            </a:r>
            <a:r>
              <a:rPr lang="ru-RU" sz="44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· </a:t>
            </a:r>
            <a:r>
              <a:rPr lang="ru-RU" sz="4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</a:t>
            </a:r>
            <a:r>
              <a:rPr lang="ru-RU" sz="44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· </a:t>
            </a:r>
            <a:r>
              <a:rPr lang="ru-RU" sz="4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64=64</a:t>
            </a:r>
            <a:endParaRPr lang="ru-RU" sz="4400" b="1" dirty="0">
              <a:ln w="1905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836712"/>
            <a:ext cx="61911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44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· </a:t>
            </a:r>
            <a:r>
              <a:rPr lang="ru-RU" sz="4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44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· </a:t>
            </a:r>
            <a:r>
              <a:rPr lang="ru-RU" sz="4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44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· </a:t>
            </a:r>
            <a:r>
              <a:rPr lang="ru-RU" sz="4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44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· </a:t>
            </a:r>
            <a:r>
              <a:rPr lang="ru-RU" sz="4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44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· </a:t>
            </a:r>
            <a:r>
              <a:rPr lang="ru-RU" sz="4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44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· </a:t>
            </a:r>
            <a:r>
              <a:rPr lang="ru-RU" sz="4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44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· </a:t>
            </a:r>
            <a:r>
              <a:rPr lang="ru-RU" sz="4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1=1 </a:t>
            </a:r>
            <a:endParaRPr lang="ru-RU" sz="4400" b="1" dirty="0">
              <a:ln w="1905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013176"/>
            <a:ext cx="47997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44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· </a:t>
            </a:r>
            <a:r>
              <a:rPr lang="ru-RU" sz="4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44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· </a:t>
            </a:r>
            <a:r>
              <a:rPr lang="ru-RU" sz="4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44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· </a:t>
            </a:r>
            <a:r>
              <a:rPr lang="ru-RU" sz="4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44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· </a:t>
            </a:r>
            <a:r>
              <a:rPr lang="ru-RU" sz="4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44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· </a:t>
            </a:r>
            <a:r>
              <a:rPr lang="ru-RU" sz="4400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=3</a:t>
            </a:r>
            <a:endParaRPr lang="ru-RU" sz="4400" b="1" dirty="0">
              <a:ln w="1905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27052" y="2805608"/>
            <a:ext cx="5040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82564" y="4478072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27052" y="1069594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06192" y="1886925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14620" y="3708631"/>
            <a:ext cx="5164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8349258" y="1643063"/>
            <a:ext cx="2646" cy="1"/>
          </a:xfrm>
          <a:custGeom>
            <a:avLst/>
            <a:gdLst/>
            <a:ahLst/>
            <a:cxnLst/>
            <a:rect l="0" t="0" r="0" b="0"/>
            <a:pathLst>
              <a:path w="2646" h="1">
                <a:moveTo>
                  <a:pt x="0" y="0"/>
                </a:moveTo>
                <a:lnTo>
                  <a:pt x="2645" y="0"/>
                </a:lnTo>
                <a:close/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SMARTInkAnnotation3"/>
          <p:cNvSpPr/>
          <p:nvPr/>
        </p:nvSpPr>
        <p:spPr>
          <a:xfrm>
            <a:off x="446484" y="6072187"/>
            <a:ext cx="35720" cy="8931"/>
          </a:xfrm>
          <a:custGeom>
            <a:avLst/>
            <a:gdLst/>
            <a:ahLst/>
            <a:cxnLst/>
            <a:rect l="0" t="0" r="0" b="0"/>
            <a:pathLst>
              <a:path w="35720" h="8931">
                <a:moveTo>
                  <a:pt x="35719" y="8930"/>
                </a:moveTo>
                <a:lnTo>
                  <a:pt x="28031" y="8930"/>
                </a:lnTo>
                <a:lnTo>
                  <a:pt x="26625" y="7938"/>
                </a:lnTo>
                <a:lnTo>
                  <a:pt x="24695" y="6285"/>
                </a:lnTo>
                <a:lnTo>
                  <a:pt x="22417" y="4190"/>
                </a:lnTo>
                <a:lnTo>
                  <a:pt x="19906" y="2793"/>
                </a:lnTo>
                <a:lnTo>
                  <a:pt x="17239" y="1862"/>
                </a:lnTo>
                <a:lnTo>
                  <a:pt x="10571" y="368"/>
                </a:lnTo>
                <a:lnTo>
                  <a:pt x="9032" y="246"/>
                </a:lnTo>
                <a:lnTo>
                  <a:pt x="7014" y="164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SMARTInkAnnotation4"/>
          <p:cNvSpPr/>
          <p:nvPr/>
        </p:nvSpPr>
        <p:spPr>
          <a:xfrm>
            <a:off x="607219" y="6098976"/>
            <a:ext cx="8921" cy="17861"/>
          </a:xfrm>
          <a:custGeom>
            <a:avLst/>
            <a:gdLst/>
            <a:ahLst/>
            <a:cxnLst/>
            <a:rect l="0" t="0" r="0" b="0"/>
            <a:pathLst>
              <a:path w="8921" h="17861">
                <a:moveTo>
                  <a:pt x="0" y="17860"/>
                </a:moveTo>
                <a:lnTo>
                  <a:pt x="8820" y="9039"/>
                </a:lnTo>
                <a:lnTo>
                  <a:pt x="8857" y="8011"/>
                </a:lnTo>
                <a:lnTo>
                  <a:pt x="8920" y="1251"/>
                </a:lnTo>
                <a:lnTo>
                  <a:pt x="7931" y="834"/>
                </a:lnTo>
                <a:lnTo>
                  <a:pt x="6279" y="556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SMARTInkAnnotation5"/>
          <p:cNvSpPr/>
          <p:nvPr/>
        </p:nvSpPr>
        <p:spPr>
          <a:xfrm>
            <a:off x="607219" y="6241851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0" y="0"/>
                </a:move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625078" y="6268640"/>
            <a:ext cx="2647" cy="8921"/>
          </a:xfrm>
          <a:custGeom>
            <a:avLst/>
            <a:gdLst/>
            <a:ahLst/>
            <a:cxnLst/>
            <a:rect l="0" t="0" r="0" b="0"/>
            <a:pathLst>
              <a:path w="2647" h="8921">
                <a:moveTo>
                  <a:pt x="0" y="0"/>
                </a:moveTo>
                <a:lnTo>
                  <a:pt x="0" y="8920"/>
                </a:lnTo>
                <a:lnTo>
                  <a:pt x="0" y="1241"/>
                </a:lnTo>
                <a:lnTo>
                  <a:pt x="992" y="828"/>
                </a:lnTo>
                <a:lnTo>
                  <a:pt x="2646" y="552"/>
                </a:lnTo>
                <a:close/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omb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мои документы\мамино\картинки\1303800640_v.strane.nevyuchennyx.urokov.0-08-08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043608" y="836712"/>
            <a:ext cx="7208945" cy="54006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9" name="v_kazhdom_malenkom_rebyonke_-_iz_m_f_ostorozhno_obezyanki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1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Легенда о шахматной доске</a:t>
            </a:r>
            <a:endParaRPr lang="ru-RU" sz="4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3" name="Picture 3" descr="C:\Documents and Settings\Admin.CFD28DD6CF9D445\Рабочий стол\шахматы\blond3.gif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0" y="2060846"/>
            <a:ext cx="9144000" cy="4176465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3914000785"/>
      </p:ext>
    </p:extLst>
  </p:cSld>
  <p:clrMapOvr>
    <a:masterClrMapping/>
  </p:clrMapOvr>
  <p:transition spd="med"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.CFD28DD6CF9D445\Рабочий стол\шахматы\legenda.jp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3851920" y="692696"/>
            <a:ext cx="4892427" cy="501717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1340768"/>
            <a:ext cx="4320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rgbClr val="F0A22E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0A22E">
                        <a:tint val="40000"/>
                        <a:satMod val="250000"/>
                      </a:srgbClr>
                    </a:gs>
                    <a:gs pos="9000">
                      <a:srgbClr val="F0A22E">
                        <a:tint val="52000"/>
                        <a:satMod val="300000"/>
                      </a:srgbClr>
                    </a:gs>
                    <a:gs pos="50000">
                      <a:srgbClr val="F0A22E">
                        <a:shade val="20000"/>
                        <a:satMod val="300000"/>
                      </a:srgbClr>
                    </a:gs>
                    <a:gs pos="79000">
                      <a:srgbClr val="F0A22E">
                        <a:tint val="52000"/>
                        <a:satMod val="300000"/>
                      </a:srgbClr>
                    </a:gs>
                    <a:gs pos="100000">
                      <a:srgbClr val="F0A22E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Шахматы - одна из самых древних игр. Она существует уже многие века, и неудивительно, что с нею связаны различные предания, в правдивость которых, за давностью времени, невозможно проверить.</a:t>
            </a:r>
            <a:br>
              <a:rPr lang="ru-RU" sz="2400" b="1" dirty="0" smtClean="0">
                <a:ln w="10541" cmpd="sng">
                  <a:solidFill>
                    <a:srgbClr val="F0A22E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0A22E">
                        <a:tint val="40000"/>
                        <a:satMod val="250000"/>
                      </a:srgbClr>
                    </a:gs>
                    <a:gs pos="9000">
                      <a:srgbClr val="F0A22E">
                        <a:tint val="52000"/>
                        <a:satMod val="300000"/>
                      </a:srgbClr>
                    </a:gs>
                    <a:gs pos="50000">
                      <a:srgbClr val="F0A22E">
                        <a:shade val="20000"/>
                        <a:satMod val="300000"/>
                      </a:srgbClr>
                    </a:gs>
                    <a:gs pos="79000">
                      <a:srgbClr val="F0A22E">
                        <a:tint val="52000"/>
                        <a:satMod val="300000"/>
                      </a:srgbClr>
                    </a:gs>
                    <a:gs pos="100000">
                      <a:srgbClr val="F0A22E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ru-RU" sz="2400" b="1" dirty="0" smtClean="0">
                <a:ln w="10541" cmpd="sng">
                  <a:solidFill>
                    <a:srgbClr val="F0A22E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0A22E">
                        <a:tint val="40000"/>
                        <a:satMod val="250000"/>
                      </a:srgbClr>
                    </a:gs>
                    <a:gs pos="9000">
                      <a:srgbClr val="F0A22E">
                        <a:tint val="52000"/>
                        <a:satMod val="300000"/>
                      </a:srgbClr>
                    </a:gs>
                    <a:gs pos="50000">
                      <a:srgbClr val="F0A22E">
                        <a:shade val="20000"/>
                        <a:satMod val="300000"/>
                      </a:srgbClr>
                    </a:gs>
                    <a:gs pos="79000">
                      <a:srgbClr val="F0A22E">
                        <a:tint val="52000"/>
                        <a:satMod val="300000"/>
                      </a:srgbClr>
                    </a:gs>
                    <a:gs pos="100000">
                      <a:srgbClr val="F0A22E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Одну из подобных легенд я и хочу рассказать. </a:t>
            </a:r>
            <a:endParaRPr lang="ru-RU" sz="2400" b="1" dirty="0">
              <a:ln w="10541" cmpd="sng">
                <a:solidFill>
                  <a:srgbClr val="F0A22E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0A22E">
                      <a:tint val="40000"/>
                      <a:satMod val="250000"/>
                    </a:srgbClr>
                  </a:gs>
                  <a:gs pos="9000">
                    <a:srgbClr val="F0A22E">
                      <a:tint val="52000"/>
                      <a:satMod val="300000"/>
                    </a:srgbClr>
                  </a:gs>
                  <a:gs pos="50000">
                    <a:srgbClr val="F0A22E">
                      <a:shade val="20000"/>
                      <a:satMod val="300000"/>
                    </a:srgbClr>
                  </a:gs>
                  <a:gs pos="79000">
                    <a:srgbClr val="F0A22E">
                      <a:tint val="52000"/>
                      <a:satMod val="300000"/>
                    </a:srgbClr>
                  </a:gs>
                  <a:gs pos="100000">
                    <a:srgbClr val="F0A22E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7183457"/>
      </p:ext>
    </p:extLst>
  </p:cSld>
  <p:clrMapOvr>
    <a:masterClrMapping/>
  </p:clrMapOvr>
  <p:transition spd="med">
    <p:pull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rgbClr val="F0A22E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0A22E">
                        <a:tint val="40000"/>
                        <a:satMod val="250000"/>
                      </a:srgbClr>
                    </a:gs>
                    <a:gs pos="9000">
                      <a:srgbClr val="F0A22E">
                        <a:tint val="52000"/>
                        <a:satMod val="300000"/>
                      </a:srgbClr>
                    </a:gs>
                    <a:gs pos="50000">
                      <a:srgbClr val="F0A22E">
                        <a:shade val="20000"/>
                        <a:satMod val="300000"/>
                      </a:srgbClr>
                    </a:gs>
                    <a:gs pos="79000">
                      <a:srgbClr val="F0A22E">
                        <a:tint val="52000"/>
                        <a:satMod val="300000"/>
                      </a:srgbClr>
                    </a:gs>
                    <a:gs pos="100000">
                      <a:srgbClr val="F0A22E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Шахматная игра была придумана в Индии, и когда индусский царь Шерам познакомился с нею, он был восхищен ее остроумием и разнообразием возможных в ней положений.</a:t>
            </a:r>
            <a:br>
              <a:rPr lang="ru-RU" sz="2000" b="1" dirty="0" smtClean="0">
                <a:ln w="10541" cmpd="sng">
                  <a:solidFill>
                    <a:srgbClr val="F0A22E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0A22E">
                        <a:tint val="40000"/>
                        <a:satMod val="250000"/>
                      </a:srgbClr>
                    </a:gs>
                    <a:gs pos="9000">
                      <a:srgbClr val="F0A22E">
                        <a:tint val="52000"/>
                        <a:satMod val="300000"/>
                      </a:srgbClr>
                    </a:gs>
                    <a:gs pos="50000">
                      <a:srgbClr val="F0A22E">
                        <a:shade val="20000"/>
                        <a:satMod val="300000"/>
                      </a:srgbClr>
                    </a:gs>
                    <a:gs pos="79000">
                      <a:srgbClr val="F0A22E">
                        <a:tint val="52000"/>
                        <a:satMod val="300000"/>
                      </a:srgbClr>
                    </a:gs>
                    <a:gs pos="100000">
                      <a:srgbClr val="F0A22E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ru-RU" sz="2000" b="1" dirty="0" smtClean="0">
                <a:ln w="10541" cmpd="sng">
                  <a:solidFill>
                    <a:srgbClr val="F0A22E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0A22E">
                        <a:tint val="40000"/>
                        <a:satMod val="250000"/>
                      </a:srgbClr>
                    </a:gs>
                    <a:gs pos="9000">
                      <a:srgbClr val="F0A22E">
                        <a:tint val="52000"/>
                        <a:satMod val="300000"/>
                      </a:srgbClr>
                    </a:gs>
                    <a:gs pos="50000">
                      <a:srgbClr val="F0A22E">
                        <a:shade val="20000"/>
                        <a:satMod val="300000"/>
                      </a:srgbClr>
                    </a:gs>
                    <a:gs pos="79000">
                      <a:srgbClr val="F0A22E">
                        <a:tint val="52000"/>
                        <a:satMod val="300000"/>
                      </a:srgbClr>
                    </a:gs>
                    <a:gs pos="100000">
                      <a:srgbClr val="F0A22E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Узнав, что она изобретена одним из его подданных, царь приказал его позвать, чтобы лично наградить за удачную выдумку.</a:t>
            </a:r>
            <a:endParaRPr lang="ru-RU" sz="2000" b="1" dirty="0">
              <a:ln w="10541" cmpd="sng">
                <a:solidFill>
                  <a:srgbClr val="F0A22E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0A22E">
                      <a:tint val="40000"/>
                      <a:satMod val="250000"/>
                    </a:srgbClr>
                  </a:gs>
                  <a:gs pos="9000">
                    <a:srgbClr val="F0A22E">
                      <a:tint val="52000"/>
                      <a:satMod val="300000"/>
                    </a:srgbClr>
                  </a:gs>
                  <a:gs pos="50000">
                    <a:srgbClr val="F0A22E">
                      <a:shade val="20000"/>
                      <a:satMod val="300000"/>
                    </a:srgbClr>
                  </a:gs>
                  <a:gs pos="79000">
                    <a:srgbClr val="F0A22E">
                      <a:tint val="52000"/>
                      <a:satMod val="300000"/>
                    </a:srgbClr>
                  </a:gs>
                  <a:gs pos="100000">
                    <a:srgbClr val="F0A22E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7170" name="Picture 2" descr="C:\Documents and Settings\Admin.CFD28DD6CF9D445\Рабочий стол\шахматы\fact262.jpg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1907704" y="2060848"/>
            <a:ext cx="5413869" cy="4320480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752271006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.CFD28DD6CF9D445\Рабочий стол\0153031.jp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683568" y="332656"/>
            <a:ext cx="7812360" cy="62498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620688"/>
            <a:ext cx="7776864" cy="5400600"/>
          </a:xfrm>
        </p:spPr>
        <p:txBody>
          <a:bodyPr>
            <a:noAutofit/>
          </a:bodyPr>
          <a:lstStyle/>
          <a:p>
            <a:pPr algn="ctr"/>
            <a:r>
              <a:rPr lang="ru-RU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Да, путь познания не гладок,</a:t>
            </a:r>
            <a:br>
              <a:rPr lang="ru-RU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 знайте вы со школьных лет:</a:t>
            </a:r>
            <a:br>
              <a:rPr lang="ru-RU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Загадок больше, чем разгадок</a:t>
            </a:r>
            <a:br>
              <a:rPr lang="ru-RU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поискам предела нет.</a:t>
            </a:r>
            <a:endParaRPr lang="ru-RU" b="1" cap="none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.CFD28DD6CF9D445\Рабочий стол\шахматы\shahmati.jpg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1721834" y="-387424"/>
            <a:ext cx="5730486" cy="7355106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1274447913"/>
      </p:ext>
    </p:extLst>
  </p:cSld>
  <p:clrMapOvr>
    <a:masterClrMapping/>
  </p:clrMapOvr>
  <p:transition spd="med">
    <p:pull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is_17_Chatur_398_400_72_W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60648"/>
            <a:ext cx="6336704" cy="636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1929664"/>
      </p:ext>
    </p:extLst>
  </p:cSld>
  <p:clrMapOvr>
    <a:masterClrMapping/>
  </p:clrMapOvr>
  <p:transition spd="med">
    <p:pull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мои документы\мамино\картинки\159607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827584" y="476672"/>
            <a:ext cx="7512496" cy="582218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med">
    <p:pull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Зверобой продырявленный">
            <a:hlinkClick r:id="rId3" tooltip="&quot;Зверобой продырявленный&quot;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331640" y="1268760"/>
            <a:ext cx="655272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11560" y="5733256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Зверобой, как лекарственное растение, известен с давних пор. Отвар зверобоя используется как вяжущее и антисептическое средство.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260648"/>
            <a:ext cx="3430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Зверобой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zoom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мои документы\мамино\картинки\7550_3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395536" y="332656"/>
            <a:ext cx="8143257" cy="615268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.CFD28DD6CF9D445\Рабочий стол\19.bmp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1115616" y="404664"/>
            <a:ext cx="6834361" cy="604533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-243408"/>
            <a:ext cx="4168952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900" dirty="0" smtClean="0">
                <a:solidFill>
                  <a:srgbClr val="FF0000"/>
                </a:solidFill>
              </a:rPr>
              <a:t>а</a:t>
            </a:r>
            <a:r>
              <a:rPr lang="en-US" sz="19900" baseline="30000" dirty="0" smtClean="0">
                <a:solidFill>
                  <a:srgbClr val="FF0000"/>
                </a:solidFill>
              </a:rPr>
              <a:t>n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Елена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645893" cy="535195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008" y="980728"/>
            <a:ext cx="8928992" cy="122237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Ребята, спасибо за урок!</a:t>
            </a:r>
            <a:endParaRPr lang="ru-RU" sz="60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64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мои документы\мамино\картинки\444_2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683568" y="332656"/>
            <a:ext cx="7817072" cy="6055211"/>
          </a:xfrm>
          <a:prstGeom prst="rect">
            <a:avLst/>
          </a:prstGeom>
          <a:noFill/>
          <a:effectLst>
            <a:softEdge rad="317500"/>
          </a:effectLst>
        </p:spPr>
      </p:pic>
      <p:grpSp>
        <p:nvGrpSpPr>
          <p:cNvPr id="4" name="Группа 3"/>
          <p:cNvGrpSpPr/>
          <p:nvPr/>
        </p:nvGrpSpPr>
        <p:grpSpPr>
          <a:xfrm>
            <a:off x="6777633" y="4875609"/>
            <a:ext cx="116087" cy="62509"/>
            <a:chOff x="6777633" y="4875609"/>
            <a:chExt cx="116087" cy="62509"/>
          </a:xfrm>
        </p:grpSpPr>
        <p:sp>
          <p:nvSpPr>
            <p:cNvPr id="2" name="SMARTInkAnnotation0"/>
            <p:cNvSpPr/>
            <p:nvPr/>
          </p:nvSpPr>
          <p:spPr>
            <a:xfrm>
              <a:off x="6777633" y="4938117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893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SMARTInkAnnotation1"/>
            <p:cNvSpPr/>
            <p:nvPr/>
          </p:nvSpPr>
          <p:spPr>
            <a:xfrm>
              <a:off x="6884789" y="4875609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893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med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мои документы\мамино\картинки\v_strane_nevyuchennyx_urokov_0-01-361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251520" y="188640"/>
            <a:ext cx="8544949" cy="64087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51520" y="548680"/>
            <a:ext cx="889248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2+2+2+2+2+2 =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7239279" y="671265"/>
            <a:ext cx="1440160" cy="1008112"/>
          </a:xfrm>
          <a:prstGeom prst="cloudCallout">
            <a:avLst>
              <a:gd name="adj1" fmla="val -108017"/>
              <a:gd name="adj2" fmla="val 1085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?</a:t>
            </a:r>
            <a:endParaRPr lang="ru-RU" sz="7200" dirty="0"/>
          </a:p>
        </p:txBody>
      </p:sp>
    </p:spTree>
  </p:cSld>
  <p:clrMapOvr>
    <a:masterClrMapping/>
  </p:clrMapOvr>
  <p:transition spd="med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.CFD28DD6CF9D445\Рабочий стол\1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281644" y="260648"/>
            <a:ext cx="8448938" cy="633670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Правая фигурная скобка 2"/>
          <p:cNvSpPr/>
          <p:nvPr/>
        </p:nvSpPr>
        <p:spPr>
          <a:xfrm rot="5400000">
            <a:off x="2717794" y="-1125506"/>
            <a:ext cx="504056" cy="5436604"/>
          </a:xfrm>
          <a:prstGeom prst="rightBrace">
            <a:avLst>
              <a:gd name="adj1" fmla="val 24578"/>
              <a:gd name="adj2" fmla="val 50000"/>
            </a:avLst>
          </a:prstGeom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1644" y="463604"/>
            <a:ext cx="73981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2+2+2+2+2+2 =2 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6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Умножение 5"/>
          <p:cNvSpPr/>
          <p:nvPr/>
        </p:nvSpPr>
        <p:spPr>
          <a:xfrm>
            <a:off x="6487653" y="774086"/>
            <a:ext cx="554360" cy="50405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1844825"/>
            <a:ext cx="16546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 раз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ut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мои документы\мамино\картинки\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3212" b="3212"/>
          <a:stretch>
            <a:fillRect/>
          </a:stretch>
        </p:blipFill>
        <p:spPr bwMode="auto">
          <a:xfrm>
            <a:off x="5220072" y="548680"/>
            <a:ext cx="3663408" cy="2808312"/>
          </a:xfrm>
          <a:prstGeom prst="rect">
            <a:avLst/>
          </a:prstGeom>
          <a:noFill/>
          <a:effectLst>
            <a:reflection blurRad="1000" stA="49000" endA="500" endPos="10000" dist="900" dir="5400000" sy="-90000" algn="bl" rotWithShape="0"/>
            <a:softEdge rad="317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39552" y="908720"/>
            <a:ext cx="62646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 давно знакомый мой,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Каждый угол в нем прямой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 четыре стороны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Одинаковой длины.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Вам его представить рад.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зовут его?</a:t>
            </a:r>
          </a:p>
        </p:txBody>
      </p:sp>
      <p:pic>
        <p:nvPicPr>
          <p:cNvPr id="1027" name="Picture 3" descr="C:\мои документы\мамино\картинки\scr_003.jpg"/>
          <p:cNvPicPr>
            <a:picLocks noChangeAspect="1" noChangeArrowheads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 bwMode="auto">
          <a:xfrm>
            <a:off x="2483768" y="3717032"/>
            <a:ext cx="3469136" cy="266429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.CFD28DD6CF9D445\Рабочий стол\72474833_605pxMalevich_blacksquar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916832"/>
            <a:ext cx="3783488" cy="37444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48072"/>
          </a:xfrm>
        </p:spPr>
        <p:txBody>
          <a:bodyPr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свойства квадрата вы знаете?</a:t>
            </a:r>
            <a:endParaRPr lang="ru-RU" sz="1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4509120"/>
            <a:ext cx="4608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Найдите площадь квадрата со стороной 5см</a:t>
            </a:r>
            <a:endParaRPr lang="ru-RU" sz="2800" dirty="0"/>
          </a:p>
        </p:txBody>
      </p:sp>
      <p:pic>
        <p:nvPicPr>
          <p:cNvPr id="2050" name="Picture 2" descr="C:\мои документы\мамино\картинки\02ldbKuHx1.jpg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3851921" y="1124744"/>
            <a:ext cx="4800533" cy="36004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115616" y="5301208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 см.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edg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мои документы\мамино\картинки\94532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627784" y="1268760"/>
            <a:ext cx="6192688" cy="463889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3568" y="1700808"/>
            <a:ext cx="3744416" cy="316835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5;  </a:t>
            </a:r>
          </a:p>
          <a:p>
            <a:pPr algn="l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· 5;  </a:t>
            </a:r>
          </a:p>
          <a:p>
            <a:pPr algn="l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· 5 · 5; </a:t>
            </a:r>
          </a:p>
          <a:p>
            <a:pPr algn="l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· 5 · 5 · 5; </a:t>
            </a:r>
          </a:p>
          <a:p>
            <a:pPr algn="l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· 5 · 5 · 5 · 5</a:t>
            </a:r>
          </a:p>
          <a:p>
            <a:pPr algn="l"/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04664"/>
            <a:ext cx="8424936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5805264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выражение лишнее?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6409" y="476672"/>
            <a:ext cx="8288744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интересного в данном ряду выражений?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5273" y="1124744"/>
            <a:ext cx="2736304" cy="136815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9600" dirty="0"/>
              <a:t>5  </a:t>
            </a:r>
            <a:r>
              <a:rPr lang="ru-RU" sz="9600" dirty="0" smtClean="0"/>
              <a:t>5=</a:t>
            </a:r>
            <a:endParaRPr lang="ru-RU" sz="9600" baseline="30000" dirty="0" smtClean="0"/>
          </a:p>
        </p:txBody>
      </p:sp>
      <p:sp>
        <p:nvSpPr>
          <p:cNvPr id="3" name="Умножение 2"/>
          <p:cNvSpPr/>
          <p:nvPr/>
        </p:nvSpPr>
        <p:spPr>
          <a:xfrm>
            <a:off x="1053041" y="1268760"/>
            <a:ext cx="770384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0688"/>
            <a:ext cx="223483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5" y="2348880"/>
            <a:ext cx="5472608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0338" y="3212976"/>
            <a:ext cx="5730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70" y="3177725"/>
            <a:ext cx="5730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48879"/>
            <a:ext cx="2408237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3818" y="4149080"/>
            <a:ext cx="6864350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3041" y="4959439"/>
            <a:ext cx="5730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252" y="4953479"/>
            <a:ext cx="5730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1576" y="4931498"/>
            <a:ext cx="5730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8046" y="4149079"/>
            <a:ext cx="2408237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6406185"/>
      </p:ext>
    </p:extLst>
  </p:cSld>
  <p:clrMapOvr>
    <a:masterClrMapping/>
  </p:clrMapOvr>
  <p:transition spd="med">
    <p:pull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620</TotalTime>
  <Words>350</Words>
  <Application>Microsoft Office PowerPoint</Application>
  <PresentationFormat>Экран (4:3)</PresentationFormat>
  <Paragraphs>59</Paragraphs>
  <Slides>26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Слайд 1</vt:lpstr>
      <vt:lpstr>Да, путь познания не гладок,  Но знайте вы со школьных лет:  Загадок больше, чем разгадок  И поискам предела нет.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Её величество степень</vt:lpstr>
      <vt:lpstr>Слайд 11</vt:lpstr>
      <vt:lpstr>Слайд 12</vt:lpstr>
      <vt:lpstr>Диофант  александрийский</vt:lpstr>
      <vt:lpstr>Никола Шюке  </vt:lpstr>
      <vt:lpstr>Слайд 15</vt:lpstr>
      <vt:lpstr>Слайд 16</vt:lpstr>
      <vt:lpstr>Легенда о шахматной доске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Ребята, спасибо за урок!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Ксюша</dc:creator>
  <cp:lastModifiedBy>Tata</cp:lastModifiedBy>
  <cp:revision>70</cp:revision>
  <dcterms:created xsi:type="dcterms:W3CDTF">2012-03-09T08:27:13Z</dcterms:created>
  <dcterms:modified xsi:type="dcterms:W3CDTF">2013-04-15T19:02:08Z</dcterms:modified>
</cp:coreProperties>
</file>