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7"/>
  </p:notesMasterIdLst>
  <p:sldIdLst>
    <p:sldId id="257" r:id="rId2"/>
    <p:sldId id="268" r:id="rId3"/>
    <p:sldId id="276" r:id="rId4"/>
    <p:sldId id="275" r:id="rId5"/>
    <p:sldId id="283" r:id="rId6"/>
    <p:sldId id="277" r:id="rId7"/>
    <p:sldId id="281" r:id="rId8"/>
    <p:sldId id="274" r:id="rId9"/>
    <p:sldId id="278" r:id="rId10"/>
    <p:sldId id="279" r:id="rId11"/>
    <p:sldId id="280" r:id="rId12"/>
    <p:sldId id="285" r:id="rId13"/>
    <p:sldId id="287" r:id="rId14"/>
    <p:sldId id="286" r:id="rId15"/>
    <p:sldId id="288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8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F974339F-BF81-459C-BD0F-7D9C3CBE0B1F}" type="datetimeFigureOut">
              <a:rPr lang="ru-RU"/>
              <a:pPr>
                <a:defRPr/>
              </a:pPr>
              <a:t>07.03.2013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662E673B-C5BA-4FA7-98CF-90C563C143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662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095E159-56AA-435D-B7A2-5459B70631D7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31DB36-43A1-4D2D-BB71-8817706741F6}" type="datetimeFigureOut">
              <a:rPr lang="ru-RU"/>
              <a:pPr>
                <a:defRPr/>
              </a:pPr>
              <a:t>07.03.2013</a:t>
            </a:fld>
            <a:endParaRPr lang="ru-RU"/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E9A667-A19F-4A1B-B368-A745EFE422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1DB266-8CE7-435D-8B99-D52048291D69}" type="datetimeFigureOut">
              <a:rPr lang="ru-RU"/>
              <a:pPr>
                <a:defRPr/>
              </a:pPr>
              <a:t>07.03.2013</a:t>
            </a:fld>
            <a:endParaRPr lang="ru-RU"/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4F5460-99F9-45C5-AE82-09224D59AA9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4F3BD9-1801-41B6-98B9-B751DB2C6646}" type="datetimeFigureOut">
              <a:rPr lang="ru-RU"/>
              <a:pPr>
                <a:defRPr/>
              </a:pPr>
              <a:t>07.03.2013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A47B76-B4E7-4378-A438-4513F3CF89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BB855B-0A46-4756-AF22-BFE1E8A943DB}" type="datetimeFigureOut">
              <a:rPr lang="ru-RU"/>
              <a:pPr>
                <a:defRPr/>
              </a:pPr>
              <a:t>07.03.2013</a:t>
            </a:fld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BAB97F-47AF-4F75-AB9E-9AC3824B629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C4E6D1-CEF8-4458-8218-1A4072D9D35E}" type="datetimeFigureOut">
              <a:rPr lang="ru-RU"/>
              <a:pPr>
                <a:defRPr/>
              </a:pPr>
              <a:t>07.03.2013</a:t>
            </a:fld>
            <a:endParaRPr lang="ru-RU"/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982A67-933E-4AC7-9E39-D799CC620B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F77CFE-90A7-49D7-BA92-9B2B16A4601C}" type="datetimeFigureOut">
              <a:rPr lang="ru-RU"/>
              <a:pPr>
                <a:defRPr/>
              </a:pPr>
              <a:t>07.03.2013</a:t>
            </a:fld>
            <a:endParaRPr lang="ru-RU"/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79559E-144A-41D1-94B2-42F9319FBE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89EC48-9EE2-49D8-A60B-5565552BC0A9}" type="datetimeFigureOut">
              <a:rPr lang="ru-RU"/>
              <a:pPr>
                <a:defRPr/>
              </a:pPr>
              <a:t>07.03.2013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FD1203-654F-41C4-BB6D-A69A2C67F4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0A8DC0-86FF-4F73-AD27-C090CEC589AC}" type="datetimeFigureOut">
              <a:rPr lang="ru-RU"/>
              <a:pPr>
                <a:defRPr/>
              </a:pPr>
              <a:t>07.03.2013</a:t>
            </a:fld>
            <a:endParaRPr lang="ru-RU"/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A31972-4239-404C-9180-75014E25078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728C2E-1569-4D49-9453-B8BEC52F99F4}" type="datetimeFigureOut">
              <a:rPr lang="ru-RU"/>
              <a:pPr>
                <a:defRPr/>
              </a:pPr>
              <a:t>07.03.2013</a:t>
            </a:fld>
            <a:endParaRPr lang="ru-RU"/>
          </a:p>
        </p:txBody>
      </p:sp>
      <p:sp>
        <p:nvSpPr>
          <p:cNvPr id="3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B31342-FE63-404E-BB83-287039F1E0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7A02EF-BDE8-4D27-902B-E5CFA920621A}" type="datetimeFigureOut">
              <a:rPr lang="ru-RU"/>
              <a:pPr>
                <a:defRPr/>
              </a:pPr>
              <a:t>07.03.2013</a:t>
            </a:fld>
            <a:endParaRPr lang="ru-RU"/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FA9FEA-E0DE-4628-BF94-CFE0B86D13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6354A7-5140-4716-AEE2-02339985604D}" type="datetimeFigureOut">
              <a:rPr lang="ru-RU"/>
              <a:pPr>
                <a:defRPr/>
              </a:pPr>
              <a:t>07.03.2013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B4E341-DEE0-459E-B099-155E56F942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9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74F0758-F3F2-42BF-87AE-801D21F21F3C}" type="datetimeFigureOut">
              <a:rPr lang="ru-RU"/>
              <a:pPr>
                <a:defRPr/>
              </a:pPr>
              <a:t>07.03.2013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6BBF2C6-0B75-4FDC-8956-ECCA2C9028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2" r:id="rId4"/>
    <p:sldLayoutId id="2147483698" r:id="rId5"/>
    <p:sldLayoutId id="2147483693" r:id="rId6"/>
    <p:sldLayoutId id="2147483699" r:id="rId7"/>
    <p:sldLayoutId id="2147483700" r:id="rId8"/>
    <p:sldLayoutId id="2147483701" r:id="rId9"/>
    <p:sldLayoutId id="2147483694" r:id="rId10"/>
    <p:sldLayoutId id="214748370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5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image" Target="../media/image36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9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13" Type="http://schemas.openxmlformats.org/officeDocument/2006/relationships/image" Target="../media/image15.png"/><Relationship Id="rId3" Type="http://schemas.openxmlformats.org/officeDocument/2006/relationships/image" Target="../media/image6.gif"/><Relationship Id="rId7" Type="http://schemas.openxmlformats.org/officeDocument/2006/relationships/image" Target="../media/image10.jpeg"/><Relationship Id="rId12" Type="http://schemas.openxmlformats.org/officeDocument/2006/relationships/image" Target="../media/image14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11" Type="http://schemas.openxmlformats.org/officeDocument/2006/relationships/image" Target="../media/image3.wmf"/><Relationship Id="rId5" Type="http://schemas.openxmlformats.org/officeDocument/2006/relationships/image" Target="../media/image8.png"/><Relationship Id="rId10" Type="http://schemas.openxmlformats.org/officeDocument/2006/relationships/image" Target="../media/image13.jpeg"/><Relationship Id="rId4" Type="http://schemas.openxmlformats.org/officeDocument/2006/relationships/image" Target="../media/image7.gif"/><Relationship Id="rId9" Type="http://schemas.openxmlformats.org/officeDocument/2006/relationships/image" Target="../media/image12.jpeg"/><Relationship Id="rId14" Type="http://schemas.openxmlformats.org/officeDocument/2006/relationships/image" Target="../media/image16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jpeg"/><Relationship Id="rId3" Type="http://schemas.openxmlformats.org/officeDocument/2006/relationships/image" Target="../media/image18.jpeg"/><Relationship Id="rId7" Type="http://schemas.openxmlformats.org/officeDocument/2006/relationships/image" Target="../media/image22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jpeg"/><Relationship Id="rId5" Type="http://schemas.openxmlformats.org/officeDocument/2006/relationships/image" Target="../media/image20.jpeg"/><Relationship Id="rId4" Type="http://schemas.openxmlformats.org/officeDocument/2006/relationships/image" Target="../media/image19.jpeg"/><Relationship Id="rId9" Type="http://schemas.openxmlformats.org/officeDocument/2006/relationships/image" Target="../media/image2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image" Target="../media/image27.png"/><Relationship Id="rId7" Type="http://schemas.openxmlformats.org/officeDocument/2006/relationships/image" Target="../media/image31.wmf"/><Relationship Id="rId2" Type="http://schemas.openxmlformats.org/officeDocument/2006/relationships/image" Target="../media/image26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jpeg"/><Relationship Id="rId5" Type="http://schemas.openxmlformats.org/officeDocument/2006/relationships/image" Target="../media/image29.png"/><Relationship Id="rId4" Type="http://schemas.openxmlformats.org/officeDocument/2006/relationships/image" Target="../media/image28.wmf"/><Relationship Id="rId9" Type="http://schemas.openxmlformats.org/officeDocument/2006/relationships/image" Target="../media/image3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Lest das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Gedicht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!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3" name="Rectangle 1"/>
          <p:cNvSpPr>
            <a:spLocks noChangeArrowheads="1"/>
          </p:cNvSpPr>
          <p:nvPr/>
        </p:nvSpPr>
        <p:spPr bwMode="auto">
          <a:xfrm>
            <a:off x="428625" y="1785938"/>
            <a:ext cx="6143625" cy="2554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40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Guten Morgen,</a:t>
            </a:r>
            <a:endParaRPr lang="ru-RU" sz="4000" b="1">
              <a:solidFill>
                <a:schemeClr val="tx2"/>
              </a:solidFill>
            </a:endParaRPr>
          </a:p>
          <a:p>
            <a:pPr eaLnBrk="0" hangingPunct="0"/>
            <a:r>
              <a:rPr lang="en-US" sz="40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ein neuer Tag beginnt!</a:t>
            </a:r>
            <a:endParaRPr lang="ru-RU" sz="4000" b="1">
              <a:solidFill>
                <a:schemeClr val="tx2"/>
              </a:solidFill>
            </a:endParaRPr>
          </a:p>
          <a:p>
            <a:pPr eaLnBrk="0" hangingPunct="0"/>
            <a:r>
              <a:rPr lang="en-US" sz="40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Da freuen wir uns alle,</a:t>
            </a:r>
            <a:endParaRPr lang="ru-RU" sz="4000" b="1">
              <a:solidFill>
                <a:schemeClr val="tx2"/>
              </a:solidFill>
            </a:endParaRPr>
          </a:p>
          <a:p>
            <a:pPr eaLnBrk="0" hangingPunct="0"/>
            <a:r>
              <a:rPr lang="en-US" sz="4000" b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weil wir beisammen sind.</a:t>
            </a:r>
            <a:endParaRPr lang="en-US" sz="4000" b="1">
              <a:solidFill>
                <a:schemeClr val="tx2"/>
              </a:solidFill>
            </a:endParaRPr>
          </a:p>
        </p:txBody>
      </p:sp>
      <p:pic>
        <p:nvPicPr>
          <p:cNvPr id="10244" name="Picture 7" descr="MCj03981530000[1]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857875" y="3857625"/>
            <a:ext cx="2794000" cy="247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5" name="Picture 2" descr="D:\Документы\немецкий\АнИМАЦИИ\СОЛНЦЕ И ТУЧИ СНЕЖИНКИ\48464139_789_thumb.gif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71500" y="142875"/>
            <a:ext cx="1330325" cy="133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de-DE" b="1" dirty="0" smtClean="0">
                <a:latin typeface="Times New Roman" pitchFamily="18" charset="0"/>
                <a:cs typeface="Times New Roman" pitchFamily="18" charset="0"/>
              </a:rPr>
              <a:t>Was stimmt und was stimmt nicht?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59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Wingdings 2" pitchFamily="18" charset="2"/>
              <a:buAutoNum type="arabicPeriod"/>
            </a:pP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Elke hat viele Hobbys.</a:t>
            </a:r>
          </a:p>
          <a:p>
            <a:pPr marL="514350" indent="-514350">
              <a:buFont typeface="Wingdings 2" pitchFamily="18" charset="2"/>
              <a:buAutoNum type="arabicPeriod"/>
            </a:pP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Elke übt täglich Klavier.</a:t>
            </a:r>
          </a:p>
          <a:p>
            <a:pPr marL="514350" indent="-514350">
              <a:buFont typeface="Wingdings 2" pitchFamily="18" charset="2"/>
              <a:buAutoNum type="arabicPeriod"/>
            </a:pP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Sie langweilicht sich in der Schule.</a:t>
            </a:r>
          </a:p>
          <a:p>
            <a:pPr marL="514350" indent="-514350">
              <a:buFont typeface="Wingdings 2" pitchFamily="18" charset="2"/>
              <a:buAutoNum type="arabicPeriod"/>
            </a:pP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Das Mädchen hilft zu Hause.</a:t>
            </a:r>
          </a:p>
          <a:p>
            <a:pPr marL="514350" indent="-514350">
              <a:buFont typeface="Wingdings 2" pitchFamily="18" charset="2"/>
              <a:buAutoNum type="arabicPeriod"/>
            </a:pP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Elke hat einen Hund.</a:t>
            </a:r>
            <a:endParaRPr lang="ru-RU" b="1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2000250" y="4929188"/>
          <a:ext cx="5363845" cy="1381035"/>
        </p:xfrm>
        <a:graphic>
          <a:graphicData uri="http://schemas.openxmlformats.org/drawingml/2006/table">
            <a:tbl>
              <a:tblPr/>
              <a:tblGrid>
                <a:gridCol w="893445"/>
                <a:gridCol w="894080"/>
                <a:gridCol w="894080"/>
                <a:gridCol w="894080"/>
                <a:gridCol w="894080"/>
                <a:gridCol w="894080"/>
              </a:tblGrid>
              <a:tr h="4603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dirty="0" smtClean="0"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dirty="0" smtClean="0"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dirty="0" smtClean="0">
                          <a:latin typeface="Calibri"/>
                          <a:ea typeface="Times New Roman"/>
                          <a:cs typeface="Times New Roman"/>
                        </a:rPr>
                        <a:t>3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dirty="0" smtClean="0">
                          <a:latin typeface="Calibri"/>
                          <a:ea typeface="Times New Roman"/>
                          <a:cs typeface="Times New Roman"/>
                        </a:rPr>
                        <a:t>4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dirty="0" smtClean="0">
                          <a:latin typeface="Calibri"/>
                          <a:ea typeface="Times New Roman"/>
                          <a:cs typeface="Times New Roman"/>
                        </a:rPr>
                        <a:t>5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03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Richtig</a:t>
                      </a:r>
                      <a:endParaRPr lang="ru-RU" sz="20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1" dirty="0" smtClean="0">
                          <a:solidFill>
                            <a:srgbClr val="C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+</a:t>
                      </a:r>
                      <a:endParaRPr lang="ru-RU" sz="2000" b="1" dirty="0">
                        <a:solidFill>
                          <a:srgbClr val="C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000" b="1" dirty="0">
                        <a:solidFill>
                          <a:srgbClr val="C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000" b="1" dirty="0">
                        <a:solidFill>
                          <a:srgbClr val="C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1" dirty="0" smtClean="0">
                          <a:solidFill>
                            <a:srgbClr val="C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+</a:t>
                      </a:r>
                      <a:endParaRPr lang="ru-RU" sz="2000" b="1" dirty="0">
                        <a:solidFill>
                          <a:srgbClr val="C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1" dirty="0" smtClean="0">
                          <a:solidFill>
                            <a:srgbClr val="C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+</a:t>
                      </a:r>
                      <a:endParaRPr lang="ru-RU" sz="2000" b="1" dirty="0">
                        <a:solidFill>
                          <a:srgbClr val="C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034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Falsch</a:t>
                      </a:r>
                      <a:endParaRPr lang="ru-RU" sz="20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000" b="1" dirty="0">
                        <a:solidFill>
                          <a:srgbClr val="C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1" dirty="0" smtClean="0">
                          <a:solidFill>
                            <a:srgbClr val="C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_</a:t>
                      </a:r>
                      <a:endParaRPr lang="ru-RU" sz="2000" b="1" dirty="0">
                        <a:solidFill>
                          <a:srgbClr val="C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2000" b="1" dirty="0" smtClean="0">
                          <a:solidFill>
                            <a:srgbClr val="C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_</a:t>
                      </a:r>
                      <a:endParaRPr lang="ru-RU" sz="2000" b="1" dirty="0">
                        <a:solidFill>
                          <a:srgbClr val="C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000" b="1" dirty="0">
                        <a:solidFill>
                          <a:srgbClr val="C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000" b="1" dirty="0">
                        <a:solidFill>
                          <a:srgbClr val="C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Скругленный прямоугольник 7"/>
          <p:cNvSpPr/>
          <p:nvPr/>
        </p:nvSpPr>
        <p:spPr>
          <a:xfrm>
            <a:off x="2000250" y="4929188"/>
            <a:ext cx="5500688" cy="1357312"/>
          </a:xfrm>
          <a:prstGeom prst="roundRect">
            <a:avLst>
              <a:gd name="adj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28860" y="457200"/>
            <a:ext cx="6562740" cy="8382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Wir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haben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viel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zu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tun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3" name="Содержимое 2"/>
          <p:cNvSpPr>
            <a:spLocks noGrp="1"/>
          </p:cNvSpPr>
          <p:nvPr>
            <p:ph idx="1"/>
          </p:nvPr>
        </p:nvSpPr>
        <p:spPr>
          <a:xfrm>
            <a:off x="304800" y="1785938"/>
            <a:ext cx="7981950" cy="4857750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mtClean="0"/>
              <a:t> </a:t>
            </a:r>
            <a:r>
              <a:rPr lang="en-US" smtClean="0"/>
              <a:t>   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Jede Woche bringt uns wieder </a:t>
            </a:r>
            <a:br>
              <a:rPr lang="ru-RU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Arbeit, Freizeit, B</a:t>
            </a:r>
            <a:r>
              <a:rPr lang="de-DE" b="1" smtClean="0">
                <a:latin typeface="Times New Roman" pitchFamily="18" charset="0"/>
                <a:cs typeface="Times New Roman" pitchFamily="18" charset="0"/>
              </a:rPr>
              <a:t>ü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cher, Lieder.</a:t>
            </a:r>
            <a:br>
              <a:rPr lang="ru-RU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Montag, Dienstag, Mi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twoch, seht –</a:t>
            </a:r>
            <a:br>
              <a:rPr lang="ru-RU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wie die Woche schnell vergeht.</a:t>
            </a:r>
          </a:p>
          <a:p>
            <a:pPr>
              <a:buFont typeface="Wingdings 2" pitchFamily="18" charset="2"/>
              <a:buNone/>
            </a:pP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Donnerstag und Freitag, nun-</a:t>
            </a:r>
            <a:br>
              <a:rPr lang="ru-RU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haben wir noch viel zu tun. </a:t>
            </a:r>
            <a:br>
              <a:rPr lang="ru-RU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Sonnabends und sonntags dann-</a:t>
            </a:r>
            <a:br>
              <a:rPr lang="ru-RU" b="1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machen wir einen neuen Plan. </a:t>
            </a:r>
          </a:p>
          <a:p>
            <a:endParaRPr lang="ru-RU" smtClean="0"/>
          </a:p>
        </p:txBody>
      </p:sp>
      <p:pic>
        <p:nvPicPr>
          <p:cNvPr id="20484" name="Picture 4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715125" y="4000500"/>
            <a:ext cx="2214563" cy="2284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5" name="Picture 3" descr="D:\Документы\немецкий\КАРТИНКИ 1\школьные\deti_tantsi_w800_h600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57188" y="142875"/>
            <a:ext cx="2143125" cy="160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85750"/>
            <a:ext cx="9144000" cy="147002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3200" b="1" dirty="0" smtClean="0">
                <a:effectLst/>
                <a:latin typeface="Times New Roman" pitchFamily="18" charset="0"/>
                <a:cs typeface="Times New Roman" pitchFamily="18" charset="0"/>
              </a:rPr>
              <a:t>WOZU  SCHREIBEN WIR  </a:t>
            </a:r>
            <a:br>
              <a:rPr lang="en-US" sz="3200" b="1" dirty="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en-US" sz="3200" b="1" dirty="0" smtClean="0">
                <a:effectLst/>
                <a:latin typeface="Times New Roman" pitchFamily="18" charset="0"/>
                <a:cs typeface="Times New Roman" pitchFamily="18" charset="0"/>
              </a:rPr>
              <a:t>       EINEN   TAGESPLAN</a:t>
            </a:r>
            <a:r>
              <a:rPr lang="ru-RU" sz="3200" b="1" dirty="0" smtClean="0">
                <a:effectLst/>
                <a:latin typeface="Times New Roman" pitchFamily="18" charset="0"/>
                <a:cs typeface="Times New Roman" pitchFamily="18" charset="0"/>
              </a:rPr>
              <a:t>?</a:t>
            </a:r>
            <a:endParaRPr lang="ru-RU" sz="3200" b="1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88" y="2071688"/>
            <a:ext cx="6400800" cy="714375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en-US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Um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Freizeit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zu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finden</a:t>
            </a:r>
            <a:endParaRPr lang="ru-RU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357188" y="2786063"/>
            <a:ext cx="6400800" cy="642937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- 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Um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vieles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zu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schaffen</a:t>
            </a:r>
            <a:endParaRPr lang="ru-RU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1428750" y="3429000"/>
            <a:ext cx="6643688" cy="714375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Um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Zeit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fur Hobby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zu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finden</a:t>
            </a:r>
            <a:endParaRPr lang="ru-RU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одзаголовок 2"/>
          <p:cNvSpPr txBox="1">
            <a:spLocks/>
          </p:cNvSpPr>
          <p:nvPr/>
        </p:nvSpPr>
        <p:spPr bwMode="auto">
          <a:xfrm>
            <a:off x="1857375" y="4429125"/>
            <a:ext cx="7286625" cy="192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buFont typeface="Arial" charset="0"/>
              <a:buNone/>
            </a:pPr>
            <a:r>
              <a:rPr lang="en-US" sz="36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Der Tagesplan hilft uns Zeit richtig verteilen und sinvoll benutzen. </a:t>
            </a:r>
            <a:endParaRPr lang="ru-RU" sz="36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511" name="Picture 7" descr="D:\Документы\немецкий\КАРТИНКИ 1\дети\1518660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000750" y="928688"/>
            <a:ext cx="2811463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2" name="Picture 2" descr="D:\Документы\немецкий\АнИМАЦИИ\анимашки\clock5.gif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00063" y="4214813"/>
            <a:ext cx="1139825" cy="1357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/>
          </p:cNvSpPr>
          <p:nvPr>
            <p:ph type="body" idx="1"/>
          </p:nvPr>
        </p:nvSpPr>
        <p:spPr>
          <a:xfrm>
            <a:off x="3500438" y="1484313"/>
            <a:ext cx="5375275" cy="4802187"/>
          </a:xfrm>
        </p:spPr>
        <p:txBody>
          <a:bodyPr/>
          <a:lstStyle/>
          <a:p>
            <a:pPr>
              <a:buFont typeface="Wingdings 3" pitchFamily="18" charset="2"/>
              <a:buNone/>
            </a:pP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Урок понравился </a:t>
            </a:r>
          </a:p>
          <a:p>
            <a:pPr>
              <a:buFont typeface="Wingdings 3" pitchFamily="18" charset="2"/>
              <a:buNone/>
            </a:pPr>
            <a:endParaRPr lang="ru-RU" b="1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 3" pitchFamily="18" charset="2"/>
              <a:buNone/>
            </a:pPr>
            <a:endParaRPr lang="ru-RU" b="1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 3" pitchFamily="18" charset="2"/>
              <a:buNone/>
            </a:pP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Урок не очень понравился</a:t>
            </a:r>
          </a:p>
          <a:p>
            <a:pPr>
              <a:buFont typeface="Wingdings 3" pitchFamily="18" charset="2"/>
              <a:buNone/>
            </a:pPr>
            <a:endParaRPr lang="ru-RU" b="1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 3" pitchFamily="18" charset="2"/>
              <a:buNone/>
            </a:pPr>
            <a:endParaRPr lang="ru-RU" b="1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 3" pitchFamily="18" charset="2"/>
              <a:buNone/>
            </a:pP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Урок не понравился</a:t>
            </a:r>
          </a:p>
        </p:txBody>
      </p:sp>
      <p:pic>
        <p:nvPicPr>
          <p:cNvPr id="61443" name="Picture 3" descr="120px-Face-smile_sv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714500" y="928688"/>
            <a:ext cx="1485900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44" name="Picture 4" descr="120px-Face-sad_sv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714500" y="4714875"/>
            <a:ext cx="1485900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45" name="Picture 5" descr="120px-Face-plain_sv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714500" y="2786063"/>
            <a:ext cx="1485900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46" name="WordArt 4"/>
          <p:cNvSpPr>
            <a:spLocks noChangeArrowheads="1" noChangeShapeType="1" noTextEdit="1"/>
          </p:cNvSpPr>
          <p:nvPr/>
        </p:nvSpPr>
        <p:spPr bwMode="auto">
          <a:xfrm>
            <a:off x="1258888" y="188913"/>
            <a:ext cx="6985000" cy="1300162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endParaRPr lang="ru-RU" sz="5400" b="1" kern="10">
              <a:ln w="9525">
                <a:noFill/>
                <a:round/>
                <a:headEnd/>
                <a:tailEnd/>
              </a:ln>
              <a:solidFill>
                <a:srgbClr val="FF1D78"/>
              </a:solidFill>
              <a:effectLst>
                <a:outerShdw dist="53882" dir="2700000" algn="ctr" rotWithShape="0">
                  <a:srgbClr val="C0C0C0">
                    <a:alpha val="79999"/>
                  </a:srgbClr>
                </a:outerShdw>
              </a:effectLst>
              <a:latin typeface="Comic Sans M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614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14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14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61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614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614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614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614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21" dur="500"/>
                                        <p:tgtEl>
                                          <p:spTgt spid="614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26" dur="500"/>
                                        <p:tgtEl>
                                          <p:spTgt spid="614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31" dur="500"/>
                                        <p:tgtEl>
                                          <p:spTgt spid="614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614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614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614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614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500"/>
                            </p:stCondLst>
                            <p:childTnLst>
                              <p:par>
                                <p:cTn id="40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614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614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614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614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500"/>
                            </p:stCondLst>
                            <p:childTnLst>
                              <p:par>
                                <p:cTn id="47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100" fill="hold"/>
                                        <p:tgtEl>
                                          <p:spTgt spid="614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49" dur="100" fill="hold"/>
                                        <p:tgtEl>
                                          <p:spTgt spid="614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0" dur="100" fill="hold"/>
                                        <p:tgtEl>
                                          <p:spTgt spid="614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100" fill="hold"/>
                                        <p:tgtEl>
                                          <p:spTgt spid="6144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5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14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14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4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4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7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" dur="100" fill="hold"/>
                                        <p:tgtEl>
                                          <p:spTgt spid="614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59" dur="100" fill="hold"/>
                                        <p:tgtEl>
                                          <p:spTgt spid="614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0" dur="100" fill="hold"/>
                                        <p:tgtEl>
                                          <p:spTgt spid="614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100" fill="hold"/>
                                        <p:tgtEl>
                                          <p:spTgt spid="6144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6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14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14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4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4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7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100" fill="hold"/>
                                        <p:tgtEl>
                                          <p:spTgt spid="614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69" dur="100" fill="hold"/>
                                        <p:tgtEl>
                                          <p:spTgt spid="614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70" dur="100" fill="hold"/>
                                        <p:tgtEl>
                                          <p:spTgt spid="614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100" fill="hold"/>
                                        <p:tgtEl>
                                          <p:spTgt spid="614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7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14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7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14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4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4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2" grpId="0" build="p"/>
      <p:bldP spid="6144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Hausaufgaben</a:t>
            </a:r>
            <a:endParaRPr lang="ru-RU" sz="4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555" name="Содержимое 2"/>
          <p:cNvSpPr>
            <a:spLocks noGrp="1"/>
          </p:cNvSpPr>
          <p:nvPr>
            <p:ph idx="1"/>
          </p:nvPr>
        </p:nvSpPr>
        <p:spPr>
          <a:xfrm>
            <a:off x="0" y="2000250"/>
            <a:ext cx="8929688" cy="4114800"/>
          </a:xfrm>
        </p:spPr>
        <p:txBody>
          <a:bodyPr/>
          <a:lstStyle/>
          <a:p>
            <a:r>
              <a:rPr lang="en-US" sz="4000" b="1" smtClean="0">
                <a:latin typeface="Times New Roman" pitchFamily="18" charset="0"/>
                <a:cs typeface="Times New Roman" pitchFamily="18" charset="0"/>
              </a:rPr>
              <a:t>Erzählt über euren </a:t>
            </a:r>
            <a:r>
              <a:rPr lang="de-DE" sz="4000" b="1" smtClean="0">
                <a:latin typeface="Times New Roman" pitchFamily="18" charset="0"/>
                <a:cs typeface="Times New Roman" pitchFamily="18" charset="0"/>
              </a:rPr>
              <a:t>Tagesablauf</a:t>
            </a:r>
            <a:endParaRPr lang="ru-RU" sz="4000" b="1" smtClean="0">
              <a:latin typeface="Times New Roman" pitchFamily="18" charset="0"/>
              <a:cs typeface="Times New Roman" pitchFamily="18" charset="0"/>
            </a:endParaRPr>
          </a:p>
          <a:p>
            <a:endParaRPr lang="ru-RU" b="1" smtClean="0"/>
          </a:p>
        </p:txBody>
      </p:sp>
      <p:pic>
        <p:nvPicPr>
          <p:cNvPr id="23556" name="Рисунок 4" descr="computador04.gif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143250" y="3429000"/>
            <a:ext cx="3143250" cy="287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mtClean="0"/>
              <a:t> </a:t>
            </a:r>
            <a:endParaRPr lang="ru-RU" smtClean="0"/>
          </a:p>
        </p:txBody>
      </p:sp>
      <p:sp>
        <p:nvSpPr>
          <p:cNvPr id="541702" name="Rectangle 6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/>
              <a:t> </a:t>
            </a:r>
            <a:endParaRPr lang="ru-RU" dirty="0"/>
          </a:p>
        </p:txBody>
      </p:sp>
      <p:sp>
        <p:nvSpPr>
          <p:cNvPr id="24580" name="WordArt 7"/>
          <p:cNvSpPr>
            <a:spLocks noChangeArrowheads="1" noChangeShapeType="1" noTextEdit="1"/>
          </p:cNvSpPr>
          <p:nvPr/>
        </p:nvSpPr>
        <p:spPr bwMode="auto">
          <a:xfrm>
            <a:off x="1403350" y="692150"/>
            <a:ext cx="5886450" cy="12573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de-DE" sz="44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Times New Roman"/>
                <a:cs typeface="Times New Roman"/>
              </a:rPr>
              <a:t>Die Stunde ist zu Ende!</a:t>
            </a:r>
          </a:p>
          <a:p>
            <a:pPr algn="ctr"/>
            <a:r>
              <a:rPr lang="de-DE" sz="44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C00000"/>
                </a:solidFill>
                <a:latin typeface="Times New Roman"/>
                <a:cs typeface="Times New Roman"/>
              </a:rPr>
              <a:t>Auf Wiedersehen!</a:t>
            </a:r>
            <a:endParaRPr lang="ru-RU" sz="44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rgbClr val="C00000"/>
              </a:solidFill>
              <a:latin typeface="Times New Roman"/>
              <a:cs typeface="Times New Roman"/>
            </a:endParaRPr>
          </a:p>
        </p:txBody>
      </p:sp>
      <p:pic>
        <p:nvPicPr>
          <p:cNvPr id="7" name="Picture 7" descr="D:\Документы\немецкий\КАРТИНКИ 1\images\шк\014.jpg"/>
          <p:cNvPicPr>
            <a:picLocks noChangeAspect="1" noChangeArrowheads="1"/>
          </p:cNvPicPr>
          <p:nvPr/>
        </p:nvPicPr>
        <p:blipFill>
          <a:blip r:embed="rId2" cstate="email"/>
          <a:stretch>
            <a:fillRect/>
          </a:stretch>
        </p:blipFill>
        <p:spPr bwMode="auto">
          <a:xfrm>
            <a:off x="2143125" y="2714625"/>
            <a:ext cx="4121150" cy="3090863"/>
          </a:xfrm>
          <a:prstGeom prst="rect">
            <a:avLst/>
          </a:prstGeom>
          <a:ln>
            <a:solidFill>
              <a:srgbClr val="CCCCFF">
                <a:alpha val="0"/>
              </a:srgbClr>
            </a:solidFill>
          </a:ln>
          <a:effectLst>
            <a:outerShdw blurRad="50800" dist="50800" dir="5400000" algn="ctr" rotWithShape="0">
              <a:srgbClr val="0070C0">
                <a:alpha val="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5767388" cy="8382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 dirty="0"/>
          </a:p>
        </p:txBody>
      </p:sp>
      <p:pic>
        <p:nvPicPr>
          <p:cNvPr id="11267" name="Рисунок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42938" y="428625"/>
            <a:ext cx="1714500" cy="982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8" name="Picture 11" descr="C:\Users\Анастасия\Desktop\Анимационные картинки\1111.gif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7643813" y="3286125"/>
            <a:ext cx="1214437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9" name="Picture 10" descr="C:\Users\Анастасия\Desktop\Анимационные картинки\3.gif"/>
          <p:cNvPicPr>
            <a:picLocks noChangeAspect="1" noChangeArrowheads="1" noCrop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500813" y="4643438"/>
            <a:ext cx="2401887" cy="141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0" name="Picture 11" descr="C:\Users\Анастасия\Desktop\Анимационные картинки\Рисунок2.gif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28625" y="3214688"/>
            <a:ext cx="1571625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1" name="Picture 4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4929188" y="214313"/>
            <a:ext cx="1285875" cy="139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2" name="Picture 4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4929188" y="4929188"/>
            <a:ext cx="1243012" cy="134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3" name="Picture 4"/>
          <p:cNvPicPr>
            <a:picLocks noChangeAspect="1" noChangeArrowheads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714375" y="4656138"/>
            <a:ext cx="1571625" cy="1487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4" name="Picture 4"/>
          <p:cNvPicPr>
            <a:picLocks noChangeAspect="1" noChangeArrowheads="1"/>
          </p:cNvPicPr>
          <p:nvPr/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6643688" y="214313"/>
            <a:ext cx="1357312" cy="1300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5" name="Picture 4"/>
          <p:cNvPicPr>
            <a:picLocks noChangeAspect="1" noChangeArrowheads="1"/>
          </p:cNvPicPr>
          <p:nvPr/>
        </p:nvPicPr>
        <p:blipFill>
          <a:blip r:embed="rId10" cstate="email"/>
          <a:srcRect/>
          <a:stretch>
            <a:fillRect/>
          </a:stretch>
        </p:blipFill>
        <p:spPr bwMode="auto">
          <a:xfrm>
            <a:off x="285750" y="1500188"/>
            <a:ext cx="158432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6" name="Picture 7" descr="MCj03981530000[1]"/>
          <p:cNvPicPr>
            <a:picLocks noChangeAspect="1" noChangeArrowheads="1"/>
          </p:cNvPicPr>
          <p:nvPr/>
        </p:nvPicPr>
        <p:blipFill>
          <a:blip r:embed="rId11" cstate="email"/>
          <a:srcRect/>
          <a:stretch>
            <a:fillRect/>
          </a:stretch>
        </p:blipFill>
        <p:spPr bwMode="auto">
          <a:xfrm>
            <a:off x="7358063" y="1571625"/>
            <a:ext cx="1611312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7" name="Picture 2" descr="D:\Документы\немецкий\АнИМАЦИИ\анимашки\clock5.gif"/>
          <p:cNvPicPr>
            <a:picLocks noChangeAspect="1" noChangeArrowheads="1" noCrop="1"/>
          </p:cNvPicPr>
          <p:nvPr/>
        </p:nvPicPr>
        <p:blipFill>
          <a:blip r:embed="rId12" cstate="email"/>
          <a:srcRect/>
          <a:stretch>
            <a:fillRect/>
          </a:stretch>
        </p:blipFill>
        <p:spPr bwMode="auto">
          <a:xfrm rot="583092">
            <a:off x="2571750" y="134938"/>
            <a:ext cx="785813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8" name="Содержимое 21"/>
          <p:cNvSpPr>
            <a:spLocks noGrp="1"/>
          </p:cNvSpPr>
          <p:nvPr>
            <p:ph idx="1"/>
          </p:nvPr>
        </p:nvSpPr>
        <p:spPr>
          <a:xfrm rot="10800000" flipV="1">
            <a:off x="2571750" y="2857500"/>
            <a:ext cx="4643438" cy="1214438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de-DE" sz="4000" b="1" smtClean="0">
                <a:latin typeface="Times New Roman" pitchFamily="18" charset="0"/>
                <a:cs typeface="Times New Roman" pitchFamily="18" charset="0"/>
              </a:rPr>
              <a:t>Mein Tagesablauf</a:t>
            </a:r>
            <a:endParaRPr lang="ru-RU" sz="4000" b="1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279" name="Picture 5" descr="D:\Документы\немецкий\картинки\КАРТИНКИ\солнышко и люди\1272141385_19.png"/>
          <p:cNvPicPr>
            <a:picLocks noChangeAspect="1" noChangeArrowheads="1"/>
          </p:cNvPicPr>
          <p:nvPr/>
        </p:nvPicPr>
        <p:blipFill>
          <a:blip r:embed="rId13" cstate="email"/>
          <a:srcRect/>
          <a:stretch>
            <a:fillRect/>
          </a:stretch>
        </p:blipFill>
        <p:spPr bwMode="auto">
          <a:xfrm>
            <a:off x="3011488" y="4714875"/>
            <a:ext cx="1460500" cy="1585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" name="Прямоугольник 23"/>
          <p:cNvSpPr/>
          <p:nvPr/>
        </p:nvSpPr>
        <p:spPr>
          <a:xfrm>
            <a:off x="2643188" y="3000375"/>
            <a:ext cx="3929062" cy="5000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11281" name="Picture 6" descr="заряд"/>
          <p:cNvPicPr>
            <a:picLocks noChangeAspect="1" noChangeArrowheads="1"/>
          </p:cNvPicPr>
          <p:nvPr/>
        </p:nvPicPr>
        <p:blipFill>
          <a:blip r:embed="rId14" cstate="email"/>
          <a:srcRect/>
          <a:stretch>
            <a:fillRect/>
          </a:stretch>
        </p:blipFill>
        <p:spPr bwMode="auto">
          <a:xfrm>
            <a:off x="3643313" y="285750"/>
            <a:ext cx="985837" cy="148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de-DE" b="1" dirty="0" smtClean="0">
                <a:latin typeface="Times New Roman" pitchFamily="18" charset="0"/>
                <a:cs typeface="Times New Roman" pitchFamily="18" charset="0"/>
              </a:rPr>
              <a:t>Verbinde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de-DE" b="1" dirty="0" smtClean="0">
                <a:latin typeface="Times New Roman" pitchFamily="18" charset="0"/>
                <a:cs typeface="Times New Roman" pitchFamily="18" charset="0"/>
              </a:rPr>
              <a:t>!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de-DE" b="1" smtClean="0">
                <a:latin typeface="Times New Roman" pitchFamily="18" charset="0"/>
                <a:cs typeface="Times New Roman" pitchFamily="18" charset="0"/>
              </a:rPr>
              <a:t>Aufstehen                         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проветрить комнату</a:t>
            </a:r>
            <a:endParaRPr lang="de-DE" b="1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de-DE" b="1" smtClean="0">
                <a:latin typeface="Times New Roman" pitchFamily="18" charset="0"/>
                <a:cs typeface="Times New Roman" pitchFamily="18" charset="0"/>
              </a:rPr>
              <a:t>Schlafen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                            встать</a:t>
            </a:r>
            <a:endParaRPr lang="de-DE" b="1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de-DE" b="1" smtClean="0">
                <a:latin typeface="Times New Roman" pitchFamily="18" charset="0"/>
                <a:cs typeface="Times New Roman" pitchFamily="18" charset="0"/>
              </a:rPr>
              <a:t>Zähne putzen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                    причесаться</a:t>
            </a:r>
            <a:endParaRPr lang="de-DE" b="1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de-DE" b="1" smtClean="0">
                <a:latin typeface="Times New Roman" pitchFamily="18" charset="0"/>
                <a:cs typeface="Times New Roman" pitchFamily="18" charset="0"/>
              </a:rPr>
              <a:t>Sich duschen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                    принять душ</a:t>
            </a:r>
            <a:endParaRPr lang="de-DE" b="1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de-DE" b="1" smtClean="0">
                <a:latin typeface="Times New Roman" pitchFamily="18" charset="0"/>
                <a:cs typeface="Times New Roman" pitchFamily="18" charset="0"/>
              </a:rPr>
              <a:t>Lüften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                                завтракать</a:t>
            </a:r>
            <a:endParaRPr lang="de-DE" b="1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de-DE" b="1" smtClean="0">
                <a:latin typeface="Times New Roman" pitchFamily="18" charset="0"/>
                <a:cs typeface="Times New Roman" pitchFamily="18" charset="0"/>
              </a:rPr>
              <a:t>Sich kämmen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                    чисть зубы</a:t>
            </a:r>
            <a:endParaRPr lang="de-DE" b="1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de-DE" b="1" smtClean="0">
                <a:latin typeface="Times New Roman" pitchFamily="18" charset="0"/>
                <a:cs typeface="Times New Roman" pitchFamily="18" charset="0"/>
              </a:rPr>
              <a:t>Sich abtrocknen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                умыться</a:t>
            </a:r>
            <a:endParaRPr lang="de-DE" b="1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de-DE" b="1" smtClean="0">
                <a:latin typeface="Times New Roman" pitchFamily="18" charset="0"/>
                <a:cs typeface="Times New Roman" pitchFamily="18" charset="0"/>
              </a:rPr>
              <a:t>Sich waschen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                    делать зарядку</a:t>
            </a:r>
            <a:endParaRPr lang="de-DE" b="1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de-DE" b="1" smtClean="0">
                <a:latin typeface="Times New Roman" pitchFamily="18" charset="0"/>
                <a:cs typeface="Times New Roman" pitchFamily="18" charset="0"/>
              </a:rPr>
              <a:t>Frühstücken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                      вытираться</a:t>
            </a:r>
            <a:endParaRPr lang="de-DE" b="1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de-DE" b="1" smtClean="0">
                <a:latin typeface="Times New Roman" pitchFamily="18" charset="0"/>
                <a:cs typeface="Times New Roman" pitchFamily="18" charset="0"/>
              </a:rPr>
              <a:t>Gymnastik machen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           спать</a:t>
            </a:r>
          </a:p>
        </p:txBody>
      </p:sp>
      <p:sp>
        <p:nvSpPr>
          <p:cNvPr id="35844" name="Line 4"/>
          <p:cNvSpPr>
            <a:spLocks noChangeShapeType="1"/>
          </p:cNvSpPr>
          <p:nvPr/>
        </p:nvSpPr>
        <p:spPr bwMode="auto">
          <a:xfrm>
            <a:off x="2700338" y="1773238"/>
            <a:ext cx="2303462" cy="503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5845" name="Line 5"/>
          <p:cNvSpPr>
            <a:spLocks noChangeShapeType="1"/>
          </p:cNvSpPr>
          <p:nvPr/>
        </p:nvSpPr>
        <p:spPr bwMode="auto">
          <a:xfrm>
            <a:off x="2286000" y="2286000"/>
            <a:ext cx="2808288" cy="38131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5846" name="Line 6"/>
          <p:cNvSpPr>
            <a:spLocks noChangeShapeType="1"/>
          </p:cNvSpPr>
          <p:nvPr/>
        </p:nvSpPr>
        <p:spPr bwMode="auto">
          <a:xfrm>
            <a:off x="3143250" y="2857500"/>
            <a:ext cx="1928813" cy="13573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5847" name="Line 7"/>
          <p:cNvSpPr>
            <a:spLocks noChangeShapeType="1"/>
          </p:cNvSpPr>
          <p:nvPr/>
        </p:nvSpPr>
        <p:spPr bwMode="auto">
          <a:xfrm>
            <a:off x="3143250" y="3286125"/>
            <a:ext cx="17287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5848" name="Line 8"/>
          <p:cNvSpPr>
            <a:spLocks noChangeShapeType="1"/>
          </p:cNvSpPr>
          <p:nvPr/>
        </p:nvSpPr>
        <p:spPr bwMode="auto">
          <a:xfrm flipV="1">
            <a:off x="2143125" y="1857375"/>
            <a:ext cx="2857500" cy="18716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5849" name="Line 9"/>
          <p:cNvSpPr>
            <a:spLocks noChangeShapeType="1"/>
          </p:cNvSpPr>
          <p:nvPr/>
        </p:nvSpPr>
        <p:spPr bwMode="auto">
          <a:xfrm flipV="1">
            <a:off x="3214688" y="2786063"/>
            <a:ext cx="1857375" cy="1368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5850" name="Line 10"/>
          <p:cNvSpPr>
            <a:spLocks noChangeShapeType="1"/>
          </p:cNvSpPr>
          <p:nvPr/>
        </p:nvSpPr>
        <p:spPr bwMode="auto">
          <a:xfrm>
            <a:off x="3357563" y="4714875"/>
            <a:ext cx="1785937" cy="10001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5851" name="Line 11"/>
          <p:cNvSpPr>
            <a:spLocks noChangeShapeType="1"/>
          </p:cNvSpPr>
          <p:nvPr/>
        </p:nvSpPr>
        <p:spPr bwMode="auto">
          <a:xfrm flipV="1">
            <a:off x="4214813" y="5214938"/>
            <a:ext cx="857250" cy="857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5852" name="Line 12"/>
          <p:cNvSpPr>
            <a:spLocks noChangeShapeType="1"/>
          </p:cNvSpPr>
          <p:nvPr/>
        </p:nvSpPr>
        <p:spPr bwMode="auto">
          <a:xfrm flipV="1">
            <a:off x="3071813" y="3714750"/>
            <a:ext cx="2085975" cy="19288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5853" name="Line 13"/>
          <p:cNvSpPr>
            <a:spLocks noChangeShapeType="1"/>
          </p:cNvSpPr>
          <p:nvPr/>
        </p:nvSpPr>
        <p:spPr bwMode="auto">
          <a:xfrm flipV="1">
            <a:off x="3143250" y="4797425"/>
            <a:ext cx="1860550" cy="4175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5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5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5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5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5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35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35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35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35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4" grpId="0" animBg="1"/>
      <p:bldP spid="35845" grpId="0" animBg="1"/>
      <p:bldP spid="35846" grpId="0" animBg="1"/>
      <p:bldP spid="35847" grpId="0" animBg="1"/>
      <p:bldP spid="35848" grpId="0" animBg="1"/>
      <p:bldP spid="35849" grpId="0" animBg="1"/>
      <p:bldP spid="35850" grpId="0" animBg="1"/>
      <p:bldP spid="35851" grpId="0" animBg="1"/>
      <p:bldP spid="35852" grpId="0" animBg="1"/>
      <p:bldP spid="3585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29" descr="wake up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357188" y="1214438"/>
            <a:ext cx="1882775" cy="2071687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</p:pic>
      <p:pic>
        <p:nvPicPr>
          <p:cNvPr id="6" name="Содержимое 41" descr="wash face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>
          <a:xfrm>
            <a:off x="5000625" y="1214438"/>
            <a:ext cx="1816100" cy="2130425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</p:pic>
      <p:pic>
        <p:nvPicPr>
          <p:cNvPr id="7" name="Содержимое 30" descr="brush teeh.jpg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>
          <a:xfrm>
            <a:off x="7143750" y="1214438"/>
            <a:ext cx="1825625" cy="2143125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</p:pic>
      <p:pic>
        <p:nvPicPr>
          <p:cNvPr id="8" name="Содержимое 34" descr="exercise.jpg"/>
          <p:cNvPicPr>
            <a:picLocks noChangeAspect="1"/>
          </p:cNvPicPr>
          <p:nvPr/>
        </p:nvPicPr>
        <p:blipFill>
          <a:blip r:embed="rId5" cstate="email"/>
          <a:srcRect/>
          <a:stretch>
            <a:fillRect/>
          </a:stretch>
        </p:blipFill>
        <p:spPr>
          <a:xfrm>
            <a:off x="2643188" y="1214438"/>
            <a:ext cx="1828800" cy="2116137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</p:pic>
      <p:pic>
        <p:nvPicPr>
          <p:cNvPr id="9" name="Содержимое 37" descr="get dressed.jpg"/>
          <p:cNvPicPr>
            <a:picLocks noChangeAspect="1"/>
          </p:cNvPicPr>
          <p:nvPr/>
        </p:nvPicPr>
        <p:blipFill>
          <a:blip r:embed="rId6" cstate="email"/>
          <a:srcRect/>
          <a:stretch>
            <a:fillRect/>
          </a:stretch>
        </p:blipFill>
        <p:spPr>
          <a:xfrm>
            <a:off x="2500313" y="3857625"/>
            <a:ext cx="1681162" cy="2000250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</p:pic>
      <p:pic>
        <p:nvPicPr>
          <p:cNvPr id="10" name="Содержимое 33" descr="do hair.jpg"/>
          <p:cNvPicPr>
            <a:picLocks noChangeAspect="1"/>
          </p:cNvPicPr>
          <p:nvPr/>
        </p:nvPicPr>
        <p:blipFill>
          <a:blip r:embed="rId7" cstate="email"/>
          <a:srcRect/>
          <a:stretch>
            <a:fillRect/>
          </a:stretch>
        </p:blipFill>
        <p:spPr>
          <a:xfrm>
            <a:off x="265113" y="3857625"/>
            <a:ext cx="1716087" cy="2000250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</p:pic>
      <p:pic>
        <p:nvPicPr>
          <p:cNvPr id="11" name="Содержимое 38" descr="eat break.jpg"/>
          <p:cNvPicPr>
            <a:picLocks noChangeAspect="1"/>
          </p:cNvPicPr>
          <p:nvPr/>
        </p:nvPicPr>
        <p:blipFill>
          <a:blip r:embed="rId8" cstate="email"/>
          <a:srcRect/>
          <a:stretch>
            <a:fillRect/>
          </a:stretch>
        </p:blipFill>
        <p:spPr>
          <a:xfrm>
            <a:off x="4929188" y="3857625"/>
            <a:ext cx="1658937" cy="2000250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</p:pic>
      <p:pic>
        <p:nvPicPr>
          <p:cNvPr id="12" name="Содержимое 43" descr="go to school.jpg"/>
          <p:cNvPicPr>
            <a:picLocks noChangeAspect="1"/>
          </p:cNvPicPr>
          <p:nvPr/>
        </p:nvPicPr>
        <p:blipFill>
          <a:blip r:embed="rId9" cstate="email"/>
          <a:srcRect/>
          <a:stretch>
            <a:fillRect/>
          </a:stretch>
        </p:blipFill>
        <p:spPr>
          <a:xfrm>
            <a:off x="7143750" y="3857625"/>
            <a:ext cx="1716088" cy="2000250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</p:pic>
      <p:sp>
        <p:nvSpPr>
          <p:cNvPr id="13" name="Прямоугольник 12"/>
          <p:cNvSpPr/>
          <p:nvPr/>
        </p:nvSpPr>
        <p:spPr>
          <a:xfrm>
            <a:off x="2786063" y="214313"/>
            <a:ext cx="3714750" cy="7080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Am </a:t>
            </a:r>
            <a:r>
              <a:rPr lang="en-US" sz="4000" b="1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Morgen</a:t>
            </a:r>
            <a:endParaRPr lang="ru-RU" sz="4000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142852"/>
            <a:ext cx="8686800" cy="1500198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Welches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Wort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passt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in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die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logische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Reihe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nicht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?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rgbClr val="002060"/>
                </a:solidFill>
              </a:rPr>
              <a:t/>
            </a:r>
            <a:br>
              <a:rPr lang="ru-RU" dirty="0" smtClean="0">
                <a:solidFill>
                  <a:srgbClr val="002060"/>
                </a:solidFill>
              </a:rPr>
            </a:b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3"/>
            <a:ext cx="8686800" cy="3375025"/>
          </a:xfrm>
        </p:spPr>
        <p:txBody>
          <a:bodyPr>
            <a:normAutofit/>
          </a:bodyPr>
          <a:lstStyle/>
          <a:p>
            <a:pPr eaLnBrk="0" hangingPunct="0">
              <a:spcBef>
                <a:spcPct val="0"/>
              </a:spcBef>
              <a:buFont typeface="Wingdings 2" pitchFamily="18" charset="2"/>
              <a:buNone/>
            </a:pPr>
            <a:r>
              <a:rPr lang="ru-RU" b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40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singen, lernen, sich freuen, fliegen, machen</a:t>
            </a:r>
            <a:endParaRPr lang="en-US" sz="4000" b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spcBef>
                <a:spcPct val="0"/>
              </a:spcBef>
              <a:buFont typeface="Wingdings 2" pitchFamily="18" charset="2"/>
              <a:buNone/>
            </a:pPr>
            <a:endParaRPr lang="ru-RU" sz="400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spcBef>
                <a:spcPct val="0"/>
              </a:spcBef>
              <a:buFont typeface="Wingdings 2" pitchFamily="18" charset="2"/>
              <a:buNone/>
            </a:pPr>
            <a:r>
              <a:rPr lang="ru-RU" sz="40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4000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das Bett machen, sich interessieren, sich waschen, sich duschen</a:t>
            </a:r>
          </a:p>
          <a:p>
            <a:pPr>
              <a:buFont typeface="Wingdings 2" pitchFamily="18" charset="2"/>
              <a:buNone/>
            </a:pPr>
            <a:endParaRPr lang="ru-RU" sz="4000" smtClean="0"/>
          </a:p>
        </p:txBody>
      </p:sp>
      <p:pic>
        <p:nvPicPr>
          <p:cNvPr id="14340" name="Picture 3" descr="D:\Документы\немецкий\АнИМАЦИИ\анимашки\bigbook1.gif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715000" y="4572000"/>
            <a:ext cx="22860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de-DE" b="1" dirty="0">
                <a:latin typeface="Times New Roman" pitchFamily="18" charset="0"/>
                <a:cs typeface="Times New Roman" pitchFamily="18" charset="0"/>
              </a:rPr>
              <a:t>sich waschen-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умываться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de-DE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ich</a:t>
            </a:r>
            <a:r>
              <a:rPr lang="de-DE" b="1" smtClean="0">
                <a:latin typeface="Times New Roman" pitchFamily="18" charset="0"/>
                <a:cs typeface="Times New Roman" pitchFamily="18" charset="0"/>
              </a:rPr>
              <a:t> w</a:t>
            </a:r>
            <a:r>
              <a:rPr lang="de-DE" b="1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de-DE" b="1" smtClean="0">
                <a:latin typeface="Times New Roman" pitchFamily="18" charset="0"/>
                <a:cs typeface="Times New Roman" pitchFamily="18" charset="0"/>
              </a:rPr>
              <a:t>sche </a:t>
            </a:r>
            <a:r>
              <a:rPr lang="de-DE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mich </a:t>
            </a:r>
            <a:r>
              <a:rPr lang="de-DE" b="1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de-DE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wir</a:t>
            </a:r>
            <a:r>
              <a:rPr lang="de-DE" b="1" smtClean="0">
                <a:latin typeface="Times New Roman" pitchFamily="18" charset="0"/>
                <a:cs typeface="Times New Roman" pitchFamily="18" charset="0"/>
              </a:rPr>
              <a:t> w</a:t>
            </a:r>
            <a:r>
              <a:rPr lang="de-DE" b="1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de-DE" b="1" smtClean="0">
                <a:latin typeface="Times New Roman" pitchFamily="18" charset="0"/>
                <a:cs typeface="Times New Roman" pitchFamily="18" charset="0"/>
              </a:rPr>
              <a:t>schen </a:t>
            </a:r>
            <a:r>
              <a:rPr lang="de-DE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uns</a:t>
            </a:r>
          </a:p>
          <a:p>
            <a:pPr>
              <a:lnSpc>
                <a:spcPct val="90000"/>
              </a:lnSpc>
            </a:pPr>
            <a:r>
              <a:rPr lang="de-DE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du</a:t>
            </a:r>
            <a:r>
              <a:rPr lang="de-DE" b="1" smtClean="0">
                <a:latin typeface="Times New Roman" pitchFamily="18" charset="0"/>
                <a:cs typeface="Times New Roman" pitchFamily="18" charset="0"/>
              </a:rPr>
              <a:t>  w</a:t>
            </a:r>
            <a:r>
              <a:rPr lang="de-DE" b="1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ä</a:t>
            </a:r>
            <a:r>
              <a:rPr lang="de-DE" b="1" smtClean="0">
                <a:latin typeface="Times New Roman" pitchFamily="18" charset="0"/>
                <a:cs typeface="Times New Roman" pitchFamily="18" charset="0"/>
              </a:rPr>
              <a:t>schst </a:t>
            </a:r>
            <a:r>
              <a:rPr lang="de-DE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dich </a:t>
            </a:r>
            <a:r>
              <a:rPr lang="de-DE" b="1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de-DE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ihr </a:t>
            </a:r>
            <a:r>
              <a:rPr lang="de-DE" b="1" smtClean="0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de-DE" b="1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de-DE" b="1" smtClean="0">
                <a:latin typeface="Times New Roman" pitchFamily="18" charset="0"/>
                <a:cs typeface="Times New Roman" pitchFamily="18" charset="0"/>
              </a:rPr>
              <a:t>scht </a:t>
            </a:r>
            <a:r>
              <a:rPr lang="de-DE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euch</a:t>
            </a:r>
          </a:p>
          <a:p>
            <a:pPr>
              <a:lnSpc>
                <a:spcPct val="90000"/>
              </a:lnSpc>
            </a:pPr>
            <a:r>
              <a:rPr lang="de-DE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er </a:t>
            </a:r>
            <a:r>
              <a:rPr lang="de-DE" b="1" smtClean="0">
                <a:latin typeface="Times New Roman" pitchFamily="18" charset="0"/>
                <a:cs typeface="Times New Roman" pitchFamily="18" charset="0"/>
              </a:rPr>
              <a:t>  w</a:t>
            </a:r>
            <a:r>
              <a:rPr lang="de-DE" b="1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ä</a:t>
            </a:r>
            <a:r>
              <a:rPr lang="de-DE" b="1" smtClean="0">
                <a:latin typeface="Times New Roman" pitchFamily="18" charset="0"/>
                <a:cs typeface="Times New Roman" pitchFamily="18" charset="0"/>
              </a:rPr>
              <a:t>scht   </a:t>
            </a:r>
            <a:r>
              <a:rPr lang="de-DE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sich </a:t>
            </a:r>
            <a:r>
              <a:rPr lang="de-DE" b="1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de-DE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sie</a:t>
            </a:r>
            <a:r>
              <a:rPr lang="de-DE" b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b="1" smtClean="0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de-DE" b="1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de-DE" b="1" smtClean="0">
                <a:latin typeface="Times New Roman" pitchFamily="18" charset="0"/>
                <a:cs typeface="Times New Roman" pitchFamily="18" charset="0"/>
              </a:rPr>
              <a:t>schen </a:t>
            </a:r>
            <a:r>
              <a:rPr lang="de-DE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sich</a:t>
            </a:r>
          </a:p>
          <a:p>
            <a:pPr>
              <a:lnSpc>
                <a:spcPct val="90000"/>
              </a:lnSpc>
            </a:pPr>
            <a:endParaRPr lang="de-DE" smtClean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de-DE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Ich w-sche  mich , er w-scht sich, es w-scht  sich, sie(</a:t>
            </a:r>
            <a:r>
              <a:rPr lang="ru-RU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они) </a:t>
            </a:r>
            <a:r>
              <a:rPr lang="de-DE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w-schen sich, ich w-sche mich, ihr w-scht euch, du w-schst dich, wir w-schen uns, sie( </a:t>
            </a:r>
            <a:r>
              <a:rPr lang="ru-RU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она) </a:t>
            </a:r>
            <a:r>
              <a:rPr lang="de-DE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w-scht sich, ihr w-scht euch         </a:t>
            </a:r>
            <a:endParaRPr lang="ru-RU" b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Reflexivpronomen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sich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7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b="1" smtClean="0">
                <a:latin typeface="Times New Roman" pitchFamily="18" charset="0"/>
                <a:cs typeface="Times New Roman" pitchFamily="18" charset="0"/>
              </a:rPr>
              <a:t>ich</a:t>
            </a:r>
            <a:r>
              <a:rPr lang="ru-RU" sz="4000" b="1" smtClean="0">
                <a:latin typeface="Times New Roman" pitchFamily="18" charset="0"/>
                <a:cs typeface="Times New Roman" pitchFamily="18" charset="0"/>
              </a:rPr>
              <a:t> … </a:t>
            </a:r>
            <a:r>
              <a:rPr lang="en-US" sz="40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mich </a:t>
            </a:r>
            <a:r>
              <a:rPr lang="en-US" sz="4000" b="1" smtClean="0">
                <a:latin typeface="Times New Roman" pitchFamily="18" charset="0"/>
                <a:cs typeface="Times New Roman" pitchFamily="18" charset="0"/>
              </a:rPr>
              <a:t>            wir</a:t>
            </a:r>
            <a:r>
              <a:rPr lang="ru-RU" sz="4000" b="1" smtClean="0">
                <a:latin typeface="Times New Roman" pitchFamily="18" charset="0"/>
                <a:cs typeface="Times New Roman" pitchFamily="18" charset="0"/>
              </a:rPr>
              <a:t> …</a:t>
            </a:r>
            <a:r>
              <a:rPr lang="en-US" sz="40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uns </a:t>
            </a:r>
            <a:r>
              <a:rPr lang="en-US" sz="4000" b="1" smtClean="0">
                <a:latin typeface="Times New Roman" pitchFamily="18" charset="0"/>
                <a:cs typeface="Times New Roman" pitchFamily="18" charset="0"/>
              </a:rPr>
              <a:t>                    </a:t>
            </a:r>
          </a:p>
          <a:p>
            <a:r>
              <a:rPr lang="en-US" sz="4000" b="1" smtClean="0">
                <a:latin typeface="Times New Roman" pitchFamily="18" charset="0"/>
                <a:cs typeface="Times New Roman" pitchFamily="18" charset="0"/>
              </a:rPr>
              <a:t>du</a:t>
            </a:r>
            <a:r>
              <a:rPr lang="ru-RU" sz="4000" b="1" smtClean="0">
                <a:latin typeface="Times New Roman" pitchFamily="18" charset="0"/>
                <a:cs typeface="Times New Roman" pitchFamily="18" charset="0"/>
              </a:rPr>
              <a:t> …</a:t>
            </a:r>
            <a:r>
              <a:rPr lang="en-US" sz="40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dich  </a:t>
            </a:r>
            <a:r>
              <a:rPr lang="en-US" sz="4000" b="1" smtClean="0">
                <a:latin typeface="Times New Roman" pitchFamily="18" charset="0"/>
                <a:cs typeface="Times New Roman" pitchFamily="18" charset="0"/>
              </a:rPr>
              <a:t>             ihr</a:t>
            </a:r>
            <a:r>
              <a:rPr lang="ru-RU" sz="4000" b="1" smtClean="0">
                <a:latin typeface="Times New Roman" pitchFamily="18" charset="0"/>
                <a:cs typeface="Times New Roman" pitchFamily="18" charset="0"/>
              </a:rPr>
              <a:t> …</a:t>
            </a:r>
            <a:r>
              <a:rPr lang="en-US" sz="40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euch</a:t>
            </a:r>
          </a:p>
          <a:p>
            <a:r>
              <a:rPr lang="en-US" sz="4000" b="1" smtClean="0">
                <a:latin typeface="Times New Roman" pitchFamily="18" charset="0"/>
                <a:cs typeface="Times New Roman" pitchFamily="18" charset="0"/>
              </a:rPr>
              <a:t>er </a:t>
            </a:r>
            <a:r>
              <a:rPr lang="ru-RU" sz="4000" b="1" smtClean="0">
                <a:latin typeface="Times New Roman" pitchFamily="18" charset="0"/>
                <a:cs typeface="Times New Roman" pitchFamily="18" charset="0"/>
              </a:rPr>
              <a:t>  …</a:t>
            </a:r>
            <a:r>
              <a:rPr lang="en-US" sz="40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sich  </a:t>
            </a:r>
            <a:r>
              <a:rPr lang="en-US" sz="4000" b="1" smtClean="0">
                <a:latin typeface="Times New Roman" pitchFamily="18" charset="0"/>
                <a:cs typeface="Times New Roman" pitchFamily="18" charset="0"/>
              </a:rPr>
              <a:t>             sie</a:t>
            </a:r>
            <a:r>
              <a:rPr lang="ru-RU" sz="4000" b="1" smtClean="0">
                <a:latin typeface="Times New Roman" pitchFamily="18" charset="0"/>
                <a:cs typeface="Times New Roman" pitchFamily="18" charset="0"/>
              </a:rPr>
              <a:t> …</a:t>
            </a:r>
            <a:r>
              <a:rPr lang="en-US" sz="40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sich   </a:t>
            </a:r>
            <a:r>
              <a:rPr lang="en-US" sz="4000" b="1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4000" b="1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 2" pitchFamily="18" charset="2"/>
              <a:buNone/>
            </a:pPr>
            <a:endParaRPr lang="ru-RU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388" name="Picture 10" descr="C:\Users\Анастасия\Desktop\Анимационные картинки\3.gif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500313" y="4000500"/>
            <a:ext cx="3616325" cy="2128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14290"/>
            <a:ext cx="8686800" cy="71438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Unterschreibt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diese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Bilder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5" descr="D:\Киреева\15_09_2009\ТекстовыеДокументы\Киреева\анимация\TN_sleeping.gif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429388" y="5214950"/>
            <a:ext cx="1752600" cy="128524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7412" name="Picture 4" descr="D:\Документы\немецкий\картинки\КАРТИНКИ\солнышко и люди\1272141359_20.pn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71500" y="2857500"/>
            <a:ext cx="1785938" cy="160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3" name="Picture 7" descr="MCj04241580000[1]"/>
          <p:cNvPicPr>
            <a:picLocks noGrp="1" noChangeAspect="1" noChangeArrowheads="1"/>
          </p:cNvPicPr>
          <p:nvPr>
            <p:ph idx="1"/>
          </p:nvPr>
        </p:nvPicPr>
        <p:blipFill>
          <a:blip r:embed="rId4" cstate="email"/>
          <a:srcRect/>
          <a:stretch>
            <a:fillRect/>
          </a:stretch>
        </p:blipFill>
        <p:spPr>
          <a:xfrm>
            <a:off x="3357563" y="1071563"/>
            <a:ext cx="1638300" cy="1803400"/>
          </a:xfrm>
        </p:spPr>
      </p:pic>
      <p:pic>
        <p:nvPicPr>
          <p:cNvPr id="17414" name="Picture 3" descr="D:\Документы\немецкий\КАРТИНКИ 1\images\школа\b9c7fab6e5f5.pn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357188" y="714375"/>
            <a:ext cx="1674812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Рисунок 23" descr="Swim_devon_750pix.jpg"/>
          <p:cNvPicPr>
            <a:picLocks noChangeAspect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785813" y="4929188"/>
            <a:ext cx="1955800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6" name="Picture 18" descr="MCj02329760000[1]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6500813" y="2857500"/>
            <a:ext cx="2428875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7" name="Picture 4" descr="MCj03982590000[1]"/>
          <p:cNvPicPr>
            <a:picLocks noChangeAspect="1" noChangeArrowheads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3500438" y="3214688"/>
            <a:ext cx="2160587" cy="252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8" name="Picture 7" descr="D:\Документы\немецкий\АнИМАЦИИ\ЖИВОТНЫЕ\Photo 415_tm.gif"/>
          <p:cNvPicPr>
            <a:picLocks noChangeAspect="1" noChangeArrowheads="1"/>
          </p:cNvPicPr>
          <p:nvPr/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6000750" y="1357313"/>
            <a:ext cx="1684338" cy="130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9" name="TextBox 27"/>
          <p:cNvSpPr txBox="1">
            <a:spLocks noChangeArrowheads="1"/>
          </p:cNvSpPr>
          <p:nvPr/>
        </p:nvSpPr>
        <p:spPr bwMode="auto">
          <a:xfrm flipH="1">
            <a:off x="1643063" y="2143125"/>
            <a:ext cx="2857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latin typeface="Franklin Gothic Book" pitchFamily="34" charset="0"/>
              </a:rPr>
              <a:t>1</a:t>
            </a:r>
          </a:p>
        </p:txBody>
      </p:sp>
      <p:sp>
        <p:nvSpPr>
          <p:cNvPr id="17420" name="TextBox 28"/>
          <p:cNvSpPr txBox="1">
            <a:spLocks noChangeArrowheads="1"/>
          </p:cNvSpPr>
          <p:nvPr/>
        </p:nvSpPr>
        <p:spPr bwMode="auto">
          <a:xfrm flipH="1">
            <a:off x="5072063" y="2295525"/>
            <a:ext cx="5715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latin typeface="Franklin Gothic Book" pitchFamily="34" charset="0"/>
              </a:rPr>
              <a:t>2</a:t>
            </a:r>
          </a:p>
        </p:txBody>
      </p:sp>
      <p:sp>
        <p:nvSpPr>
          <p:cNvPr id="17421" name="TextBox 29"/>
          <p:cNvSpPr txBox="1">
            <a:spLocks noChangeArrowheads="1"/>
          </p:cNvSpPr>
          <p:nvPr/>
        </p:nvSpPr>
        <p:spPr bwMode="auto">
          <a:xfrm flipH="1">
            <a:off x="7215188" y="2295525"/>
            <a:ext cx="15001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latin typeface="Franklin Gothic Book" pitchFamily="34" charset="0"/>
              </a:rPr>
              <a:t>3</a:t>
            </a:r>
          </a:p>
        </p:txBody>
      </p:sp>
      <p:sp>
        <p:nvSpPr>
          <p:cNvPr id="17422" name="Прямоугольник 30"/>
          <p:cNvSpPr>
            <a:spLocks noChangeArrowheads="1"/>
          </p:cNvSpPr>
          <p:nvPr/>
        </p:nvSpPr>
        <p:spPr bwMode="auto">
          <a:xfrm>
            <a:off x="1357313" y="4437063"/>
            <a:ext cx="160496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rgbClr val="000000"/>
                </a:solidFill>
                <a:latin typeface="Franklin Gothic Book" pitchFamily="34" charset="0"/>
              </a:rPr>
              <a:t>4</a:t>
            </a:r>
          </a:p>
        </p:txBody>
      </p:sp>
      <p:sp>
        <p:nvSpPr>
          <p:cNvPr id="17423" name="Прямоугольник 31"/>
          <p:cNvSpPr>
            <a:spLocks noChangeArrowheads="1"/>
          </p:cNvSpPr>
          <p:nvPr/>
        </p:nvSpPr>
        <p:spPr bwMode="auto">
          <a:xfrm>
            <a:off x="5643563" y="4568825"/>
            <a:ext cx="7969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rgbClr val="000000"/>
                </a:solidFill>
                <a:latin typeface="Franklin Gothic Book" pitchFamily="34" charset="0"/>
              </a:rPr>
              <a:t>5</a:t>
            </a:r>
          </a:p>
        </p:txBody>
      </p:sp>
      <p:sp>
        <p:nvSpPr>
          <p:cNvPr id="17424" name="TextBox 32"/>
          <p:cNvSpPr txBox="1">
            <a:spLocks noChangeArrowheads="1"/>
          </p:cNvSpPr>
          <p:nvPr/>
        </p:nvSpPr>
        <p:spPr bwMode="auto">
          <a:xfrm>
            <a:off x="8215313" y="4500563"/>
            <a:ext cx="5715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latin typeface="Franklin Gothic Book" pitchFamily="34" charset="0"/>
              </a:rPr>
              <a:t>6</a:t>
            </a:r>
          </a:p>
        </p:txBody>
      </p:sp>
      <p:sp>
        <p:nvSpPr>
          <p:cNvPr id="17425" name="TextBox 33"/>
          <p:cNvSpPr txBox="1">
            <a:spLocks noChangeArrowheads="1"/>
          </p:cNvSpPr>
          <p:nvPr/>
        </p:nvSpPr>
        <p:spPr bwMode="auto">
          <a:xfrm>
            <a:off x="1285875" y="6215063"/>
            <a:ext cx="7143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latin typeface="Franklin Gothic Book" pitchFamily="34" charset="0"/>
              </a:rPr>
              <a:t>7</a:t>
            </a:r>
          </a:p>
        </p:txBody>
      </p:sp>
      <p:sp>
        <p:nvSpPr>
          <p:cNvPr id="17426" name="TextBox 34"/>
          <p:cNvSpPr txBox="1">
            <a:spLocks noChangeArrowheads="1"/>
          </p:cNvSpPr>
          <p:nvPr/>
        </p:nvSpPr>
        <p:spPr bwMode="auto">
          <a:xfrm>
            <a:off x="8143875" y="6286500"/>
            <a:ext cx="5715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latin typeface="Franklin Gothic Book" pitchFamily="34" charset="0"/>
              </a:rPr>
              <a:t>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-214338"/>
            <a:ext cx="8686800" cy="1285884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Bildet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Sätze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!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75" y="1071563"/>
            <a:ext cx="4429125" cy="5286375"/>
          </a:xfrm>
        </p:spPr>
        <p:txBody>
          <a:bodyPr>
            <a:normAutofit fontScale="92500" lnSpcReduction="20000"/>
          </a:bodyPr>
          <a:lstStyle/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30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Um 7Uhr 30 </a:t>
            </a:r>
            <a:r>
              <a:rPr lang="en-US" sz="30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geht</a:t>
            </a:r>
            <a:r>
              <a:rPr lang="en-US" sz="30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Elke</a:t>
            </a:r>
            <a:r>
              <a:rPr lang="ru-RU" sz="30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endParaRPr lang="en-US" sz="30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endParaRPr lang="ru-RU" sz="30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30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Sie</a:t>
            </a:r>
            <a:r>
              <a:rPr lang="en-US" sz="30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mag</a:t>
            </a:r>
            <a:r>
              <a:rPr lang="en-US" sz="30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die </a:t>
            </a:r>
            <a:r>
              <a:rPr lang="en-US" sz="30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Schule</a:t>
            </a:r>
            <a:r>
              <a:rPr lang="ru-RU" sz="30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endParaRPr lang="en-US" sz="30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endParaRPr lang="ru-RU" sz="30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30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Zu</a:t>
            </a:r>
            <a:r>
              <a:rPr lang="en-US" sz="30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Elkas</a:t>
            </a:r>
            <a:r>
              <a:rPr lang="en-US" sz="30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Hobbys</a:t>
            </a:r>
            <a:r>
              <a:rPr lang="en-US" sz="30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gehören</a:t>
            </a:r>
            <a:r>
              <a:rPr lang="en-US" sz="30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auch</a:t>
            </a:r>
            <a:r>
              <a:rPr lang="en-US" sz="30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endParaRPr lang="ru-RU" sz="30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30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Sie</a:t>
            </a:r>
            <a:r>
              <a:rPr lang="en-US" sz="30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hat </a:t>
            </a:r>
            <a:r>
              <a:rPr lang="en-US" sz="30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auch</a:t>
            </a:r>
            <a:r>
              <a:rPr lang="en-US" sz="30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Zeit</a:t>
            </a:r>
            <a:r>
              <a:rPr lang="en-US" sz="30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endParaRPr lang="ru-RU" sz="30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30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Um </a:t>
            </a:r>
            <a:r>
              <a:rPr lang="en-US" sz="30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neun</a:t>
            </a:r>
            <a:r>
              <a:rPr lang="en-US" sz="30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Uhr</a:t>
            </a:r>
            <a:r>
              <a:rPr lang="en-US" sz="30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muss </a:t>
            </a:r>
            <a:r>
              <a:rPr lang="en-US" sz="30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Elke</a:t>
            </a:r>
            <a:r>
              <a:rPr lang="en-US" sz="30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...</a:t>
            </a:r>
            <a:endParaRPr lang="ru-RU" sz="30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8436" name="Rectangle 1"/>
          <p:cNvSpPr>
            <a:spLocks noChangeArrowheads="1"/>
          </p:cNvSpPr>
          <p:nvPr/>
        </p:nvSpPr>
        <p:spPr bwMode="auto">
          <a:xfrm>
            <a:off x="0" y="0"/>
            <a:ext cx="18415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  <a:p>
            <a:pPr eaLnBrk="0" hangingPunct="0"/>
            <a:endParaRPr lang="ru-RU" sz="1000"/>
          </a:p>
          <a:p>
            <a:pPr eaLnBrk="0" hangingPunct="0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4857750" y="928688"/>
            <a:ext cx="4286250" cy="5529262"/>
          </a:xfrm>
          <a:prstGeom prst="rect">
            <a:avLst/>
          </a:prstGeom>
        </p:spPr>
        <p:txBody>
          <a:bodyPr>
            <a:spAutoFit/>
          </a:bodyPr>
          <a:lstStyle/>
          <a:p>
            <a:pPr marL="514350" indent="-514350" eaLnBrk="0" hangingPunct="0">
              <a:buFont typeface="Franklin Gothic Medium" pitchFamily="34" charset="0"/>
              <a:buAutoNum type="alphaLcParenR"/>
            </a:pPr>
            <a:r>
              <a:rPr lang="en-US" sz="3200" b="1">
                <a:solidFill>
                  <a:srgbClr val="17375E"/>
                </a:solidFill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sz="2800" b="1">
                <a:solidFill>
                  <a:srgbClr val="17375E"/>
                </a:solidFill>
                <a:latin typeface="Times New Roman" pitchFamily="18" charset="0"/>
                <a:cs typeface="Times New Roman" pitchFamily="18" charset="0"/>
              </a:rPr>
              <a:t>u Bett gehen</a:t>
            </a:r>
          </a:p>
          <a:p>
            <a:pPr marL="514350" indent="-514350" eaLnBrk="0" hangingPunct="0">
              <a:buFont typeface="Franklin Gothic Medium" pitchFamily="34" charset="0"/>
              <a:buAutoNum type="alphaLcParenR"/>
            </a:pPr>
            <a:endParaRPr lang="ru-RU" sz="2800" b="1">
              <a:solidFill>
                <a:srgbClr val="17375E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eaLnBrk="0" hangingPunct="0">
              <a:buFont typeface="Franklin Gothic Medium" pitchFamily="34" charset="0"/>
              <a:buAutoNum type="alphaLcParenR"/>
            </a:pPr>
            <a:r>
              <a:rPr lang="en-US" sz="2800" b="1">
                <a:solidFill>
                  <a:srgbClr val="17375E"/>
                </a:solidFill>
                <a:latin typeface="Times New Roman" pitchFamily="18" charset="0"/>
                <a:cs typeface="Times New Roman" pitchFamily="18" charset="0"/>
              </a:rPr>
              <a:t>und langweiligt dort nicht.</a:t>
            </a:r>
          </a:p>
          <a:p>
            <a:pPr marL="514350" indent="-514350" eaLnBrk="0" hangingPunct="0">
              <a:buFont typeface="Franklin Gothic Medium" pitchFamily="34" charset="0"/>
              <a:buAutoNum type="alphaLcParenR"/>
            </a:pPr>
            <a:endParaRPr lang="ru-RU" sz="2800" b="1">
              <a:solidFill>
                <a:srgbClr val="17375E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eaLnBrk="0" hangingPunct="0">
              <a:buFont typeface="Franklin Gothic Medium" pitchFamily="34" charset="0"/>
              <a:buAutoNum type="alphaLcParenR"/>
            </a:pPr>
            <a:r>
              <a:rPr lang="en-US" sz="2800" b="1">
                <a:solidFill>
                  <a:srgbClr val="17375E"/>
                </a:solidFill>
                <a:latin typeface="Times New Roman" pitchFamily="18" charset="0"/>
                <a:cs typeface="Times New Roman" pitchFamily="18" charset="0"/>
              </a:rPr>
              <a:t>fűr die Hilfe zu Hause. </a:t>
            </a:r>
          </a:p>
          <a:p>
            <a:pPr marL="514350" indent="-514350" eaLnBrk="0" hangingPunct="0">
              <a:buFont typeface="Franklin Gothic Medium" pitchFamily="34" charset="0"/>
              <a:buAutoNum type="alphaLcParenR"/>
            </a:pPr>
            <a:endParaRPr lang="ru-RU" sz="2800" b="1">
              <a:solidFill>
                <a:srgbClr val="17375E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eaLnBrk="0" hangingPunct="0">
              <a:buFont typeface="Franklin Gothic Medium" pitchFamily="34" charset="0"/>
              <a:buAutoNum type="alphaLcParenR"/>
            </a:pPr>
            <a:r>
              <a:rPr lang="en-US" sz="2800" b="1">
                <a:solidFill>
                  <a:srgbClr val="17375E"/>
                </a:solidFill>
                <a:latin typeface="Times New Roman" pitchFamily="18" charset="0"/>
                <a:cs typeface="Times New Roman" pitchFamily="18" charset="0"/>
              </a:rPr>
              <a:t>Schwimmen und Tennisspielen.</a:t>
            </a:r>
          </a:p>
          <a:p>
            <a:pPr marL="514350" indent="-514350" eaLnBrk="0" hangingPunct="0">
              <a:buFont typeface="Franklin Gothic Medium" pitchFamily="34" charset="0"/>
              <a:buAutoNum type="alphaLcParenR"/>
            </a:pPr>
            <a:endParaRPr lang="ru-RU" sz="2800" b="1">
              <a:solidFill>
                <a:srgbClr val="17375E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eaLnBrk="0" hangingPunct="0">
              <a:buFont typeface="Franklin Gothic Medium" pitchFamily="34" charset="0"/>
              <a:buAutoNum type="alphaLcParenR"/>
            </a:pPr>
            <a:r>
              <a:rPr lang="en-US" sz="2800" b="1">
                <a:solidFill>
                  <a:srgbClr val="17375E"/>
                </a:solidFill>
                <a:latin typeface="Times New Roman" pitchFamily="18" charset="0"/>
                <a:cs typeface="Times New Roman" pitchFamily="18" charset="0"/>
              </a:rPr>
              <a:t>zur Schule.</a:t>
            </a:r>
            <a:endParaRPr lang="ru-RU" sz="2800" b="1">
              <a:solidFill>
                <a:srgbClr val="17375E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eaLnBrk="0" hangingPunct="0">
              <a:buFont typeface="Franklin Gothic Medium" pitchFamily="34" charset="0"/>
              <a:buAutoNum type="alphaLcParenR"/>
            </a:pPr>
            <a:endParaRPr lang="ru-RU" sz="320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466</TotalTime>
  <Words>356</Words>
  <Application>Microsoft Office PowerPoint</Application>
  <PresentationFormat>Экран (4:3)</PresentationFormat>
  <Paragraphs>101</Paragraphs>
  <Slides>15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4" baseType="lpstr">
      <vt:lpstr>Franklin Gothic Book</vt:lpstr>
      <vt:lpstr>Arial</vt:lpstr>
      <vt:lpstr>Franklin Gothic Medium</vt:lpstr>
      <vt:lpstr>Wingdings 2</vt:lpstr>
      <vt:lpstr>Calibri</vt:lpstr>
      <vt:lpstr>Times New Roman</vt:lpstr>
      <vt:lpstr>Wingdings 3</vt:lpstr>
      <vt:lpstr>Wingdings</vt:lpstr>
      <vt:lpstr>Трек</vt:lpstr>
      <vt:lpstr>Lest das Gedicht!</vt:lpstr>
      <vt:lpstr>Слайд 2</vt:lpstr>
      <vt:lpstr>Verbindet!</vt:lpstr>
      <vt:lpstr>Слайд 4</vt:lpstr>
      <vt:lpstr>Welches Wort passt in die logische Reihe nicht?  </vt:lpstr>
      <vt:lpstr>sich waschen-умываться</vt:lpstr>
      <vt:lpstr>Reflexivpronomen sich</vt:lpstr>
      <vt:lpstr>Unterschreibt diese Bilder </vt:lpstr>
      <vt:lpstr>Bildet  Sätze!</vt:lpstr>
      <vt:lpstr>Was stimmt und was stimmt nicht?</vt:lpstr>
      <vt:lpstr>Wir haben viel zu tun</vt:lpstr>
      <vt:lpstr>WOZU  SCHREIBEN WIR          EINEN   TAGESPLAN?</vt:lpstr>
      <vt:lpstr>Слайд 13</vt:lpstr>
      <vt:lpstr>Hausaufgaben</vt:lpstr>
      <vt:lpstr> 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TAGESPLAN</dc:title>
  <dc:creator>Владимир</dc:creator>
  <cp:lastModifiedBy>revaz</cp:lastModifiedBy>
  <cp:revision>56</cp:revision>
  <dcterms:created xsi:type="dcterms:W3CDTF">2012-02-05T14:15:07Z</dcterms:created>
  <dcterms:modified xsi:type="dcterms:W3CDTF">2013-03-06T20:19:09Z</dcterms:modified>
</cp:coreProperties>
</file>