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0" r:id="rId5"/>
    <p:sldId id="258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88" r:id="rId18"/>
    <p:sldId id="275" r:id="rId19"/>
    <p:sldId id="287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8F8F8"/>
    <a:srgbClr val="EE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6" autoAdjust="0"/>
    <p:restoredTop sz="93728" autoAdjust="0"/>
  </p:normalViewPr>
  <p:slideViewPr>
    <p:cSldViewPr>
      <p:cViewPr>
        <p:scale>
          <a:sx n="60" d="100"/>
          <a:sy n="60" d="100"/>
        </p:scale>
        <p:origin x="-162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D03A-9AFD-41EF-B2E5-E4A3282CB89B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6A4E-646C-4470-895B-DB44C9906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D03A-9AFD-41EF-B2E5-E4A3282CB89B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6A4E-646C-4470-895B-DB44C9906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D03A-9AFD-41EF-B2E5-E4A3282CB89B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6A4E-646C-4470-895B-DB44C9906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675C8-8FFA-44A9-8265-D08A5C577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C6525E-5A6D-49C9-83AA-BA0845AB1B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526A-440F-40CA-A698-318E49E697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09C9BC-CC88-446A-BC0B-7333D5E646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9B3E4-B77B-4B42-BC29-571B789476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204FB5-D022-40D5-990C-EA436E78BD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F324B7-15B3-4AB8-BC0C-07A9239402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D23E76-879B-4691-9C50-EFB20179C7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BBEC84-1375-4CD5-A2D0-3E17E3EAF1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B26B78-45CF-4577-BC86-28405076EE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D22FB-62AB-4325-89B4-7AD3AD4BE6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7FDEAA-3A47-4E7A-BDBC-7E25104016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574A4-C797-4AF0-92B8-A0CC2BD9244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7DD4D-CFC9-44E6-9CEA-FFAB920D4C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21B1E5-3FAF-48CE-AF1B-D9E1C1E32D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D03A-9AFD-41EF-B2E5-E4A3282CB89B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6A4E-646C-4470-895B-DB44C9906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3CF26D-FB1E-4792-8894-18E0915B8C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4FA8E-6F19-46E1-8B5A-9A9C8F5A70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0838BC-F024-4850-A6A1-B0DF701B71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A9251-F1B9-4FAB-B9EC-A08EAF34D0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7B5A9F-D900-42A8-B4ED-486D57DAED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12D1C-1FE2-4CA9-A0F4-A54023B688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437196-F457-4B6B-A345-F2FBDB6D44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3EB2D-F46B-4046-BB20-36841ED8F6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675C8-8FFA-44A9-8265-D08A5C577F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D03A-9AFD-41EF-B2E5-E4A3282CB89B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6A4E-646C-4470-895B-DB44C9906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D03A-9AFD-41EF-B2E5-E4A3282CB89B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6A4E-646C-4470-895B-DB44C9906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D03A-9AFD-41EF-B2E5-E4A3282CB89B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6A4E-646C-4470-895B-DB44C9906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D03A-9AFD-41EF-B2E5-E4A3282CB89B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6A4E-646C-4470-895B-DB44C9906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D03A-9AFD-41EF-B2E5-E4A3282CB89B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6A4E-646C-4470-895B-DB44C9906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D03A-9AFD-41EF-B2E5-E4A3282CB89B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6A4E-646C-4470-895B-DB44C9906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D03A-9AFD-41EF-B2E5-E4A3282CB89B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6A4E-646C-4470-895B-DB44C9906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9D03A-9AFD-41EF-B2E5-E4A3282CB89B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86A4E-646C-4470-895B-DB44C9906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000389-DE69-459E-8DD8-1EDE7E54D4C7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04.01.2013</a:t>
            </a:fld>
            <a:endParaRPr lang="ru-RU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3CDB28-BB2A-4B2E-B5D1-E514D2A423D4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катерина\Desktop\для презинтаций\фон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>
            <a:normAutofit/>
          </a:bodyPr>
          <a:lstStyle/>
          <a:p>
            <a:r>
              <a:rPr lang="ru-RU" sz="8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Треугольники</a:t>
            </a:r>
            <a:endParaRPr lang="ru-RU" sz="8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C:\Users\Екатерина\Desktop\для презинтаций\фон\21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971600" y="548680"/>
            <a:ext cx="2334165" cy="76944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Задача 2</a:t>
            </a:r>
          </a:p>
        </p:txBody>
      </p:sp>
      <p:sp>
        <p:nvSpPr>
          <p:cNvPr id="192521" name="Line 9"/>
          <p:cNvSpPr>
            <a:spLocks noChangeShapeType="1"/>
          </p:cNvSpPr>
          <p:nvPr/>
        </p:nvSpPr>
        <p:spPr bwMode="auto">
          <a:xfrm>
            <a:off x="899592" y="5589240"/>
            <a:ext cx="4392613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2522" name="Text Box 10"/>
          <p:cNvSpPr txBox="1">
            <a:spLocks noChangeArrowheads="1"/>
          </p:cNvSpPr>
          <p:nvPr/>
        </p:nvSpPr>
        <p:spPr bwMode="auto">
          <a:xfrm>
            <a:off x="971600" y="5805264"/>
            <a:ext cx="1363663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Найти:</a:t>
            </a:r>
          </a:p>
        </p:txBody>
      </p:sp>
      <p:graphicFrame>
        <p:nvGraphicFramePr>
          <p:cNvPr id="192523" name="Object 2"/>
          <p:cNvGraphicFramePr>
            <a:graphicFrameLocks noChangeAspect="1"/>
          </p:cNvGraphicFramePr>
          <p:nvPr/>
        </p:nvGraphicFramePr>
        <p:xfrm>
          <a:off x="2339752" y="5805264"/>
          <a:ext cx="2103438" cy="588962"/>
        </p:xfrm>
        <a:graphic>
          <a:graphicData uri="http://schemas.openxmlformats.org/presentationml/2006/ole">
            <p:oleObj spid="_x0000_s36866" name="Формула" r:id="rId4" imgW="723600" imgH="203040" progId="Equation.3">
              <p:embed/>
            </p:oleObj>
          </a:graphicData>
        </a:graphic>
      </p:graphicFrame>
      <p:sp>
        <p:nvSpPr>
          <p:cNvPr id="192525" name="Rectangle 13"/>
          <p:cNvSpPr>
            <a:spLocks noChangeArrowheads="1"/>
          </p:cNvSpPr>
          <p:nvPr/>
        </p:nvSpPr>
        <p:spPr bwMode="auto">
          <a:xfrm>
            <a:off x="1043608" y="2780928"/>
            <a:ext cx="19750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||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5292080" y="3861048"/>
            <a:ext cx="10001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41º</a:t>
            </a:r>
          </a:p>
        </p:txBody>
      </p:sp>
      <p:sp>
        <p:nvSpPr>
          <p:cNvPr id="22" name="Rectangle 70"/>
          <p:cNvSpPr>
            <a:spLocks noChangeArrowheads="1"/>
          </p:cNvSpPr>
          <p:nvPr/>
        </p:nvSpPr>
        <p:spPr bwMode="auto">
          <a:xfrm>
            <a:off x="5652120" y="3861048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baseline="30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70"/>
          <p:cNvSpPr>
            <a:spLocks noChangeArrowheads="1"/>
          </p:cNvSpPr>
          <p:nvPr/>
        </p:nvSpPr>
        <p:spPr bwMode="auto">
          <a:xfrm>
            <a:off x="3563888" y="1628800"/>
            <a:ext cx="43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baseline="30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70"/>
          <p:cNvSpPr>
            <a:spLocks noChangeArrowheads="1"/>
          </p:cNvSpPr>
          <p:nvPr/>
        </p:nvSpPr>
        <p:spPr bwMode="auto">
          <a:xfrm>
            <a:off x="2915816" y="3861048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baseline="30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3491880" y="1844824"/>
            <a:ext cx="100012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78º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2915816" y="3861048"/>
            <a:ext cx="10001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61º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2339752" y="908720"/>
            <a:ext cx="6194003" cy="4113167"/>
            <a:chOff x="2339752" y="908720"/>
            <a:chExt cx="6194003" cy="4113167"/>
          </a:xfrm>
        </p:grpSpPr>
        <p:sp>
          <p:nvSpPr>
            <p:cNvPr id="192520" name="Rectangle 8"/>
            <p:cNvSpPr>
              <a:spLocks noChangeArrowheads="1"/>
            </p:cNvSpPr>
            <p:nvPr/>
          </p:nvSpPr>
          <p:spPr bwMode="auto">
            <a:xfrm>
              <a:off x="6084168" y="4437112"/>
              <a:ext cx="48122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6" name="Группа 35"/>
            <p:cNvGrpSpPr/>
            <p:nvPr/>
          </p:nvGrpSpPr>
          <p:grpSpPr>
            <a:xfrm>
              <a:off x="2339752" y="908720"/>
              <a:ext cx="6194003" cy="3747789"/>
              <a:chOff x="2339752" y="1196752"/>
              <a:chExt cx="6194003" cy="3747789"/>
            </a:xfrm>
          </p:grpSpPr>
          <p:sp>
            <p:nvSpPr>
              <p:cNvPr id="192530" name="Oval 18"/>
              <p:cNvSpPr>
                <a:spLocks noChangeArrowheads="1"/>
              </p:cNvSpPr>
              <p:nvPr/>
            </p:nvSpPr>
            <p:spPr bwMode="auto">
              <a:xfrm>
                <a:off x="6948264" y="2492896"/>
                <a:ext cx="144463" cy="142875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5" name="Группа 34"/>
              <p:cNvGrpSpPr/>
              <p:nvPr/>
            </p:nvGrpSpPr>
            <p:grpSpPr>
              <a:xfrm>
                <a:off x="2339752" y="1196752"/>
                <a:ext cx="6194003" cy="3747789"/>
                <a:chOff x="1258888" y="908720"/>
                <a:chExt cx="6194003" cy="3747789"/>
              </a:xfrm>
            </p:grpSpPr>
            <p:sp>
              <p:nvSpPr>
                <p:cNvPr id="192514" name="Rectangle 2"/>
                <p:cNvSpPr>
                  <a:spLocks noChangeArrowheads="1"/>
                </p:cNvSpPr>
                <p:nvPr/>
              </p:nvSpPr>
              <p:spPr bwMode="auto">
                <a:xfrm>
                  <a:off x="1258888" y="4077072"/>
                  <a:ext cx="477837" cy="5794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32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А</a:t>
                  </a:r>
                </a:p>
              </p:txBody>
            </p:sp>
            <p:sp>
              <p:nvSpPr>
                <p:cNvPr id="192517" name="Freeform 5"/>
                <p:cNvSpPr>
                  <a:spLocks/>
                </p:cNvSpPr>
                <p:nvPr/>
              </p:nvSpPr>
              <p:spPr bwMode="auto">
                <a:xfrm>
                  <a:off x="1692275" y="1484313"/>
                  <a:ext cx="3600450" cy="2952750"/>
                </a:xfrm>
                <a:custGeom>
                  <a:avLst/>
                  <a:gdLst>
                    <a:gd name="T0" fmla="*/ 0 w 2268"/>
                    <a:gd name="T1" fmla="*/ 2952750 h 1860"/>
                    <a:gd name="T2" fmla="*/ 3600450 w 2268"/>
                    <a:gd name="T3" fmla="*/ 2952750 h 1860"/>
                    <a:gd name="T4" fmla="*/ 935037 w 2268"/>
                    <a:gd name="T5" fmla="*/ 0 h 1860"/>
                    <a:gd name="T6" fmla="*/ 0 w 2268"/>
                    <a:gd name="T7" fmla="*/ 2952750 h 18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268"/>
                    <a:gd name="T13" fmla="*/ 0 h 1860"/>
                    <a:gd name="T14" fmla="*/ 2268 w 2268"/>
                    <a:gd name="T15" fmla="*/ 1860 h 18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268" h="1860">
                      <a:moveTo>
                        <a:pt x="0" y="1860"/>
                      </a:moveTo>
                      <a:lnTo>
                        <a:pt x="2268" y="1860"/>
                      </a:lnTo>
                      <a:lnTo>
                        <a:pt x="589" y="0"/>
                      </a:lnTo>
                      <a:lnTo>
                        <a:pt x="0" y="186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2518" name="Line 6"/>
                <p:cNvSpPr>
                  <a:spLocks noChangeShapeType="1"/>
                </p:cNvSpPr>
                <p:nvPr/>
              </p:nvSpPr>
              <p:spPr bwMode="auto">
                <a:xfrm>
                  <a:off x="2915816" y="4437112"/>
                  <a:ext cx="4537075" cy="1587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2519" name="Rectangle 7"/>
                <p:cNvSpPr>
                  <a:spLocks noChangeArrowheads="1"/>
                </p:cNvSpPr>
                <p:nvPr/>
              </p:nvSpPr>
              <p:spPr bwMode="auto">
                <a:xfrm>
                  <a:off x="2411760" y="908720"/>
                  <a:ext cx="458780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32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endParaRPr lang="ru-RU" sz="32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2528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5292725" y="1628775"/>
                  <a:ext cx="863600" cy="2808288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n>
                      <a:solidFill>
                        <a:schemeClr val="bg1"/>
                      </a:solidFill>
                    </a:ln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2531" name="Rectangle 19"/>
                <p:cNvSpPr>
                  <a:spLocks noChangeArrowheads="1"/>
                </p:cNvSpPr>
                <p:nvPr/>
              </p:nvSpPr>
              <p:spPr bwMode="auto">
                <a:xfrm>
                  <a:off x="5291336" y="1916832"/>
                  <a:ext cx="572593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32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М</a:t>
                  </a:r>
                </a:p>
              </p:txBody>
            </p:sp>
            <p:sp>
              <p:nvSpPr>
                <p:cNvPr id="27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859288" y="3429000"/>
                  <a:ext cx="1000125" cy="5127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Aft>
                      <a:spcPts val="1000"/>
                    </a:spcAft>
                  </a:pPr>
                  <a:r>
                    <a:rPr lang="ru-RU" sz="32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78º</a:t>
                  </a:r>
                </a:p>
              </p:txBody>
            </p:sp>
            <p:sp>
              <p:nvSpPr>
                <p:cNvPr id="28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5500688" y="3786188"/>
                  <a:ext cx="1000125" cy="5143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Aft>
                      <a:spcPts val="1000"/>
                    </a:spcAft>
                  </a:pPr>
                  <a:r>
                    <a:rPr lang="ru-RU" sz="32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61º</a:t>
                  </a: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25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25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4" presetClass="entr" presetSubtype="0" ac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2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/>
      <p:bldP spid="192521" grpId="0" animBg="1"/>
      <p:bldP spid="192522" grpId="0"/>
      <p:bldP spid="192525" grpId="0"/>
      <p:bldP spid="21" grpId="0"/>
      <p:bldP spid="22" grpId="0"/>
      <p:bldP spid="22" grpId="1"/>
      <p:bldP spid="23" grpId="0"/>
      <p:bldP spid="23" grpId="1"/>
      <p:bldP spid="24" grpId="0"/>
      <p:bldP spid="24" grpId="1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C:\Users\Екатерина\Desktop\для презинтаций\фон\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07885" name="Object 2"/>
          <p:cNvGraphicFramePr>
            <a:graphicFrameLocks noChangeAspect="1"/>
          </p:cNvGraphicFramePr>
          <p:nvPr/>
        </p:nvGraphicFramePr>
        <p:xfrm>
          <a:off x="2339752" y="5805264"/>
          <a:ext cx="2070100" cy="588962"/>
        </p:xfrm>
        <a:graphic>
          <a:graphicData uri="http://schemas.openxmlformats.org/presentationml/2006/ole">
            <p:oleObj spid="_x0000_s37890" name="Формула" r:id="rId4" imgW="711000" imgH="203040" progId="Equation.3">
              <p:embed/>
            </p:oleObj>
          </a:graphicData>
        </a:graphic>
      </p:graphicFrame>
      <p:sp>
        <p:nvSpPr>
          <p:cNvPr id="207886" name="Text Box 14"/>
          <p:cNvSpPr txBox="1">
            <a:spLocks noChangeArrowheads="1"/>
          </p:cNvSpPr>
          <p:nvPr/>
        </p:nvSpPr>
        <p:spPr bwMode="auto">
          <a:xfrm>
            <a:off x="971600" y="5805264"/>
            <a:ext cx="1363662" cy="5191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Найти:</a:t>
            </a:r>
          </a:p>
        </p:txBody>
      </p:sp>
      <p:sp>
        <p:nvSpPr>
          <p:cNvPr id="207887" name="Line 15"/>
          <p:cNvSpPr>
            <a:spLocks noChangeShapeType="1"/>
          </p:cNvSpPr>
          <p:nvPr/>
        </p:nvSpPr>
        <p:spPr bwMode="auto">
          <a:xfrm>
            <a:off x="971600" y="5589240"/>
            <a:ext cx="410527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n w="57150">
                <a:solidFill>
                  <a:schemeClr val="bg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889" name="Rectangle 17"/>
          <p:cNvSpPr>
            <a:spLocks noChangeArrowheads="1"/>
          </p:cNvSpPr>
          <p:nvPr/>
        </p:nvSpPr>
        <p:spPr bwMode="auto">
          <a:xfrm>
            <a:off x="1043608" y="2780928"/>
            <a:ext cx="190629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||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892" name="Text Box 20"/>
          <p:cNvSpPr txBox="1">
            <a:spLocks noChangeArrowheads="1"/>
          </p:cNvSpPr>
          <p:nvPr/>
        </p:nvSpPr>
        <p:spPr bwMode="auto">
          <a:xfrm>
            <a:off x="971600" y="548680"/>
            <a:ext cx="2334165" cy="76944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Задача 3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2195736" y="764704"/>
            <a:ext cx="6580188" cy="4301108"/>
            <a:chOff x="2195736" y="764704"/>
            <a:chExt cx="6580188" cy="4301108"/>
          </a:xfrm>
        </p:grpSpPr>
        <p:sp>
          <p:nvSpPr>
            <p:cNvPr id="207888" name="Rectangle 16"/>
            <p:cNvSpPr>
              <a:spLocks noChangeArrowheads="1"/>
            </p:cNvSpPr>
            <p:nvPr/>
          </p:nvSpPr>
          <p:spPr bwMode="auto">
            <a:xfrm>
              <a:off x="6012160" y="2492896"/>
              <a:ext cx="50366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2195736" y="764704"/>
              <a:ext cx="6580188" cy="4301108"/>
              <a:chOff x="612775" y="570930"/>
              <a:chExt cx="6580188" cy="4301108"/>
            </a:xfrm>
          </p:grpSpPr>
          <p:sp>
            <p:nvSpPr>
              <p:cNvPr id="207876" name="Freeform 4"/>
              <p:cNvSpPr>
                <a:spLocks/>
              </p:cNvSpPr>
              <p:nvPr/>
            </p:nvSpPr>
            <p:spPr bwMode="auto">
              <a:xfrm>
                <a:off x="1116013" y="1700213"/>
                <a:ext cx="5543550" cy="2951162"/>
              </a:xfrm>
              <a:custGeom>
                <a:avLst/>
                <a:gdLst>
                  <a:gd name="T0" fmla="*/ 1943100 w 3492"/>
                  <a:gd name="T1" fmla="*/ 0 h 1859"/>
                  <a:gd name="T2" fmla="*/ 4248150 w 3492"/>
                  <a:gd name="T3" fmla="*/ 0 h 1859"/>
                  <a:gd name="T4" fmla="*/ 0 w 3492"/>
                  <a:gd name="T5" fmla="*/ 2951162 h 1859"/>
                  <a:gd name="T6" fmla="*/ 5543550 w 3492"/>
                  <a:gd name="T7" fmla="*/ 2951162 h 1859"/>
                  <a:gd name="T8" fmla="*/ 1943100 w 3492"/>
                  <a:gd name="T9" fmla="*/ 0 h 18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92"/>
                  <a:gd name="T16" fmla="*/ 0 h 1859"/>
                  <a:gd name="T17" fmla="*/ 3492 w 3492"/>
                  <a:gd name="T18" fmla="*/ 1859 h 18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92" h="1859">
                    <a:moveTo>
                      <a:pt x="1224" y="0"/>
                    </a:moveTo>
                    <a:lnTo>
                      <a:pt x="2676" y="0"/>
                    </a:lnTo>
                    <a:lnTo>
                      <a:pt x="0" y="1859"/>
                    </a:lnTo>
                    <a:lnTo>
                      <a:pt x="3492" y="1859"/>
                    </a:lnTo>
                    <a:lnTo>
                      <a:pt x="1224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noFill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7877" name="Rectangle 5"/>
              <p:cNvSpPr>
                <a:spLocks noChangeArrowheads="1"/>
              </p:cNvSpPr>
              <p:nvPr/>
            </p:nvSpPr>
            <p:spPr bwMode="auto">
              <a:xfrm>
                <a:off x="612775" y="4292600"/>
                <a:ext cx="477838" cy="579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</a:p>
            </p:txBody>
          </p:sp>
          <p:sp>
            <p:nvSpPr>
              <p:cNvPr id="207878" name="Rectangle 6"/>
              <p:cNvSpPr>
                <a:spLocks noChangeArrowheads="1"/>
              </p:cNvSpPr>
              <p:nvPr/>
            </p:nvSpPr>
            <p:spPr bwMode="auto">
              <a:xfrm>
                <a:off x="6715125" y="4286250"/>
                <a:ext cx="477838" cy="579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7879" name="Rectangle 7"/>
              <p:cNvSpPr>
                <a:spLocks noChangeArrowheads="1"/>
              </p:cNvSpPr>
              <p:nvPr/>
            </p:nvSpPr>
            <p:spPr bwMode="auto">
              <a:xfrm>
                <a:off x="5293295" y="1146994"/>
                <a:ext cx="477837" cy="579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С</a:t>
                </a:r>
              </a:p>
            </p:txBody>
          </p:sp>
          <p:sp>
            <p:nvSpPr>
              <p:cNvPr id="207880" name="Rectangle 8"/>
              <p:cNvSpPr>
                <a:spLocks noChangeArrowheads="1"/>
              </p:cNvSpPr>
              <p:nvPr/>
            </p:nvSpPr>
            <p:spPr bwMode="auto">
              <a:xfrm>
                <a:off x="2701007" y="1146994"/>
                <a:ext cx="45878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В</a:t>
                </a:r>
              </a:p>
            </p:txBody>
          </p:sp>
          <p:grpSp>
            <p:nvGrpSpPr>
              <p:cNvPr id="2" name="Группа 26"/>
              <p:cNvGrpSpPr>
                <a:grpSpLocks/>
              </p:cNvGrpSpPr>
              <p:nvPr/>
            </p:nvGrpSpPr>
            <p:grpSpPr bwMode="auto">
              <a:xfrm>
                <a:off x="3563938" y="1123950"/>
                <a:ext cx="1152525" cy="1008063"/>
                <a:chOff x="3563938" y="1123950"/>
                <a:chExt cx="1152525" cy="1008063"/>
              </a:xfrm>
            </p:grpSpPr>
            <p:sp>
              <p:nvSpPr>
                <p:cNvPr id="3094" name="Arc 9"/>
                <p:cNvSpPr>
                  <a:spLocks/>
                </p:cNvSpPr>
                <p:nvPr/>
              </p:nvSpPr>
              <p:spPr bwMode="auto">
                <a:xfrm flipV="1">
                  <a:off x="3563938" y="1123950"/>
                  <a:ext cx="360362" cy="1008063"/>
                </a:xfrm>
                <a:custGeom>
                  <a:avLst/>
                  <a:gdLst>
                    <a:gd name="T0" fmla="*/ 0 w 21600"/>
                    <a:gd name="T1" fmla="*/ 0 h 21600"/>
                    <a:gd name="T2" fmla="*/ 6012073 w 21600"/>
                    <a:gd name="T3" fmla="*/ 47045875 h 21600"/>
                    <a:gd name="T4" fmla="*/ 0 w 21600"/>
                    <a:gd name="T5" fmla="*/ 4704587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95" name="Line 10"/>
                <p:cNvSpPr>
                  <a:spLocks noChangeShapeType="1"/>
                </p:cNvSpPr>
                <p:nvPr/>
              </p:nvSpPr>
              <p:spPr bwMode="auto">
                <a:xfrm>
                  <a:off x="3924300" y="1123950"/>
                  <a:ext cx="792163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9" name="Text Box 28"/>
              <p:cNvSpPr txBox="1">
                <a:spLocks noChangeArrowheads="1"/>
              </p:cNvSpPr>
              <p:nvPr/>
            </p:nvSpPr>
            <p:spPr bwMode="auto">
              <a:xfrm>
                <a:off x="3925143" y="570930"/>
                <a:ext cx="1000125" cy="51276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ru-RU" sz="32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40º</a:t>
                </a:r>
              </a:p>
            </p:txBody>
          </p:sp>
          <p:sp>
            <p:nvSpPr>
              <p:cNvPr id="20" name="Text Box 28"/>
              <p:cNvSpPr txBox="1">
                <a:spLocks noChangeArrowheads="1"/>
              </p:cNvSpPr>
              <p:nvPr/>
            </p:nvSpPr>
            <p:spPr bwMode="auto">
              <a:xfrm>
                <a:off x="1571625" y="4143375"/>
                <a:ext cx="1000125" cy="514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ru-RU" sz="32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45º</a:t>
                </a:r>
              </a:p>
            </p:txBody>
          </p:sp>
        </p:grpSp>
      </p:grpSp>
      <p:sp>
        <p:nvSpPr>
          <p:cNvPr id="21" name="Rectangle 70"/>
          <p:cNvSpPr>
            <a:spLocks noChangeArrowheads="1"/>
          </p:cNvSpPr>
          <p:nvPr/>
        </p:nvSpPr>
        <p:spPr bwMode="auto">
          <a:xfrm>
            <a:off x="6084168" y="1844824"/>
            <a:ext cx="43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baseline="30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70"/>
          <p:cNvSpPr>
            <a:spLocks noChangeArrowheads="1"/>
          </p:cNvSpPr>
          <p:nvPr/>
        </p:nvSpPr>
        <p:spPr bwMode="auto">
          <a:xfrm>
            <a:off x="7308304" y="4293096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baseline="30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5868144" y="1844824"/>
            <a:ext cx="100012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45º</a:t>
            </a: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7020272" y="4293096"/>
            <a:ext cx="1008112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95º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78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78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78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4" presetClass="entr" presetSubtype="0" ac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7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86" grpId="0"/>
      <p:bldP spid="207887" grpId="0" animBg="1"/>
      <p:bldP spid="207889" grpId="0"/>
      <p:bldP spid="207892" grpId="0"/>
      <p:bldP spid="21" grpId="0"/>
      <p:bldP spid="21" grpId="1"/>
      <p:bldP spid="22" grpId="0"/>
      <p:bldP spid="22" grpId="1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C:\Users\Екатерина\Desktop\для презинтаций\фон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476672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spc="100" dirty="0">
              <a:latin typeface="Comic Sans MS" pitchFamily="66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spc="100" dirty="0">
                <a:latin typeface="Times New Roman" pitchFamily="18" charset="0"/>
                <a:cs typeface="Times New Roman" pitchFamily="18" charset="0"/>
              </a:rPr>
              <a:t>В треугольнике АВС угол А равен 30º, угол В </a:t>
            </a:r>
            <a:r>
              <a:rPr lang="en-US" sz="2400" spc="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spc="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pc="100" dirty="0" smtClean="0">
                <a:latin typeface="Times New Roman" pitchFamily="18" charset="0"/>
                <a:cs typeface="Times New Roman" pitchFamily="18" charset="0"/>
              </a:rPr>
              <a:t>равен </a:t>
            </a:r>
            <a:r>
              <a:rPr lang="ru-RU" sz="2400" spc="100" dirty="0">
                <a:latin typeface="Times New Roman" pitchFamily="18" charset="0"/>
                <a:cs typeface="Times New Roman" pitchFamily="18" charset="0"/>
              </a:rPr>
              <a:t>60º. СН – высота. Найти углы АСН и ВСН.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Екатерина\Desktop\для презинтаций\фон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971600" y="548680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ru-RU" sz="2400" spc="100" dirty="0">
                <a:latin typeface="Times New Roman" pitchFamily="18" charset="0"/>
                <a:cs typeface="Times New Roman" pitchFamily="18" charset="0"/>
              </a:rPr>
              <a:t>В треугольнике АВС угол А равен 30</a:t>
            </a:r>
            <a:r>
              <a:rPr lang="ru-RU" sz="2400" spc="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ru-RU" sz="2400" spc="100" dirty="0">
                <a:latin typeface="Times New Roman" pitchFamily="18" charset="0"/>
                <a:cs typeface="Times New Roman" pitchFamily="18" charset="0"/>
              </a:rPr>
              <a:t>, угол С </a:t>
            </a:r>
            <a:r>
              <a:rPr lang="en-US" sz="2400" spc="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spc="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pc="100" dirty="0" smtClean="0">
                <a:latin typeface="Times New Roman" pitchFamily="18" charset="0"/>
                <a:cs typeface="Times New Roman" pitchFamily="18" charset="0"/>
              </a:rPr>
              <a:t>равен  </a:t>
            </a:r>
            <a:r>
              <a:rPr lang="ru-RU" sz="2400" spc="100" dirty="0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ru-RU" sz="2400" spc="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º,</a:t>
            </a:r>
            <a:r>
              <a:rPr lang="ru-RU" sz="2400" spc="100" dirty="0">
                <a:latin typeface="Times New Roman" pitchFamily="18" charset="0"/>
                <a:cs typeface="Times New Roman" pitchFamily="18" charset="0"/>
              </a:rPr>
              <a:t> АВ = СН – высота. Найти АН.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C:\Users\Екатерина\Desktop\для презинтаций\фон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476672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spc="100" dirty="0">
              <a:latin typeface="Comic Sans MS" pitchFamily="66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ru-RU" sz="2400" spc="100" dirty="0">
                <a:latin typeface="Times New Roman" pitchFamily="18" charset="0"/>
                <a:cs typeface="Times New Roman" pitchFamily="18" charset="0"/>
              </a:rPr>
              <a:t>В треугольнике АВС угол С равен 90</a:t>
            </a:r>
            <a:r>
              <a:rPr lang="ru-RU" sz="2400" spc="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º, </a:t>
            </a:r>
            <a:r>
              <a:rPr lang="en-US" sz="2400" spc="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 = 25</a:t>
            </a:r>
            <a:r>
              <a:rPr lang="ru-RU" sz="2400" spc="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spc="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spc="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spc="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400" spc="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spc="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0,8</a:t>
            </a:r>
            <a:r>
              <a:rPr lang="ru-RU" sz="2400" spc="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spc="100" dirty="0">
                <a:latin typeface="Times New Roman" pitchFamily="18" charset="0"/>
                <a:cs typeface="Times New Roman" pitchFamily="18" charset="0"/>
              </a:rPr>
              <a:t> СН – высота. Найти </a:t>
            </a:r>
            <a:r>
              <a:rPr lang="en-US" sz="2400" spc="100" dirty="0">
                <a:latin typeface="Times New Roman" pitchFamily="18" charset="0"/>
                <a:cs typeface="Times New Roman" pitchFamily="18" charset="0"/>
              </a:rPr>
              <a:t>AH</a:t>
            </a:r>
            <a:r>
              <a:rPr lang="ru-RU" sz="2400" spc="1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C:\Users\Екатерина\Desktop\для презинтаций\фон\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332656"/>
            <a:ext cx="79928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spc="100" dirty="0">
              <a:latin typeface="Comic Sans MS" pitchFamily="66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spc="100" dirty="0">
              <a:latin typeface="Comic Sans MS" pitchFamily="66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ru-RU" sz="2400" spc="100" dirty="0">
                <a:latin typeface="Times New Roman" pitchFamily="18" charset="0"/>
                <a:cs typeface="Times New Roman" pitchFamily="18" charset="0"/>
              </a:rPr>
              <a:t>Треугольник АВС – равносторонний, СН =       </a:t>
            </a:r>
            <a:r>
              <a:rPr lang="en-US" sz="2400" spc="1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spc="1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spc="100" dirty="0">
                <a:latin typeface="Times New Roman" pitchFamily="18" charset="0"/>
                <a:cs typeface="Times New Roman" pitchFamily="18" charset="0"/>
              </a:rPr>
              <a:t>высота.</a:t>
            </a:r>
            <a:r>
              <a:rPr lang="en-US" sz="2400" spc="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100" dirty="0">
                <a:latin typeface="Times New Roman" pitchFamily="18" charset="0"/>
                <a:cs typeface="Times New Roman" pitchFamily="18" charset="0"/>
              </a:rPr>
              <a:t>Найти </a:t>
            </a:r>
            <a:r>
              <a:rPr lang="en-US" sz="2400" spc="1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spc="100" dirty="0">
                <a:latin typeface="Times New Roman" pitchFamily="18" charset="0"/>
                <a:cs typeface="Times New Roman" pitchFamily="18" charset="0"/>
              </a:rPr>
              <a:t>В, ВС, АС.</a:t>
            </a:r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7524328" y="548680"/>
          <a:ext cx="819091" cy="504056"/>
        </p:xfrm>
        <a:graphic>
          <a:graphicData uri="http://schemas.openxmlformats.org/presentationml/2006/ole">
            <p:oleObj spid="_x0000_s40962" name="Формула" r:id="rId4" imgW="304560" imgH="228600" progId="Equation.3">
              <p:embed/>
            </p:oleObj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4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C:\Users\Екатерина\Desktop\Рисунок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81" y="0"/>
            <a:ext cx="9149673" cy="6868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:\Users\Екатерина\Desktop\для презинтаций\фон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6870700" cy="6843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Тест: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881336"/>
            <a:ext cx="8568952" cy="5976664"/>
          </a:xfrm>
        </p:spPr>
        <p:txBody>
          <a:bodyPr>
            <a:normAutofit fontScale="77500" lnSpcReduction="20000"/>
          </a:bodyPr>
          <a:lstStyle/>
          <a:p>
            <a:pPr marL="357188" lvl="0" indent="-357188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ерно ли, что если треугольники равны, то каждый угол первого треугольника равен каждому углу второго треугольника? </a:t>
            </a:r>
          </a:p>
          <a:p>
            <a:pPr marL="357188" lvl="0" indent="-357188">
              <a:buFont typeface="+mj-lt"/>
              <a:buAutoNum type="arabicPeriod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Верно ли, что каждому углу одного треугольника найдётся угол, равный ему во втором равном треугольнике? </a:t>
            </a:r>
          </a:p>
          <a:p>
            <a:pPr marL="357188" lvl="0" indent="-357188">
              <a:buFont typeface="+mj-lt"/>
              <a:buAutoNum type="arabicPeriod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Верно ли, что если сторона и два прилежащих к ней угла соответственно равны стороне и двум прилежащим к ней углам другого треугольника, то такие треугольники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равны? </a:t>
            </a:r>
          </a:p>
          <a:p>
            <a:pPr marL="357188" lvl="0" indent="-357188">
              <a:buFont typeface="+mj-lt"/>
              <a:buAutoNum type="arabicPeriod" startAt="4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Верно ли, что если три угла одного треугольника соответственно равны трём углам другого треугольника, то такие треугольники равны? </a:t>
            </a:r>
          </a:p>
          <a:p>
            <a:pPr marL="357188" lvl="0" indent="-357188">
              <a:buFont typeface="+mj-lt"/>
              <a:buAutoNum type="arabicPeriod" startAt="4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Верно ли, что две стороны и угол одного треугольника соответственно равны двум сторонам и углу другого треугольника, то такие треугольники равны? </a:t>
            </a:r>
          </a:p>
          <a:p>
            <a:pPr marL="357188" lvl="0" indent="-357188">
              <a:buFont typeface="+mj-lt"/>
              <a:buAutoNum type="arabicPeriod" startAt="4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Верно ли, что медианы в равных треугольниках, проведённые к равным сторонам равны? 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4168" y="5877272"/>
            <a:ext cx="9361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[Да]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660232" y="5229200"/>
            <a:ext cx="9361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[Нет]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355976" y="4293096"/>
            <a:ext cx="9361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[Нет]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3688" y="3356992"/>
            <a:ext cx="9361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[Да]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308304" y="2060848"/>
            <a:ext cx="9361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[Да]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699792" y="1412776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[Нет]</a:t>
            </a:r>
            <a:endParaRPr lang="ru-RU" sz="24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3" descr="C:\Users\Екатерина\Desktop\для презинтаций\фон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Найдите площадь треугольника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∆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ABC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268760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268760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4077072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23529" y="4221088"/>
            <a:ext cx="4459641" cy="3096412"/>
            <a:chOff x="528752" y="4365104"/>
            <a:chExt cx="3790695" cy="3096412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528752" y="4365104"/>
              <a:ext cx="3790695" cy="3096412"/>
              <a:chOff x="233095" y="1423933"/>
              <a:chExt cx="3318484" cy="2616586"/>
            </a:xfrm>
          </p:grpSpPr>
          <p:sp>
            <p:nvSpPr>
              <p:cNvPr id="11" name="Text Box 36"/>
              <p:cNvSpPr txBox="1">
                <a:spLocks noChangeArrowheads="1"/>
              </p:cNvSpPr>
              <p:nvPr/>
            </p:nvSpPr>
            <p:spPr bwMode="auto">
              <a:xfrm>
                <a:off x="3072951" y="2945173"/>
                <a:ext cx="478628" cy="5194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  <a:defRPr/>
                </a:pPr>
                <a:r>
                  <a:rPr lang="en-US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ru-RU" sz="28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233095" y="2762624"/>
                <a:ext cx="4443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ts val="1000"/>
                  </a:spcAft>
                  <a:defRPr/>
                </a:pPr>
                <a:r>
                  <a:rPr lang="ru-RU" sz="2800" b="1" dirty="0" smtClean="0">
                    <a:solidFill>
                      <a:srgbClr val="F79646">
                        <a:lumMod val="50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endParaRPr lang="ru-RU" sz="2800" b="1" dirty="0">
                  <a:solidFill>
                    <a:srgbClr val="F79646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Text Box 36"/>
              <p:cNvSpPr txBox="1">
                <a:spLocks noChangeArrowheads="1"/>
              </p:cNvSpPr>
              <p:nvPr/>
            </p:nvSpPr>
            <p:spPr bwMode="auto">
              <a:xfrm>
                <a:off x="1465485" y="1423933"/>
                <a:ext cx="478628" cy="5194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  <a:defRPr/>
                </a:pPr>
                <a:r>
                  <a:rPr lang="en-US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ru-RU" sz="28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6" name="Группа 15"/>
              <p:cNvGrpSpPr/>
              <p:nvPr/>
            </p:nvGrpSpPr>
            <p:grpSpPr>
              <a:xfrm rot="7778007">
                <a:off x="958648" y="2132046"/>
                <a:ext cx="1728715" cy="2088232"/>
                <a:chOff x="971080" y="1268737"/>
                <a:chExt cx="1872775" cy="1728192"/>
              </a:xfrm>
              <a:gradFill>
                <a:gsLst>
                  <a:gs pos="1600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b="100000"/>
                </a:path>
              </a:gradFill>
            </p:grpSpPr>
            <p:sp>
              <p:nvSpPr>
                <p:cNvPr id="14" name="Прямоугольный треугольник 13"/>
                <p:cNvSpPr/>
                <p:nvPr/>
              </p:nvSpPr>
              <p:spPr>
                <a:xfrm>
                  <a:off x="971607" y="1268737"/>
                  <a:ext cx="1872248" cy="1728192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" name="Прямоугольник 14"/>
                <p:cNvSpPr/>
                <p:nvPr/>
              </p:nvSpPr>
              <p:spPr>
                <a:xfrm>
                  <a:off x="971080" y="2817677"/>
                  <a:ext cx="234000" cy="178759"/>
                </a:xfrm>
                <a:prstGeom prst="rect">
                  <a:avLst/>
                </a:prstGeom>
                <a:gradFill flip="none" rotWithShape="1">
                  <a:gsLst>
                    <a:gs pos="10000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19" name="Text Box 36"/>
            <p:cNvSpPr txBox="1">
              <a:spLocks noChangeArrowheads="1"/>
            </p:cNvSpPr>
            <p:nvPr/>
          </p:nvSpPr>
          <p:spPr bwMode="auto">
            <a:xfrm>
              <a:off x="2771800" y="5085184"/>
              <a:ext cx="478628" cy="519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  <a:defRPr/>
              </a:pP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 Box 36"/>
            <p:cNvSpPr txBox="1">
              <a:spLocks noChangeArrowheads="1"/>
            </p:cNvSpPr>
            <p:nvPr/>
          </p:nvSpPr>
          <p:spPr bwMode="auto">
            <a:xfrm>
              <a:off x="1115616" y="5229200"/>
              <a:ext cx="478628" cy="519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  <a:defRPr/>
              </a:pP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691680" y="5445224"/>
            <a:ext cx="838691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S=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</a:p>
        </p:txBody>
      </p:sp>
      <p:grpSp>
        <p:nvGrpSpPr>
          <p:cNvPr id="47" name="Группа 46"/>
          <p:cNvGrpSpPr/>
          <p:nvPr/>
        </p:nvGrpSpPr>
        <p:grpSpPr>
          <a:xfrm>
            <a:off x="899592" y="1412776"/>
            <a:ext cx="3189443" cy="2707399"/>
            <a:chOff x="899592" y="1412776"/>
            <a:chExt cx="3189443" cy="2707399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1331640" y="1628800"/>
              <a:ext cx="2160240" cy="2160240"/>
              <a:chOff x="1331640" y="1628800"/>
              <a:chExt cx="2160240" cy="2160240"/>
            </a:xfrm>
            <a:gradFill flip="none" rotWithShape="1">
              <a:gsLst>
                <a:gs pos="1600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2700000" scaled="1"/>
              <a:tileRect/>
            </a:gradFill>
          </p:grpSpPr>
          <p:sp>
            <p:nvSpPr>
              <p:cNvPr id="24" name="Прямоугольный треугольник 23"/>
              <p:cNvSpPr/>
              <p:nvPr/>
            </p:nvSpPr>
            <p:spPr>
              <a:xfrm>
                <a:off x="1331640" y="1628800"/>
                <a:ext cx="2160240" cy="2160240"/>
              </a:xfrm>
              <a:prstGeom prst="rtTriangle">
                <a:avLst/>
              </a:prstGeom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1331640" y="3429000"/>
                <a:ext cx="360040" cy="360040"/>
              </a:xfrm>
              <a:prstGeom prst="rect">
                <a:avLst/>
              </a:prstGeom>
              <a:gradFill flip="none" rotWithShape="1">
                <a:gsLst>
                  <a:gs pos="63000">
                    <a:srgbClr val="C000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rect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8" name="Text Box 36"/>
            <p:cNvSpPr txBox="1">
              <a:spLocks noChangeArrowheads="1"/>
            </p:cNvSpPr>
            <p:nvPr/>
          </p:nvSpPr>
          <p:spPr bwMode="auto">
            <a:xfrm>
              <a:off x="899592" y="3501008"/>
              <a:ext cx="643218" cy="614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  <a:defRPr/>
              </a:pP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 Box 36"/>
            <p:cNvSpPr txBox="1">
              <a:spLocks noChangeArrowheads="1"/>
            </p:cNvSpPr>
            <p:nvPr/>
          </p:nvSpPr>
          <p:spPr bwMode="auto">
            <a:xfrm>
              <a:off x="899592" y="1412776"/>
              <a:ext cx="643218" cy="614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  <a:defRPr/>
              </a:pP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491880" y="3501008"/>
              <a:ext cx="597155" cy="6191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  <a:defRPr/>
              </a:pPr>
              <a:r>
                <a:rPr lang="ru-RU" sz="2800" b="1" dirty="0" smtClean="0">
                  <a:solidFill>
                    <a:srgbClr val="F79646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800" b="1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 Box 36"/>
            <p:cNvSpPr txBox="1">
              <a:spLocks noChangeArrowheads="1"/>
            </p:cNvSpPr>
            <p:nvPr/>
          </p:nvSpPr>
          <p:spPr bwMode="auto">
            <a:xfrm>
              <a:off x="971600" y="2348880"/>
              <a:ext cx="563092" cy="519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  <a:defRPr/>
              </a:pP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5" name="Группа 34"/>
            <p:cNvGrpSpPr/>
            <p:nvPr/>
          </p:nvGrpSpPr>
          <p:grpSpPr>
            <a:xfrm>
              <a:off x="2699792" y="3212976"/>
              <a:ext cx="1052519" cy="535860"/>
              <a:chOff x="2724129" y="3208781"/>
              <a:chExt cx="1052519" cy="535860"/>
            </a:xfrm>
            <a:noFill/>
          </p:grpSpPr>
          <p:sp>
            <p:nvSpPr>
              <p:cNvPr id="32" name="Arc 21"/>
              <p:cNvSpPr>
                <a:spLocks/>
              </p:cNvSpPr>
              <p:nvPr/>
            </p:nvSpPr>
            <p:spPr bwMode="auto">
              <a:xfrm rot="10281573" flipV="1">
                <a:off x="2724129" y="3247107"/>
                <a:ext cx="547802" cy="497534"/>
              </a:xfrm>
              <a:custGeom>
                <a:avLst/>
                <a:gdLst>
                  <a:gd name="T0" fmla="*/ 0 w 21600"/>
                  <a:gd name="T1" fmla="*/ 0 h 21600"/>
                  <a:gd name="T2" fmla="*/ 40614181 w 21600"/>
                  <a:gd name="T3" fmla="*/ 29051953 h 21600"/>
                  <a:gd name="T4" fmla="*/ 0 w 21600"/>
                  <a:gd name="T5" fmla="*/ 29051953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381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cxnSp>
            <p:nvCxnSpPr>
              <p:cNvPr id="34" name="Прямая соединительная линия 33"/>
              <p:cNvCxnSpPr/>
              <p:nvPr/>
            </p:nvCxnSpPr>
            <p:spPr>
              <a:xfrm>
                <a:off x="3228185" y="3208781"/>
                <a:ext cx="548463" cy="4195"/>
              </a:xfrm>
              <a:prstGeom prst="line">
                <a:avLst/>
              </a:prstGeom>
              <a:grpFill/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Прямоугольник 35"/>
          <p:cNvSpPr/>
          <p:nvPr/>
        </p:nvSpPr>
        <p:spPr>
          <a:xfrm>
            <a:off x="3131840" y="2780928"/>
            <a:ext cx="59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º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5148064" y="1340768"/>
            <a:ext cx="3811570" cy="2967726"/>
            <a:chOff x="5148064" y="1340768"/>
            <a:chExt cx="3811570" cy="2967726"/>
          </a:xfrm>
        </p:grpSpPr>
        <p:grpSp>
          <p:nvGrpSpPr>
            <p:cNvPr id="39" name="Группа 38"/>
            <p:cNvGrpSpPr/>
            <p:nvPr/>
          </p:nvGrpSpPr>
          <p:grpSpPr>
            <a:xfrm>
              <a:off x="5580112" y="1700808"/>
              <a:ext cx="2880320" cy="2160240"/>
              <a:chOff x="5580112" y="1700808"/>
              <a:chExt cx="2880320" cy="2160240"/>
            </a:xfrm>
            <a:gradFill>
              <a:gsLst>
                <a:gs pos="63000">
                  <a:srgbClr val="C000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rect">
                <a:fillToRect l="100000" b="100000"/>
              </a:path>
            </a:gradFill>
          </p:grpSpPr>
          <p:sp>
            <p:nvSpPr>
              <p:cNvPr id="37" name="Прямоугольный треугольник 36"/>
              <p:cNvSpPr/>
              <p:nvPr/>
            </p:nvSpPr>
            <p:spPr>
              <a:xfrm>
                <a:off x="5580112" y="1700808"/>
                <a:ext cx="2880320" cy="2160240"/>
              </a:xfrm>
              <a:prstGeom prst="rtTriangle">
                <a:avLst/>
              </a:prstGeom>
              <a:gradFill flip="none" rotWithShape="1">
                <a:gsLst>
                  <a:gs pos="0">
                    <a:srgbClr val="FFFF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5580112" y="3501008"/>
                <a:ext cx="360040" cy="360040"/>
              </a:xfrm>
              <a:prstGeom prst="rect">
                <a:avLst/>
              </a:prstGeom>
              <a:gradFill flip="none" rotWithShape="1">
                <a:gsLst>
                  <a:gs pos="63000">
                    <a:srgbClr val="FFFF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rect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0" name="Прямоугольник 39"/>
            <p:cNvSpPr/>
            <p:nvPr/>
          </p:nvSpPr>
          <p:spPr>
            <a:xfrm>
              <a:off x="5580112" y="1340768"/>
              <a:ext cx="597155" cy="6191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  <a:defRPr/>
              </a:pPr>
              <a:r>
                <a:rPr lang="ru-RU" sz="2800" b="1" dirty="0" smtClean="0">
                  <a:solidFill>
                    <a:srgbClr val="F79646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800" b="1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 Box 36"/>
            <p:cNvSpPr txBox="1">
              <a:spLocks noChangeArrowheads="1"/>
            </p:cNvSpPr>
            <p:nvPr/>
          </p:nvSpPr>
          <p:spPr bwMode="auto">
            <a:xfrm>
              <a:off x="5148064" y="3573016"/>
              <a:ext cx="643218" cy="614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  <a:defRPr/>
              </a:pP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 Box 36"/>
            <p:cNvSpPr txBox="1">
              <a:spLocks noChangeArrowheads="1"/>
            </p:cNvSpPr>
            <p:nvPr/>
          </p:nvSpPr>
          <p:spPr bwMode="auto">
            <a:xfrm>
              <a:off x="8316416" y="3356992"/>
              <a:ext cx="643218" cy="614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  <a:defRPr/>
              </a:pP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 Box 36"/>
            <p:cNvSpPr txBox="1">
              <a:spLocks noChangeArrowheads="1"/>
            </p:cNvSpPr>
            <p:nvPr/>
          </p:nvSpPr>
          <p:spPr bwMode="auto">
            <a:xfrm>
              <a:off x="6948264" y="2348880"/>
              <a:ext cx="563092" cy="519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  <a:defRPr/>
              </a:pP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 Box 36"/>
            <p:cNvSpPr txBox="1">
              <a:spLocks noChangeArrowheads="1"/>
            </p:cNvSpPr>
            <p:nvPr/>
          </p:nvSpPr>
          <p:spPr bwMode="auto">
            <a:xfrm>
              <a:off x="6516216" y="3789040"/>
              <a:ext cx="563092" cy="519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  <a:defRPr/>
              </a:pP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403648" y="2852936"/>
            <a:ext cx="1069524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S=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12,5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084168" y="2924944"/>
            <a:ext cx="684803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S=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C:\Users\Екатерина\Desktop\для презинтаций\фон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>
          <a:xfrm>
            <a:off x="58738" y="354013"/>
            <a:ext cx="8870950" cy="1146175"/>
          </a:xfrm>
        </p:spPr>
        <p:txBody>
          <a:bodyPr/>
          <a:lstStyle/>
          <a:p>
            <a:pPr marL="762000" indent="-762000" eaLnBrk="1" hangingPunct="1">
              <a:lnSpc>
                <a:spcPct val="80000"/>
              </a:lnSpc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из учебника «Арифметика»                                             Леонтия Магницкого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3779912" y="1844824"/>
            <a:ext cx="5143500" cy="3548063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Случися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некому человеку к стене лестницу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прибрати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стены же тоя высота есть 117 стоп. И обреете лестницу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долготью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125 стоп.  И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ведати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хочет,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колико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стоп сея лестницы нижний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конец от стены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отстояти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имать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392" name="Picture 8" descr="Рисунок21_resiz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7" r="887"/>
          <a:stretch>
            <a:fillRect/>
          </a:stretch>
        </p:blipFill>
        <p:spPr bwMode="auto">
          <a:xfrm>
            <a:off x="395536" y="1988840"/>
            <a:ext cx="3236913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катерина\Desktop\для презинтаций\фон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Екатерина\Desktop\Безымянный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3568" y="260648"/>
            <a:ext cx="5638800" cy="28860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algn="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Кроссворд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3140968"/>
            <a:ext cx="77768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Вопросы: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Равенство двух отношений.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Отрезок, соединяющий вершину треугольника с серединой противоположной стороны.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Древнегреческий учёный, живший в 6 веке до н. э.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Сторона прямоугольного треугольника.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Сторона прямоугольного треугольника, лежащая против прямого угла.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Перпендикуляр, опущенный из вершины треугольника к прямой, содержащей противоположную сторону.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Треугольник с прямым углом.</a:t>
            </a:r>
          </a:p>
        </p:txBody>
      </p:sp>
      <p:pic>
        <p:nvPicPr>
          <p:cNvPr id="8" name="Picture 1" descr="C:\Documents and Settings\xxx\Рабочий стол\диплом педагогика\1 для презинтаций\рисунки\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844824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:\Users\Екатерина\Desktop\для презинтаций\фон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50800" y="146050"/>
            <a:ext cx="8780463" cy="11572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из китайской 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«Математики в девяти книгах»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683568" y="1484784"/>
            <a:ext cx="7416824" cy="3888432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Имеется водоем со стороной в 1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чжан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= 10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центре его растет камыш, который выступает над водой на 1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Если потянуть камыш к берегу, то он как раз коснётся его. Спрашивается: какова глубина воды и какова длина камыша?</a:t>
            </a:r>
          </a:p>
        </p:txBody>
      </p:sp>
      <p:pic>
        <p:nvPicPr>
          <p:cNvPr id="14344" name="Picture 8" descr="Рисунок20_resize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 t="470"/>
          <a:stretch>
            <a:fillRect/>
          </a:stretch>
        </p:blipFill>
        <p:spPr bwMode="auto">
          <a:xfrm>
            <a:off x="4283968" y="3645024"/>
            <a:ext cx="4600575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 descr="C:\Users\Екатерина\Desktop\для презинтаций\фон\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5600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0"/>
          </a:gradFill>
        </p:spPr>
      </p:pic>
      <p:graphicFrame>
        <p:nvGraphicFramePr>
          <p:cNvPr id="215063" name="Object 2"/>
          <p:cNvGraphicFramePr>
            <a:graphicFrameLocks noChangeAspect="1"/>
          </p:cNvGraphicFramePr>
          <p:nvPr/>
        </p:nvGraphicFramePr>
        <p:xfrm>
          <a:off x="2267744" y="5805264"/>
          <a:ext cx="1327150" cy="512762"/>
        </p:xfrm>
        <a:graphic>
          <a:graphicData uri="http://schemas.openxmlformats.org/presentationml/2006/ole">
            <p:oleObj spid="_x0000_s79874" name="Формула" r:id="rId4" imgW="457200" imgH="177480" progId="Equation.3">
              <p:embed/>
            </p:oleObj>
          </a:graphicData>
        </a:graphic>
      </p:graphicFrame>
      <p:sp>
        <p:nvSpPr>
          <p:cNvPr id="215064" name="Text Box 24"/>
          <p:cNvSpPr txBox="1">
            <a:spLocks noChangeArrowheads="1"/>
          </p:cNvSpPr>
          <p:nvPr/>
        </p:nvSpPr>
        <p:spPr bwMode="auto">
          <a:xfrm>
            <a:off x="971600" y="5805264"/>
            <a:ext cx="1363662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Найти:</a:t>
            </a:r>
          </a:p>
        </p:txBody>
      </p:sp>
      <p:sp>
        <p:nvSpPr>
          <p:cNvPr id="215065" name="Line 25"/>
          <p:cNvSpPr>
            <a:spLocks noChangeShapeType="1"/>
          </p:cNvSpPr>
          <p:nvPr/>
        </p:nvSpPr>
        <p:spPr bwMode="auto">
          <a:xfrm>
            <a:off x="971600" y="5589240"/>
            <a:ext cx="44640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067" name="Text Box 27"/>
          <p:cNvSpPr txBox="1">
            <a:spLocks noChangeArrowheads="1"/>
          </p:cNvSpPr>
          <p:nvPr/>
        </p:nvSpPr>
        <p:spPr bwMode="auto">
          <a:xfrm>
            <a:off x="971600" y="692696"/>
            <a:ext cx="2334165" cy="76944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Задача 4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2843808" y="908720"/>
            <a:ext cx="5211755" cy="4212233"/>
            <a:chOff x="2195513" y="548680"/>
            <a:chExt cx="5211755" cy="4212233"/>
          </a:xfrm>
          <a:noFill/>
        </p:grpSpPr>
        <p:sp>
          <p:nvSpPr>
            <p:cNvPr id="215044" name="Freeform 4"/>
            <p:cNvSpPr>
              <a:spLocks/>
            </p:cNvSpPr>
            <p:nvPr/>
          </p:nvSpPr>
          <p:spPr bwMode="auto">
            <a:xfrm>
              <a:off x="2771775" y="1023938"/>
              <a:ext cx="4119563" cy="2938462"/>
            </a:xfrm>
            <a:custGeom>
              <a:avLst/>
              <a:gdLst>
                <a:gd name="T0" fmla="*/ 0 w 2595"/>
                <a:gd name="T1" fmla="*/ 2938462 h 1851"/>
                <a:gd name="T2" fmla="*/ 4119563 w 2595"/>
                <a:gd name="T3" fmla="*/ 2895600 h 1851"/>
                <a:gd name="T4" fmla="*/ 1408113 w 2595"/>
                <a:gd name="T5" fmla="*/ 0 h 1851"/>
                <a:gd name="T6" fmla="*/ 0 w 2595"/>
                <a:gd name="T7" fmla="*/ 2938462 h 18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95"/>
                <a:gd name="T13" fmla="*/ 0 h 1851"/>
                <a:gd name="T14" fmla="*/ 2595 w 2595"/>
                <a:gd name="T15" fmla="*/ 1851 h 18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95" h="1851">
                  <a:moveTo>
                    <a:pt x="0" y="1851"/>
                  </a:moveTo>
                  <a:lnTo>
                    <a:pt x="2595" y="1824"/>
                  </a:lnTo>
                  <a:lnTo>
                    <a:pt x="887" y="0"/>
                  </a:lnTo>
                  <a:lnTo>
                    <a:pt x="0" y="1851"/>
                  </a:lnTo>
                  <a:close/>
                </a:path>
              </a:pathLst>
            </a:custGeom>
            <a:grp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048" name="Freeform 8"/>
            <p:cNvSpPr>
              <a:spLocks/>
            </p:cNvSpPr>
            <p:nvPr/>
          </p:nvSpPr>
          <p:spPr bwMode="auto">
            <a:xfrm>
              <a:off x="2786063" y="2014538"/>
              <a:ext cx="2297112" cy="1925637"/>
            </a:xfrm>
            <a:custGeom>
              <a:avLst/>
              <a:gdLst>
                <a:gd name="T0" fmla="*/ 0 w 1447"/>
                <a:gd name="T1" fmla="*/ 1925637 h 1213"/>
                <a:gd name="T2" fmla="*/ 2297112 w 1447"/>
                <a:gd name="T3" fmla="*/ 0 h 1213"/>
                <a:gd name="T4" fmla="*/ 0 60000 65536"/>
                <a:gd name="T5" fmla="*/ 0 60000 65536"/>
                <a:gd name="T6" fmla="*/ 0 w 1447"/>
                <a:gd name="T7" fmla="*/ 0 h 1213"/>
                <a:gd name="T8" fmla="*/ 1447 w 1447"/>
                <a:gd name="T9" fmla="*/ 1213 h 12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47" h="1213">
                  <a:moveTo>
                    <a:pt x="0" y="1213"/>
                  </a:moveTo>
                  <a:lnTo>
                    <a:pt x="1447" y="0"/>
                  </a:lnTo>
                </a:path>
              </a:pathLst>
            </a:custGeom>
            <a:grp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047" name="Rectangle 7"/>
            <p:cNvSpPr>
              <a:spLocks noChangeArrowheads="1"/>
            </p:cNvSpPr>
            <p:nvPr/>
          </p:nvSpPr>
          <p:spPr bwMode="auto">
            <a:xfrm rot="2785691">
              <a:off x="4932363" y="2060575"/>
              <a:ext cx="287338" cy="287337"/>
            </a:xfrm>
            <a:prstGeom prst="rect">
              <a:avLst/>
            </a:prstGeom>
            <a:grpFill/>
            <a:ln w="381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049" name="Freeform 9"/>
            <p:cNvSpPr>
              <a:spLocks/>
            </p:cNvSpPr>
            <p:nvPr/>
          </p:nvSpPr>
          <p:spPr bwMode="auto">
            <a:xfrm>
              <a:off x="3624263" y="2133600"/>
              <a:ext cx="3252787" cy="1800225"/>
            </a:xfrm>
            <a:custGeom>
              <a:avLst/>
              <a:gdLst>
                <a:gd name="T0" fmla="*/ 3252787 w 2049"/>
                <a:gd name="T1" fmla="*/ 1800225 h 1134"/>
                <a:gd name="T2" fmla="*/ 0 w 2049"/>
                <a:gd name="T3" fmla="*/ 0 h 1134"/>
                <a:gd name="T4" fmla="*/ 0 60000 65536"/>
                <a:gd name="T5" fmla="*/ 0 60000 65536"/>
                <a:gd name="T6" fmla="*/ 0 w 2049"/>
                <a:gd name="T7" fmla="*/ 0 h 1134"/>
                <a:gd name="T8" fmla="*/ 2049 w 2049"/>
                <a:gd name="T9" fmla="*/ 1134 h 11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49" h="1134">
                  <a:moveTo>
                    <a:pt x="2049" y="1134"/>
                  </a:moveTo>
                  <a:lnTo>
                    <a:pt x="0" y="0"/>
                  </a:lnTo>
                </a:path>
              </a:pathLst>
            </a:custGeom>
            <a:grpFill/>
            <a:ln w="349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050" name="Rectangle 10"/>
            <p:cNvSpPr>
              <a:spLocks noChangeArrowheads="1"/>
            </p:cNvSpPr>
            <p:nvPr/>
          </p:nvSpPr>
          <p:spPr bwMode="auto">
            <a:xfrm rot="1751335">
              <a:off x="3563938" y="2205038"/>
              <a:ext cx="287337" cy="287337"/>
            </a:xfrm>
            <a:prstGeom prst="rect">
              <a:avLst/>
            </a:prstGeom>
            <a:grpFill/>
            <a:ln w="381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051" name="Rectangle 11"/>
            <p:cNvSpPr>
              <a:spLocks noChangeArrowheads="1"/>
            </p:cNvSpPr>
            <p:nvPr/>
          </p:nvSpPr>
          <p:spPr bwMode="auto">
            <a:xfrm>
              <a:off x="2195513" y="3500438"/>
              <a:ext cx="477837" cy="5794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  <p:sp>
          <p:nvSpPr>
            <p:cNvPr id="215052" name="Rectangle 12"/>
            <p:cNvSpPr>
              <a:spLocks noChangeArrowheads="1"/>
            </p:cNvSpPr>
            <p:nvPr/>
          </p:nvSpPr>
          <p:spPr bwMode="auto">
            <a:xfrm>
              <a:off x="4211960" y="548680"/>
              <a:ext cx="477838" cy="5794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</a:p>
          </p:txBody>
        </p:sp>
        <p:sp>
          <p:nvSpPr>
            <p:cNvPr id="215053" name="Rectangle 13"/>
            <p:cNvSpPr>
              <a:spLocks noChangeArrowheads="1"/>
            </p:cNvSpPr>
            <p:nvPr/>
          </p:nvSpPr>
          <p:spPr bwMode="auto">
            <a:xfrm>
              <a:off x="6948488" y="3500438"/>
              <a:ext cx="458780" cy="5847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</a:p>
          </p:txBody>
        </p:sp>
        <p:sp>
          <p:nvSpPr>
            <p:cNvPr id="215054" name="Rectangle 14"/>
            <p:cNvSpPr>
              <a:spLocks noChangeArrowheads="1"/>
            </p:cNvSpPr>
            <p:nvPr/>
          </p:nvSpPr>
          <p:spPr bwMode="auto">
            <a:xfrm>
              <a:off x="4140200" y="1916113"/>
              <a:ext cx="500063" cy="5794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</a:p>
          </p:txBody>
        </p:sp>
        <p:sp>
          <p:nvSpPr>
            <p:cNvPr id="215055" name="Rectangle 15"/>
            <p:cNvSpPr>
              <a:spLocks noChangeArrowheads="1"/>
            </p:cNvSpPr>
            <p:nvPr/>
          </p:nvSpPr>
          <p:spPr bwMode="auto">
            <a:xfrm>
              <a:off x="3059113" y="1557338"/>
              <a:ext cx="503664" cy="5847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Н</a:t>
              </a:r>
            </a:p>
          </p:txBody>
        </p:sp>
        <p:sp>
          <p:nvSpPr>
            <p:cNvPr id="215056" name="Rectangle 16"/>
            <p:cNvSpPr>
              <a:spLocks noChangeArrowheads="1"/>
            </p:cNvSpPr>
            <p:nvPr/>
          </p:nvSpPr>
          <p:spPr bwMode="auto">
            <a:xfrm>
              <a:off x="5148263" y="1412875"/>
              <a:ext cx="482824" cy="5847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</a:t>
              </a:r>
            </a:p>
          </p:txBody>
        </p:sp>
        <p:grpSp>
          <p:nvGrpSpPr>
            <p:cNvPr id="2" name="Группа 27"/>
            <p:cNvGrpSpPr>
              <a:grpSpLocks/>
            </p:cNvGrpSpPr>
            <p:nvPr/>
          </p:nvGrpSpPr>
          <p:grpSpPr bwMode="auto">
            <a:xfrm>
              <a:off x="2627313" y="3213100"/>
              <a:ext cx="793750" cy="1512888"/>
              <a:chOff x="2627313" y="3213100"/>
              <a:chExt cx="793750" cy="1512888"/>
            </a:xfrm>
            <a:grpFill/>
          </p:grpSpPr>
          <p:sp>
            <p:nvSpPr>
              <p:cNvPr id="4123" name="Arc 17"/>
              <p:cNvSpPr>
                <a:spLocks/>
              </p:cNvSpPr>
              <p:nvPr/>
            </p:nvSpPr>
            <p:spPr bwMode="auto">
              <a:xfrm>
                <a:off x="3132138" y="3213100"/>
                <a:ext cx="288925" cy="1506538"/>
              </a:xfrm>
              <a:custGeom>
                <a:avLst/>
                <a:gdLst>
                  <a:gd name="T0" fmla="*/ 0 w 21600"/>
                  <a:gd name="T1" fmla="*/ 0 h 28220"/>
                  <a:gd name="T2" fmla="*/ 3678631 w 21600"/>
                  <a:gd name="T3" fmla="*/ 80427246 h 28220"/>
                  <a:gd name="T4" fmla="*/ 0 w 21600"/>
                  <a:gd name="T5" fmla="*/ 61560185 h 2822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8220"/>
                  <a:gd name="T11" fmla="*/ 21600 w 21600"/>
                  <a:gd name="T12" fmla="*/ 28220 h 282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822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3847"/>
                      <a:pt x="21249" y="26080"/>
                      <a:pt x="20560" y="28220"/>
                    </a:cubicBezTo>
                  </a:path>
                  <a:path w="21600" h="2822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3847"/>
                      <a:pt x="21249" y="26080"/>
                      <a:pt x="20560" y="2822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124" name="Freeform 18"/>
              <p:cNvSpPr>
                <a:spLocks/>
              </p:cNvSpPr>
              <p:nvPr/>
            </p:nvSpPr>
            <p:spPr bwMode="auto">
              <a:xfrm>
                <a:off x="2627313" y="4724400"/>
                <a:ext cx="773112" cy="1588"/>
              </a:xfrm>
              <a:custGeom>
                <a:avLst/>
                <a:gdLst>
                  <a:gd name="T0" fmla="*/ 0 w 487"/>
                  <a:gd name="T1" fmla="*/ 0 h 1"/>
                  <a:gd name="T2" fmla="*/ 773112 w 487"/>
                  <a:gd name="T3" fmla="*/ 0 h 1"/>
                  <a:gd name="T4" fmla="*/ 0 60000 65536"/>
                  <a:gd name="T5" fmla="*/ 0 60000 65536"/>
                  <a:gd name="T6" fmla="*/ 0 w 487"/>
                  <a:gd name="T7" fmla="*/ 0 h 1"/>
                  <a:gd name="T8" fmla="*/ 487 w 487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87" h="1">
                    <a:moveTo>
                      <a:pt x="0" y="0"/>
                    </a:moveTo>
                    <a:cubicBezTo>
                      <a:pt x="162" y="0"/>
                      <a:pt x="325" y="0"/>
                      <a:pt x="487" y="0"/>
                    </a:cubicBezTo>
                  </a:path>
                </a:pathLst>
              </a:custGeom>
              <a:grp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3" name="Группа 29"/>
            <p:cNvGrpSpPr>
              <a:grpSpLocks/>
            </p:cNvGrpSpPr>
            <p:nvPr/>
          </p:nvGrpSpPr>
          <p:grpSpPr bwMode="auto">
            <a:xfrm>
              <a:off x="5857875" y="3143250"/>
              <a:ext cx="773113" cy="1617663"/>
              <a:chOff x="5857884" y="3143248"/>
              <a:chExt cx="773113" cy="1617355"/>
            </a:xfrm>
            <a:grpFill/>
          </p:grpSpPr>
          <p:sp>
            <p:nvSpPr>
              <p:cNvPr id="4121" name="Arc 19"/>
              <p:cNvSpPr>
                <a:spLocks/>
              </p:cNvSpPr>
              <p:nvPr/>
            </p:nvSpPr>
            <p:spPr bwMode="auto">
              <a:xfrm flipH="1">
                <a:off x="5857884" y="3143248"/>
                <a:ext cx="288925" cy="1584000"/>
              </a:xfrm>
              <a:custGeom>
                <a:avLst/>
                <a:gdLst>
                  <a:gd name="T0" fmla="*/ 0 w 21600"/>
                  <a:gd name="T1" fmla="*/ 0 h 28906"/>
                  <a:gd name="T2" fmla="*/ 3636937 w 21600"/>
                  <a:gd name="T3" fmla="*/ 86800530 h 28906"/>
                  <a:gd name="T4" fmla="*/ 0 w 21600"/>
                  <a:gd name="T5" fmla="*/ 64861703 h 2890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8906"/>
                  <a:gd name="T11" fmla="*/ 21600 w 21600"/>
                  <a:gd name="T12" fmla="*/ 28906 h 2890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8906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4090"/>
                      <a:pt x="21169" y="26562"/>
                      <a:pt x="20326" y="28905"/>
                    </a:cubicBezTo>
                  </a:path>
                  <a:path w="21600" h="28906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4090"/>
                      <a:pt x="21169" y="26562"/>
                      <a:pt x="20326" y="28905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122" name="Freeform 20"/>
              <p:cNvSpPr>
                <a:spLocks/>
              </p:cNvSpPr>
              <p:nvPr/>
            </p:nvSpPr>
            <p:spPr bwMode="auto">
              <a:xfrm flipH="1">
                <a:off x="5857884" y="4714884"/>
                <a:ext cx="773113" cy="45719"/>
              </a:xfrm>
              <a:custGeom>
                <a:avLst/>
                <a:gdLst>
                  <a:gd name="T0" fmla="*/ 0 w 487"/>
                  <a:gd name="T1" fmla="*/ 0 h 1"/>
                  <a:gd name="T2" fmla="*/ 773113 w 487"/>
                  <a:gd name="T3" fmla="*/ 0 h 1"/>
                  <a:gd name="T4" fmla="*/ 0 60000 65536"/>
                  <a:gd name="T5" fmla="*/ 0 60000 65536"/>
                  <a:gd name="T6" fmla="*/ 0 w 487"/>
                  <a:gd name="T7" fmla="*/ 0 h 1"/>
                  <a:gd name="T8" fmla="*/ 487 w 487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87" h="1">
                    <a:moveTo>
                      <a:pt x="0" y="0"/>
                    </a:moveTo>
                    <a:cubicBezTo>
                      <a:pt x="162" y="0"/>
                      <a:pt x="325" y="0"/>
                      <a:pt x="487" y="0"/>
                    </a:cubicBezTo>
                  </a:path>
                </a:pathLst>
              </a:custGeom>
              <a:grp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sp>
          <p:nvSpPr>
            <p:cNvPr id="24" name="Text Box 28"/>
            <p:cNvSpPr txBox="1">
              <a:spLocks noChangeArrowheads="1"/>
            </p:cNvSpPr>
            <p:nvPr/>
          </p:nvSpPr>
          <p:spPr bwMode="auto">
            <a:xfrm>
              <a:off x="2500313" y="4214813"/>
              <a:ext cx="1000125" cy="5143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ru-RU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72º</a:t>
              </a:r>
            </a:p>
          </p:txBody>
        </p:sp>
        <p:sp>
          <p:nvSpPr>
            <p:cNvPr id="25" name="Text Box 28"/>
            <p:cNvSpPr txBox="1">
              <a:spLocks noChangeArrowheads="1"/>
            </p:cNvSpPr>
            <p:nvPr/>
          </p:nvSpPr>
          <p:spPr bwMode="auto">
            <a:xfrm>
              <a:off x="5929313" y="4214813"/>
              <a:ext cx="1000125" cy="5143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ru-RU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60º</a:t>
              </a:r>
            </a:p>
          </p:txBody>
        </p:sp>
      </p:grp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4572000" y="1628800"/>
            <a:ext cx="12858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132º</a:t>
            </a:r>
          </a:p>
        </p:txBody>
      </p:sp>
      <p:sp>
        <p:nvSpPr>
          <p:cNvPr id="29" name="Rectangle 70"/>
          <p:cNvSpPr>
            <a:spLocks noChangeArrowheads="1"/>
          </p:cNvSpPr>
          <p:nvPr/>
        </p:nvSpPr>
        <p:spPr bwMode="auto">
          <a:xfrm>
            <a:off x="4644008" y="1556792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baseline="30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50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50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4" presetClass="entr" presetSubtype="0" ac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4" grpId="0"/>
      <p:bldP spid="215065" grpId="0" animBg="1"/>
      <p:bldP spid="215067" grpId="0"/>
      <p:bldP spid="27" grpId="0"/>
      <p:bldP spid="29" grpId="0"/>
      <p:bldP spid="2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3" descr="C:\Users\Екатерина\Desktop\для презинтаций\фон\21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graphicFrame>
        <p:nvGraphicFramePr>
          <p:cNvPr id="203801" name="Object 2"/>
          <p:cNvGraphicFramePr>
            <a:graphicFrameLocks noChangeAspect="1"/>
          </p:cNvGraphicFramePr>
          <p:nvPr/>
        </p:nvGraphicFramePr>
        <p:xfrm>
          <a:off x="2416175" y="5805488"/>
          <a:ext cx="2841625" cy="587375"/>
        </p:xfrm>
        <a:graphic>
          <a:graphicData uri="http://schemas.openxmlformats.org/presentationml/2006/ole">
            <p:oleObj spid="_x0000_s81922" name="Формула" r:id="rId4" imgW="977760" imgH="203040" progId="Equation.3">
              <p:embed/>
            </p:oleObj>
          </a:graphicData>
        </a:graphic>
      </p:graphicFrame>
      <p:sp>
        <p:nvSpPr>
          <p:cNvPr id="203802" name="Text Box 26"/>
          <p:cNvSpPr txBox="1">
            <a:spLocks noChangeArrowheads="1"/>
          </p:cNvSpPr>
          <p:nvPr/>
        </p:nvSpPr>
        <p:spPr bwMode="auto">
          <a:xfrm>
            <a:off x="971600" y="5805264"/>
            <a:ext cx="1363662" cy="5191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Найти:</a:t>
            </a:r>
          </a:p>
        </p:txBody>
      </p:sp>
      <p:sp>
        <p:nvSpPr>
          <p:cNvPr id="203803" name="Line 27"/>
          <p:cNvSpPr>
            <a:spLocks noChangeShapeType="1"/>
          </p:cNvSpPr>
          <p:nvPr/>
        </p:nvSpPr>
        <p:spPr bwMode="auto">
          <a:xfrm>
            <a:off x="971600" y="5589240"/>
            <a:ext cx="44640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3809" name="Text Box 33"/>
          <p:cNvSpPr txBox="1">
            <a:spLocks noChangeArrowheads="1"/>
          </p:cNvSpPr>
          <p:nvPr/>
        </p:nvSpPr>
        <p:spPr bwMode="auto">
          <a:xfrm>
            <a:off x="971600" y="692696"/>
            <a:ext cx="2334165" cy="76944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Задача 5</a:t>
            </a:r>
          </a:p>
        </p:txBody>
      </p:sp>
      <p:sp>
        <p:nvSpPr>
          <p:cNvPr id="29" name="Rectangle 70"/>
          <p:cNvSpPr>
            <a:spLocks noChangeArrowheads="1"/>
          </p:cNvSpPr>
          <p:nvPr/>
        </p:nvSpPr>
        <p:spPr bwMode="auto">
          <a:xfrm>
            <a:off x="7812360" y="3789040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baseline="30000" dirty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70"/>
          <p:cNvSpPr>
            <a:spLocks noChangeArrowheads="1"/>
          </p:cNvSpPr>
          <p:nvPr/>
        </p:nvSpPr>
        <p:spPr bwMode="auto">
          <a:xfrm>
            <a:off x="6876256" y="1700808"/>
            <a:ext cx="43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baseline="30000" dirty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70"/>
          <p:cNvSpPr>
            <a:spLocks noChangeArrowheads="1"/>
          </p:cNvSpPr>
          <p:nvPr/>
        </p:nvSpPr>
        <p:spPr bwMode="auto">
          <a:xfrm>
            <a:off x="1259632" y="3573016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baseline="30000" dirty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70"/>
          <p:cNvSpPr>
            <a:spLocks noChangeArrowheads="1"/>
          </p:cNvSpPr>
          <p:nvPr/>
        </p:nvSpPr>
        <p:spPr bwMode="auto">
          <a:xfrm>
            <a:off x="1259632" y="1988840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baseline="30000" dirty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28"/>
          <p:cNvSpPr txBox="1">
            <a:spLocks noChangeArrowheads="1"/>
          </p:cNvSpPr>
          <p:nvPr/>
        </p:nvSpPr>
        <p:spPr bwMode="auto">
          <a:xfrm>
            <a:off x="1259632" y="3356992"/>
            <a:ext cx="142875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68,5º</a:t>
            </a:r>
          </a:p>
        </p:txBody>
      </p:sp>
      <p:sp>
        <p:nvSpPr>
          <p:cNvPr id="35" name="Text Box 28"/>
          <p:cNvSpPr txBox="1">
            <a:spLocks noChangeArrowheads="1"/>
          </p:cNvSpPr>
          <p:nvPr/>
        </p:nvSpPr>
        <p:spPr bwMode="auto">
          <a:xfrm>
            <a:off x="6732240" y="1772816"/>
            <a:ext cx="100012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94º</a:t>
            </a:r>
          </a:p>
        </p:txBody>
      </p:sp>
      <p:sp>
        <p:nvSpPr>
          <p:cNvPr id="36" name="Text Box 28"/>
          <p:cNvSpPr txBox="1">
            <a:spLocks noChangeArrowheads="1"/>
          </p:cNvSpPr>
          <p:nvPr/>
        </p:nvSpPr>
        <p:spPr bwMode="auto">
          <a:xfrm>
            <a:off x="7596336" y="3717032"/>
            <a:ext cx="100012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43º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755576" y="1268760"/>
            <a:ext cx="7606622" cy="3681119"/>
            <a:chOff x="857250" y="1560637"/>
            <a:chExt cx="7606622" cy="3681119"/>
          </a:xfrm>
        </p:grpSpPr>
        <p:grpSp>
          <p:nvGrpSpPr>
            <p:cNvPr id="2" name="Group 9"/>
            <p:cNvGrpSpPr>
              <a:grpSpLocks/>
            </p:cNvGrpSpPr>
            <p:nvPr/>
          </p:nvGrpSpPr>
          <p:grpSpPr bwMode="auto">
            <a:xfrm rot="-348820">
              <a:off x="1407434" y="1905751"/>
              <a:ext cx="7056438" cy="3276600"/>
              <a:chOff x="657" y="1241"/>
              <a:chExt cx="4445" cy="2064"/>
            </a:xfrm>
            <a:gradFill>
              <a:gsLst>
                <a:gs pos="0">
                  <a:srgbClr val="FFFF00"/>
                </a:gs>
                <a:gs pos="100000">
                  <a:srgbClr val="00B050"/>
                </a:gs>
              </a:gsLst>
              <a:lin ang="0" scaled="1"/>
            </a:gradFill>
          </p:grpSpPr>
          <p:sp>
            <p:nvSpPr>
              <p:cNvPr id="203781" name="AutoShape 5"/>
              <p:cNvSpPr>
                <a:spLocks noChangeArrowheads="1"/>
              </p:cNvSpPr>
              <p:nvPr/>
            </p:nvSpPr>
            <p:spPr bwMode="auto">
              <a:xfrm rot="5648037">
                <a:off x="839" y="1116"/>
                <a:ext cx="1406" cy="1769"/>
              </a:xfrm>
              <a:prstGeom prst="triangle">
                <a:avLst>
                  <a:gd name="adj" fmla="val 49005"/>
                </a:avLst>
              </a:prstGeom>
              <a:noFill/>
              <a:ln w="381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03784" name="Freeform 8"/>
              <p:cNvSpPr>
                <a:spLocks/>
              </p:cNvSpPr>
              <p:nvPr/>
            </p:nvSpPr>
            <p:spPr bwMode="auto">
              <a:xfrm>
                <a:off x="713" y="1241"/>
                <a:ext cx="4389" cy="20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389" y="2064"/>
                  </a:cxn>
                  <a:cxn ang="0">
                    <a:pos x="3792" y="178"/>
                  </a:cxn>
                  <a:cxn ang="0">
                    <a:pos x="1728" y="802"/>
                  </a:cxn>
                </a:cxnLst>
                <a:rect l="0" t="0" r="r" b="b"/>
                <a:pathLst>
                  <a:path w="4389" h="2064">
                    <a:moveTo>
                      <a:pt x="0" y="0"/>
                    </a:moveTo>
                    <a:lnTo>
                      <a:pt x="4389" y="2064"/>
                    </a:lnTo>
                    <a:lnTo>
                      <a:pt x="3792" y="178"/>
                    </a:lnTo>
                    <a:lnTo>
                      <a:pt x="1728" y="802"/>
                    </a:lnTo>
                  </a:path>
                </a:pathLst>
              </a:custGeom>
              <a:noFill/>
              <a:ln w="381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sp>
          <p:nvSpPr>
            <p:cNvPr id="203786" name="Line 10"/>
            <p:cNvSpPr>
              <a:spLocks noChangeShapeType="1"/>
            </p:cNvSpPr>
            <p:nvPr/>
          </p:nvSpPr>
          <p:spPr bwMode="auto">
            <a:xfrm flipV="1">
              <a:off x="2801938" y="2641600"/>
              <a:ext cx="287337" cy="28892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3787" name="Line 11"/>
            <p:cNvSpPr>
              <a:spLocks noChangeShapeType="1"/>
            </p:cNvSpPr>
            <p:nvPr/>
          </p:nvSpPr>
          <p:spPr bwMode="auto">
            <a:xfrm>
              <a:off x="2801466" y="3648869"/>
              <a:ext cx="360363" cy="21431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3788" name="Line 12"/>
            <p:cNvSpPr>
              <a:spLocks noChangeShapeType="1"/>
            </p:cNvSpPr>
            <p:nvPr/>
          </p:nvSpPr>
          <p:spPr bwMode="auto">
            <a:xfrm>
              <a:off x="5754688" y="2425700"/>
              <a:ext cx="360362" cy="21431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3789" name="Line 13"/>
            <p:cNvSpPr>
              <a:spLocks noChangeShapeType="1"/>
            </p:cNvSpPr>
            <p:nvPr/>
          </p:nvSpPr>
          <p:spPr bwMode="auto">
            <a:xfrm>
              <a:off x="5610225" y="2497138"/>
              <a:ext cx="360363" cy="21431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3790" name="Line 14"/>
            <p:cNvSpPr>
              <a:spLocks noChangeShapeType="1"/>
            </p:cNvSpPr>
            <p:nvPr/>
          </p:nvSpPr>
          <p:spPr bwMode="auto">
            <a:xfrm flipH="1" flipV="1">
              <a:off x="7770813" y="3289300"/>
              <a:ext cx="431800" cy="158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3791" name="Line 15"/>
            <p:cNvSpPr>
              <a:spLocks noChangeShapeType="1"/>
            </p:cNvSpPr>
            <p:nvPr/>
          </p:nvSpPr>
          <p:spPr bwMode="auto">
            <a:xfrm flipH="1" flipV="1">
              <a:off x="7842250" y="3433763"/>
              <a:ext cx="431800" cy="158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3793" name="Arc 17"/>
            <p:cNvSpPr>
              <a:spLocks/>
            </p:cNvSpPr>
            <p:nvPr/>
          </p:nvSpPr>
          <p:spPr bwMode="auto">
            <a:xfrm rot="1814068" flipH="1">
              <a:off x="3521075" y="2716213"/>
              <a:ext cx="1296988" cy="644525"/>
            </a:xfrm>
            <a:custGeom>
              <a:avLst/>
              <a:gdLst>
                <a:gd name="T0" fmla="*/ 7802283 w 21600"/>
                <a:gd name="T1" fmla="*/ 0 h 21491"/>
                <a:gd name="T2" fmla="*/ 77878547 w 21600"/>
                <a:gd name="T3" fmla="*/ 19329602 h 21491"/>
                <a:gd name="T4" fmla="*/ 0 w 21600"/>
                <a:gd name="T5" fmla="*/ 19329602 h 2149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491"/>
                <a:gd name="T11" fmla="*/ 21600 w 21600"/>
                <a:gd name="T12" fmla="*/ 21491 h 214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491" fill="none" extrusionOk="0">
                  <a:moveTo>
                    <a:pt x="2164" y="-1"/>
                  </a:moveTo>
                  <a:cubicBezTo>
                    <a:pt x="13199" y="1110"/>
                    <a:pt x="21600" y="10399"/>
                    <a:pt x="21600" y="21491"/>
                  </a:cubicBezTo>
                </a:path>
                <a:path w="21600" h="21491" stroke="0" extrusionOk="0">
                  <a:moveTo>
                    <a:pt x="2164" y="-1"/>
                  </a:moveTo>
                  <a:cubicBezTo>
                    <a:pt x="13199" y="1110"/>
                    <a:pt x="21600" y="10399"/>
                    <a:pt x="21600" y="21491"/>
                  </a:cubicBezTo>
                  <a:lnTo>
                    <a:pt x="0" y="21491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03794" name="Rectangle 18"/>
            <p:cNvSpPr>
              <a:spLocks noChangeArrowheads="1"/>
            </p:cNvSpPr>
            <p:nvPr/>
          </p:nvSpPr>
          <p:spPr bwMode="auto">
            <a:xfrm>
              <a:off x="857250" y="1920677"/>
              <a:ext cx="477838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F8F8F8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3200" b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3795" name="Rectangle 19"/>
            <p:cNvSpPr>
              <a:spLocks noChangeArrowheads="1"/>
            </p:cNvSpPr>
            <p:nvPr/>
          </p:nvSpPr>
          <p:spPr bwMode="auto">
            <a:xfrm>
              <a:off x="1361306" y="4368949"/>
              <a:ext cx="477838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 dirty="0">
                  <a:solidFill>
                    <a:srgbClr val="F8F8F8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</a:p>
          </p:txBody>
        </p:sp>
        <p:sp>
          <p:nvSpPr>
            <p:cNvPr id="203796" name="Rectangle 20"/>
            <p:cNvSpPr>
              <a:spLocks noChangeArrowheads="1"/>
            </p:cNvSpPr>
            <p:nvPr/>
          </p:nvSpPr>
          <p:spPr bwMode="auto">
            <a:xfrm>
              <a:off x="7481986" y="1560637"/>
              <a:ext cx="477837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 dirty="0">
                  <a:solidFill>
                    <a:srgbClr val="F8F8F8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  <p:sp>
          <p:nvSpPr>
            <p:cNvPr id="203797" name="Rectangle 21"/>
            <p:cNvSpPr>
              <a:spLocks noChangeArrowheads="1"/>
            </p:cNvSpPr>
            <p:nvPr/>
          </p:nvSpPr>
          <p:spPr bwMode="auto">
            <a:xfrm>
              <a:off x="7986042" y="4656981"/>
              <a:ext cx="45878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 dirty="0">
                  <a:solidFill>
                    <a:srgbClr val="F8F8F8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</a:p>
          </p:txBody>
        </p:sp>
        <p:sp>
          <p:nvSpPr>
            <p:cNvPr id="203798" name="Rectangle 22"/>
            <p:cNvSpPr>
              <a:spLocks noChangeArrowheads="1"/>
            </p:cNvSpPr>
            <p:nvPr/>
          </p:nvSpPr>
          <p:spPr bwMode="auto">
            <a:xfrm>
              <a:off x="3954463" y="3433763"/>
              <a:ext cx="500062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 dirty="0">
                  <a:solidFill>
                    <a:srgbClr val="F8F8F8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</a:p>
          </p:txBody>
        </p:sp>
        <p:sp>
          <p:nvSpPr>
            <p:cNvPr id="37" name="Text Box 28"/>
            <p:cNvSpPr txBox="1">
              <a:spLocks noChangeArrowheads="1"/>
            </p:cNvSpPr>
            <p:nvPr/>
          </p:nvSpPr>
          <p:spPr bwMode="auto">
            <a:xfrm>
              <a:off x="3953594" y="2280717"/>
              <a:ext cx="1214438" cy="512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ru-RU" sz="3200" b="1" dirty="0">
                  <a:solidFill>
                    <a:srgbClr val="F8F8F8"/>
                  </a:solidFill>
                  <a:latin typeface="Times New Roman" pitchFamily="18" charset="0"/>
                  <a:cs typeface="Times New Roman" pitchFamily="18" charset="0"/>
                </a:rPr>
                <a:t>137º</a:t>
              </a:r>
            </a:p>
          </p:txBody>
        </p:sp>
      </p:grp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1259632" y="2060848"/>
            <a:ext cx="142875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68,5º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38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38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38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4" presetClass="entr" presetSubtype="0" ac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802" grpId="0"/>
      <p:bldP spid="203803" grpId="0" animBg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5" grpId="0"/>
      <p:bldP spid="36" grpId="0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3" descr="C:\Users\Екатерина\Desktop\для презинтаций\фон\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10952" name="Object 2"/>
          <p:cNvGraphicFramePr>
            <a:graphicFrameLocks noChangeAspect="1"/>
          </p:cNvGraphicFramePr>
          <p:nvPr/>
        </p:nvGraphicFramePr>
        <p:xfrm>
          <a:off x="2432050" y="5805488"/>
          <a:ext cx="1992313" cy="585787"/>
        </p:xfrm>
        <a:graphic>
          <a:graphicData uri="http://schemas.openxmlformats.org/presentationml/2006/ole">
            <p:oleObj spid="_x0000_s82946" name="Формула" r:id="rId4" imgW="685800" imgH="203040" progId="Equation.3">
              <p:embed/>
            </p:oleObj>
          </a:graphicData>
        </a:graphic>
      </p:graphicFrame>
      <p:sp>
        <p:nvSpPr>
          <p:cNvPr id="210953" name="Text Box 9"/>
          <p:cNvSpPr txBox="1">
            <a:spLocks noChangeArrowheads="1"/>
          </p:cNvSpPr>
          <p:nvPr/>
        </p:nvSpPr>
        <p:spPr bwMode="auto">
          <a:xfrm>
            <a:off x="971600" y="5805264"/>
            <a:ext cx="1363662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Найти:</a:t>
            </a:r>
          </a:p>
        </p:txBody>
      </p:sp>
      <p:sp>
        <p:nvSpPr>
          <p:cNvPr id="210954" name="Line 10"/>
          <p:cNvSpPr>
            <a:spLocks noChangeShapeType="1"/>
          </p:cNvSpPr>
          <p:nvPr/>
        </p:nvSpPr>
        <p:spPr bwMode="auto">
          <a:xfrm>
            <a:off x="971600" y="5589240"/>
            <a:ext cx="44640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0972" name="Text Box 28"/>
          <p:cNvSpPr txBox="1">
            <a:spLocks noChangeArrowheads="1"/>
          </p:cNvSpPr>
          <p:nvPr/>
        </p:nvSpPr>
        <p:spPr bwMode="auto">
          <a:xfrm>
            <a:off x="971600" y="692696"/>
            <a:ext cx="2334165" cy="76944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Задача 6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611560" y="1556792"/>
            <a:ext cx="7800428" cy="3243734"/>
            <a:chOff x="611560" y="1556792"/>
            <a:chExt cx="7800428" cy="3243734"/>
          </a:xfrm>
        </p:grpSpPr>
        <p:sp>
          <p:nvSpPr>
            <p:cNvPr id="210950" name="Freeform 6"/>
            <p:cNvSpPr>
              <a:spLocks/>
            </p:cNvSpPr>
            <p:nvPr/>
          </p:nvSpPr>
          <p:spPr bwMode="auto">
            <a:xfrm>
              <a:off x="928688" y="2143125"/>
              <a:ext cx="7175500" cy="2116138"/>
            </a:xfrm>
            <a:custGeom>
              <a:avLst/>
              <a:gdLst>
                <a:gd name="T0" fmla="*/ 0 w 4520"/>
                <a:gd name="T1" fmla="*/ 2116138 h 1333"/>
                <a:gd name="T2" fmla="*/ 7175500 w 4520"/>
                <a:gd name="T3" fmla="*/ 2089151 h 1333"/>
                <a:gd name="T4" fmla="*/ 4727575 w 4520"/>
                <a:gd name="T5" fmla="*/ 0 h 1333"/>
                <a:gd name="T6" fmla="*/ 4656137 w 4520"/>
                <a:gd name="T7" fmla="*/ 2089151 h 1333"/>
                <a:gd name="T8" fmla="*/ 2844800 w 4520"/>
                <a:gd name="T9" fmla="*/ 2097088 h 1333"/>
                <a:gd name="T10" fmla="*/ 4727575 w 4520"/>
                <a:gd name="T11" fmla="*/ 0 h 1333"/>
                <a:gd name="T12" fmla="*/ 0 w 4520"/>
                <a:gd name="T13" fmla="*/ 2116138 h 13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20"/>
                <a:gd name="T22" fmla="*/ 0 h 1333"/>
                <a:gd name="T23" fmla="*/ 4520 w 4520"/>
                <a:gd name="T24" fmla="*/ 1333 h 13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20" h="1333">
                  <a:moveTo>
                    <a:pt x="0" y="1333"/>
                  </a:moveTo>
                  <a:lnTo>
                    <a:pt x="4520" y="1316"/>
                  </a:lnTo>
                  <a:lnTo>
                    <a:pt x="2978" y="0"/>
                  </a:lnTo>
                  <a:lnTo>
                    <a:pt x="2933" y="1316"/>
                  </a:lnTo>
                  <a:lnTo>
                    <a:pt x="1792" y="1321"/>
                  </a:lnTo>
                  <a:lnTo>
                    <a:pt x="2978" y="0"/>
                  </a:lnTo>
                  <a:lnTo>
                    <a:pt x="0" y="1333"/>
                  </a:lnTo>
                  <a:close/>
                </a:path>
              </a:pathLst>
            </a:custGeom>
            <a:gradFill flip="none" rotWithShape="1">
              <a:gsLst>
                <a:gs pos="8600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13500000" scaled="1"/>
              <a:tileRect/>
            </a:gra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0951" name="Line 7"/>
            <p:cNvSpPr>
              <a:spLocks noChangeShapeType="1"/>
            </p:cNvSpPr>
            <p:nvPr/>
          </p:nvSpPr>
          <p:spPr bwMode="auto">
            <a:xfrm>
              <a:off x="6300192" y="4005064"/>
              <a:ext cx="215900" cy="36036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955" name="Line 11"/>
            <p:cNvSpPr>
              <a:spLocks noChangeShapeType="1"/>
            </p:cNvSpPr>
            <p:nvPr/>
          </p:nvSpPr>
          <p:spPr bwMode="auto">
            <a:xfrm>
              <a:off x="6472238" y="4016375"/>
              <a:ext cx="215900" cy="36036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956" name="Line 12"/>
            <p:cNvSpPr>
              <a:spLocks noChangeShapeType="1"/>
            </p:cNvSpPr>
            <p:nvPr/>
          </p:nvSpPr>
          <p:spPr bwMode="auto">
            <a:xfrm>
              <a:off x="4529138" y="3079750"/>
              <a:ext cx="215900" cy="36036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957" name="Line 13"/>
            <p:cNvSpPr>
              <a:spLocks noChangeShapeType="1"/>
            </p:cNvSpPr>
            <p:nvPr/>
          </p:nvSpPr>
          <p:spPr bwMode="auto">
            <a:xfrm>
              <a:off x="2800350" y="4087813"/>
              <a:ext cx="215900" cy="36036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958" name="Line 14"/>
            <p:cNvSpPr>
              <a:spLocks noChangeShapeType="1"/>
            </p:cNvSpPr>
            <p:nvPr/>
          </p:nvSpPr>
          <p:spPr bwMode="auto">
            <a:xfrm flipV="1">
              <a:off x="5392738" y="3367088"/>
              <a:ext cx="431800" cy="2159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959" name="Line 15"/>
            <p:cNvSpPr>
              <a:spLocks noChangeShapeType="1"/>
            </p:cNvSpPr>
            <p:nvPr/>
          </p:nvSpPr>
          <p:spPr bwMode="auto">
            <a:xfrm flipV="1">
              <a:off x="5364088" y="3284984"/>
              <a:ext cx="431800" cy="2159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960" name="Rectangle 16"/>
            <p:cNvSpPr>
              <a:spLocks noChangeArrowheads="1"/>
            </p:cNvSpPr>
            <p:nvPr/>
          </p:nvSpPr>
          <p:spPr bwMode="auto">
            <a:xfrm>
              <a:off x="3563888" y="4221088"/>
              <a:ext cx="477838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  <p:sp>
          <p:nvSpPr>
            <p:cNvPr id="210961" name="Rectangle 17"/>
            <p:cNvSpPr>
              <a:spLocks noChangeArrowheads="1"/>
            </p:cNvSpPr>
            <p:nvPr/>
          </p:nvSpPr>
          <p:spPr bwMode="auto">
            <a:xfrm>
              <a:off x="5508104" y="1556792"/>
              <a:ext cx="45878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</a:p>
          </p:txBody>
        </p:sp>
        <p:sp>
          <p:nvSpPr>
            <p:cNvPr id="210962" name="Rectangle 18"/>
            <p:cNvSpPr>
              <a:spLocks noChangeArrowheads="1"/>
            </p:cNvSpPr>
            <p:nvPr/>
          </p:nvSpPr>
          <p:spPr bwMode="auto">
            <a:xfrm>
              <a:off x="7956376" y="3645024"/>
              <a:ext cx="455612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</a:p>
          </p:txBody>
        </p:sp>
        <p:sp>
          <p:nvSpPr>
            <p:cNvPr id="210963" name="Rectangle 19"/>
            <p:cNvSpPr>
              <a:spLocks noChangeArrowheads="1"/>
            </p:cNvSpPr>
            <p:nvPr/>
          </p:nvSpPr>
          <p:spPr bwMode="auto">
            <a:xfrm>
              <a:off x="5292080" y="4221088"/>
              <a:ext cx="477837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</a:p>
          </p:txBody>
        </p:sp>
        <p:sp>
          <p:nvSpPr>
            <p:cNvPr id="210964" name="Rectangle 20"/>
            <p:cNvSpPr>
              <a:spLocks noChangeArrowheads="1"/>
            </p:cNvSpPr>
            <p:nvPr/>
          </p:nvSpPr>
          <p:spPr bwMode="auto">
            <a:xfrm>
              <a:off x="611560" y="3717032"/>
              <a:ext cx="477837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" name="Группа 30"/>
            <p:cNvGrpSpPr>
              <a:grpSpLocks/>
            </p:cNvGrpSpPr>
            <p:nvPr/>
          </p:nvGrpSpPr>
          <p:grpSpPr bwMode="auto">
            <a:xfrm>
              <a:off x="5608638" y="2071688"/>
              <a:ext cx="1728787" cy="792162"/>
              <a:chOff x="5608612" y="2071678"/>
              <a:chExt cx="1728787" cy="792163"/>
            </a:xfrm>
          </p:grpSpPr>
          <p:sp>
            <p:nvSpPr>
              <p:cNvPr id="6173" name="Arc 21"/>
              <p:cNvSpPr>
                <a:spLocks/>
              </p:cNvSpPr>
              <p:nvPr/>
            </p:nvSpPr>
            <p:spPr bwMode="auto">
              <a:xfrm flipV="1">
                <a:off x="5608612" y="2071678"/>
                <a:ext cx="936625" cy="792163"/>
              </a:xfrm>
              <a:custGeom>
                <a:avLst/>
                <a:gdLst>
                  <a:gd name="T0" fmla="*/ 0 w 21600"/>
                  <a:gd name="T1" fmla="*/ 0 h 21600"/>
                  <a:gd name="T2" fmla="*/ 40614181 w 21600"/>
                  <a:gd name="T3" fmla="*/ 29051953 h 21600"/>
                  <a:gd name="T4" fmla="*/ 0 w 21600"/>
                  <a:gd name="T5" fmla="*/ 29051953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174" name="Line 23"/>
              <p:cNvSpPr>
                <a:spLocks noChangeShapeType="1"/>
              </p:cNvSpPr>
              <p:nvPr/>
            </p:nvSpPr>
            <p:spPr bwMode="auto">
              <a:xfrm>
                <a:off x="6545237" y="2071678"/>
                <a:ext cx="792162" cy="158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5" name="Text Box 28"/>
            <p:cNvSpPr txBox="1">
              <a:spLocks noChangeArrowheads="1"/>
            </p:cNvSpPr>
            <p:nvPr/>
          </p:nvSpPr>
          <p:spPr bwMode="auto">
            <a:xfrm>
              <a:off x="4029075" y="3730625"/>
              <a:ext cx="1000125" cy="512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ru-RU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48º</a:t>
              </a:r>
            </a:p>
          </p:txBody>
        </p:sp>
        <p:sp>
          <p:nvSpPr>
            <p:cNvPr id="26" name="Text Box 28"/>
            <p:cNvSpPr txBox="1">
              <a:spLocks noChangeArrowheads="1"/>
            </p:cNvSpPr>
            <p:nvPr/>
          </p:nvSpPr>
          <p:spPr bwMode="auto">
            <a:xfrm>
              <a:off x="6660232" y="1556792"/>
              <a:ext cx="1000125" cy="512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ru-RU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56º</a:t>
              </a:r>
            </a:p>
          </p:txBody>
        </p:sp>
      </p:grp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1619672" y="3717032"/>
            <a:ext cx="100012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24º</a:t>
            </a:r>
          </a:p>
        </p:txBody>
      </p:sp>
      <p:grpSp>
        <p:nvGrpSpPr>
          <p:cNvPr id="3" name="Группа 33"/>
          <p:cNvGrpSpPr>
            <a:grpSpLocks/>
          </p:cNvGrpSpPr>
          <p:nvPr/>
        </p:nvGrpSpPr>
        <p:grpSpPr bwMode="auto">
          <a:xfrm>
            <a:off x="3923928" y="1700808"/>
            <a:ext cx="2286000" cy="936625"/>
            <a:chOff x="3786182" y="928670"/>
            <a:chExt cx="2286016" cy="936627"/>
          </a:xfrm>
        </p:grpSpPr>
        <p:sp>
          <p:nvSpPr>
            <p:cNvPr id="6171" name="Arc 21"/>
            <p:cNvSpPr>
              <a:spLocks/>
            </p:cNvSpPr>
            <p:nvPr/>
          </p:nvSpPr>
          <p:spPr bwMode="auto">
            <a:xfrm rot="5400000" flipV="1">
              <a:off x="5032382" y="825481"/>
              <a:ext cx="936625" cy="1143007"/>
            </a:xfrm>
            <a:custGeom>
              <a:avLst/>
              <a:gdLst>
                <a:gd name="T0" fmla="*/ 0 w 21600"/>
                <a:gd name="T1" fmla="*/ 0 h 21600"/>
                <a:gd name="T2" fmla="*/ 40614181 w 21600"/>
                <a:gd name="T3" fmla="*/ 60484495 h 21600"/>
                <a:gd name="T4" fmla="*/ 0 w 21600"/>
                <a:gd name="T5" fmla="*/ 6048449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72" name="Line 23"/>
            <p:cNvSpPr>
              <a:spLocks noChangeShapeType="1"/>
            </p:cNvSpPr>
            <p:nvPr/>
          </p:nvSpPr>
          <p:spPr bwMode="auto">
            <a:xfrm>
              <a:off x="3786182" y="928670"/>
              <a:ext cx="1152000" cy="15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" name="Text Box 28"/>
          <p:cNvSpPr txBox="1">
            <a:spLocks noChangeArrowheads="1"/>
          </p:cNvSpPr>
          <p:nvPr/>
        </p:nvSpPr>
        <p:spPr bwMode="auto">
          <a:xfrm>
            <a:off x="3995936" y="1196752"/>
            <a:ext cx="121443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100º</a:t>
            </a:r>
          </a:p>
        </p:txBody>
      </p:sp>
      <p:sp>
        <p:nvSpPr>
          <p:cNvPr id="24" name="Rectangle 70"/>
          <p:cNvSpPr>
            <a:spLocks noChangeArrowheads="1"/>
          </p:cNvSpPr>
          <p:nvPr/>
        </p:nvSpPr>
        <p:spPr bwMode="auto">
          <a:xfrm>
            <a:off x="1763688" y="3717032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baseline="30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09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09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09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4" presetClass="entr" presetSubtype="0" ac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0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6" presetClass="entr" presetSubtype="4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3" grpId="0"/>
      <p:bldP spid="210954" grpId="0" animBg="1"/>
      <p:bldP spid="210972" grpId="0"/>
      <p:bldP spid="27" grpId="0"/>
      <p:bldP spid="33" grpId="0"/>
      <p:bldP spid="24" grpId="0"/>
      <p:bldP spid="2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C:\Users\Екатерина\Desktop\для презинтаций\фон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476672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spc="100" dirty="0">
              <a:latin typeface="Comic Sans MS" pitchFamily="66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ru-RU" sz="2400" spc="100" dirty="0" smtClean="0">
                <a:latin typeface="Times New Roman" pitchFamily="18" charset="0"/>
                <a:cs typeface="Times New Roman" pitchFamily="18" charset="0"/>
              </a:rPr>
              <a:t>Дан треугольник АВС. </a:t>
            </a:r>
            <a:r>
              <a:rPr lang="ru-RU" sz="2400" spc="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АС = ВС = 10, </a:t>
            </a:r>
            <a:r>
              <a:rPr lang="en-US" sz="2400" spc="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spc="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spc="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400" spc="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ru-RU" sz="2400" spc="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0,</a:t>
            </a:r>
            <a:r>
              <a:rPr lang="ru-RU" sz="2400" spc="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n-US" sz="2400" spc="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100" dirty="0" smtClean="0">
                <a:latin typeface="Times New Roman" pitchFamily="18" charset="0"/>
                <a:cs typeface="Times New Roman" pitchFamily="18" charset="0"/>
              </a:rPr>
              <a:t>Найти </a:t>
            </a:r>
            <a:r>
              <a:rPr lang="en-US" sz="2400" spc="1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spc="100" dirty="0" smtClean="0">
                <a:latin typeface="Times New Roman" pitchFamily="18" charset="0"/>
                <a:cs typeface="Times New Roman" pitchFamily="18" charset="0"/>
              </a:rPr>
              <a:t>В.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C:\Users\Екатерина\Desktop\для презинтаций\фон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476672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ru-RU" sz="2400" spc="100" dirty="0" smtClean="0">
                <a:latin typeface="Times New Roman" pitchFamily="18" charset="0"/>
                <a:cs typeface="Times New Roman" pitchFamily="18" charset="0"/>
              </a:rPr>
              <a:t>В треугольнике АВС угол С равен 30</a:t>
            </a:r>
            <a:r>
              <a:rPr lang="ru-RU" sz="2400" spc="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º, АС = ВС = 1.</a:t>
            </a:r>
            <a:r>
              <a:rPr lang="en-US" sz="2400" spc="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100" dirty="0" smtClean="0">
                <a:latin typeface="Times New Roman" pitchFamily="18" charset="0"/>
                <a:cs typeface="Times New Roman" pitchFamily="18" charset="0"/>
              </a:rPr>
              <a:t>Найти </a:t>
            </a:r>
            <a:r>
              <a:rPr lang="en-US" sz="2400" spc="1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spc="100" dirty="0" smtClean="0">
                <a:latin typeface="Times New Roman" pitchFamily="18" charset="0"/>
                <a:cs typeface="Times New Roman" pitchFamily="18" charset="0"/>
              </a:rPr>
              <a:t>В.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C:\Users\Екатерина\Desktop\для презинтаций\фон\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476672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  <a:defRPr/>
            </a:pPr>
            <a:r>
              <a:rPr lang="ru-RU" sz="2400" spc="100" dirty="0" smtClean="0">
                <a:latin typeface="Times New Roman" pitchFamily="18" charset="0"/>
                <a:cs typeface="Times New Roman" pitchFamily="18" charset="0"/>
              </a:rPr>
              <a:t>Дан треугольник АВС. </a:t>
            </a:r>
            <a:r>
              <a:rPr lang="ru-RU" sz="2400" spc="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АС = ВС = 1, АВ =           .</a:t>
            </a:r>
            <a:r>
              <a:rPr lang="en-US" sz="2400" spc="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100" dirty="0" smtClean="0">
                <a:latin typeface="Times New Roman" pitchFamily="18" charset="0"/>
                <a:cs typeface="Times New Roman" pitchFamily="18" charset="0"/>
              </a:rPr>
              <a:t>Найти угол С.</a:t>
            </a: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7668344" y="476672"/>
          <a:ext cx="1098907" cy="486048"/>
        </p:xfrm>
        <a:graphic>
          <a:graphicData uri="http://schemas.openxmlformats.org/presentationml/2006/ole">
            <p:oleObj spid="_x0000_s83970" name="Формула" r:id="rId4" imgW="558720" imgH="279360" progId="Equation.3">
              <p:embed/>
            </p:oleObj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Users\Екатерина\Desktop\для презинтаций\фон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algn="ctr" eaLnBrk="0" hangingPunct="0">
              <a:spcBef>
                <a:spcPts val="1200"/>
              </a:spcBef>
              <a:buNone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 справились с поставленными задачами. </a:t>
            </a:r>
          </a:p>
          <a:p>
            <a:pPr algn="ctr" eaLnBrk="0" hangingPunct="0">
              <a:spcBef>
                <a:spcPts val="1200"/>
              </a:spcBef>
              <a:buNone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Урок окончен!</a:t>
            </a:r>
          </a:p>
          <a:p>
            <a:pPr algn="ctr" eaLnBrk="0" hangingPunct="0">
              <a:spcBef>
                <a:spcPts val="1200"/>
              </a:spcBef>
              <a:buNone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 Вам за урок!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Екатерина\Desktop\для презинтаций\фон\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8" name="Содержимое 7"/>
          <p:cNvGrpSpPr>
            <a:grpSpLocks noGrp="1"/>
          </p:cNvGrpSpPr>
          <p:nvPr>
            <p:ph sz="quarter" idx="1"/>
          </p:nvPr>
        </p:nvGrpSpPr>
        <p:grpSpPr>
          <a:xfrm>
            <a:off x="395536" y="404664"/>
            <a:ext cx="3771900" cy="1824608"/>
            <a:chOff x="1547664" y="599686"/>
            <a:chExt cx="3684290" cy="2356760"/>
          </a:xfrm>
        </p:grpSpPr>
        <p:sp>
          <p:nvSpPr>
            <p:cNvPr id="9" name="Text Box 22"/>
            <p:cNvSpPr txBox="1">
              <a:spLocks noChangeArrowheads="1"/>
            </p:cNvSpPr>
            <p:nvPr/>
          </p:nvSpPr>
          <p:spPr bwMode="auto">
            <a:xfrm>
              <a:off x="2051720" y="2273854"/>
              <a:ext cx="864095" cy="61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ru-RU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120º</a:t>
              </a:r>
            </a:p>
          </p:txBody>
        </p:sp>
        <p:grpSp>
          <p:nvGrpSpPr>
            <p:cNvPr id="10" name="Группа 60"/>
            <p:cNvGrpSpPr/>
            <p:nvPr/>
          </p:nvGrpSpPr>
          <p:grpSpPr>
            <a:xfrm>
              <a:off x="1547664" y="599686"/>
              <a:ext cx="3684290" cy="2356760"/>
              <a:chOff x="1547664" y="599686"/>
              <a:chExt cx="3684290" cy="2356760"/>
            </a:xfrm>
          </p:grpSpPr>
          <p:sp>
            <p:nvSpPr>
              <p:cNvPr id="11" name="Text Box 14"/>
              <p:cNvSpPr txBox="1">
                <a:spLocks noChangeArrowheads="1"/>
              </p:cNvSpPr>
              <p:nvPr/>
            </p:nvSpPr>
            <p:spPr bwMode="auto">
              <a:xfrm>
                <a:off x="4783096" y="2492896"/>
                <a:ext cx="448858" cy="463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2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ru-RU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Text Box 16"/>
              <p:cNvSpPr txBox="1">
                <a:spLocks noChangeArrowheads="1"/>
              </p:cNvSpPr>
              <p:nvPr/>
            </p:nvSpPr>
            <p:spPr bwMode="auto">
              <a:xfrm>
                <a:off x="2699792" y="599686"/>
                <a:ext cx="465588" cy="5565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2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ru-RU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Text Box 18"/>
              <p:cNvSpPr txBox="1">
                <a:spLocks noChangeArrowheads="1"/>
              </p:cNvSpPr>
              <p:nvPr/>
            </p:nvSpPr>
            <p:spPr bwMode="auto">
              <a:xfrm>
                <a:off x="1547664" y="2492896"/>
                <a:ext cx="397247" cy="463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ru-RU" sz="2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</a:p>
            </p:txBody>
          </p:sp>
          <p:grpSp>
            <p:nvGrpSpPr>
              <p:cNvPr id="14" name="Группа 80"/>
              <p:cNvGrpSpPr>
                <a:grpSpLocks/>
              </p:cNvGrpSpPr>
              <p:nvPr/>
            </p:nvGrpSpPr>
            <p:grpSpPr bwMode="auto">
              <a:xfrm>
                <a:off x="1907704" y="1124744"/>
                <a:ext cx="2911475" cy="1800225"/>
                <a:chOff x="572851" y="964271"/>
                <a:chExt cx="2911581" cy="1798889"/>
              </a:xfrm>
            </p:grpSpPr>
            <p:cxnSp>
              <p:nvCxnSpPr>
                <p:cNvPr id="16" name="AutoShape 25"/>
                <p:cNvCxnSpPr>
                  <a:cxnSpLocks noChangeShapeType="1"/>
                </p:cNvCxnSpPr>
                <p:nvPr/>
              </p:nvCxnSpPr>
              <p:spPr bwMode="auto">
                <a:xfrm flipV="1">
                  <a:off x="572851" y="964271"/>
                  <a:ext cx="944297" cy="1633474"/>
                </a:xfrm>
                <a:prstGeom prst="straightConnector1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" name="AutoShape 26"/>
                <p:cNvCxnSpPr>
                  <a:cxnSpLocks noChangeShapeType="1"/>
                </p:cNvCxnSpPr>
                <p:nvPr/>
              </p:nvCxnSpPr>
              <p:spPr bwMode="auto">
                <a:xfrm>
                  <a:off x="1517148" y="964271"/>
                  <a:ext cx="1967284" cy="1798889"/>
                </a:xfrm>
                <a:prstGeom prst="straightConnector1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" name="AutoShape 2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72851" y="2597745"/>
                  <a:ext cx="2911581" cy="165415"/>
                </a:xfrm>
                <a:prstGeom prst="straightConnector1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5" name="Text Box 28"/>
              <p:cNvSpPr txBox="1">
                <a:spLocks noChangeArrowheads="1"/>
              </p:cNvSpPr>
              <p:nvPr/>
            </p:nvSpPr>
            <p:spPr bwMode="auto">
              <a:xfrm>
                <a:off x="3868734" y="2366863"/>
                <a:ext cx="773690" cy="568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ru-RU" sz="2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40º</a:t>
                </a:r>
              </a:p>
            </p:txBody>
          </p:sp>
        </p:grpSp>
      </p:grp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1547664" y="908720"/>
            <a:ext cx="72008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0º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83568" y="476672"/>
            <a:ext cx="5342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1547664" y="908720"/>
            <a:ext cx="5588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364088" y="620688"/>
            <a:ext cx="5342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5508104" y="404664"/>
            <a:ext cx="3071713" cy="3075459"/>
            <a:chOff x="5652120" y="116632"/>
            <a:chExt cx="3071713" cy="3075459"/>
          </a:xfrm>
        </p:grpSpPr>
        <p:sp>
          <p:nvSpPr>
            <p:cNvPr id="25" name="AutoShape 7"/>
            <p:cNvSpPr>
              <a:spLocks noChangeArrowheads="1"/>
            </p:cNvSpPr>
            <p:nvPr/>
          </p:nvSpPr>
          <p:spPr bwMode="auto">
            <a:xfrm>
              <a:off x="6072188" y="487363"/>
              <a:ext cx="2232025" cy="2663825"/>
            </a:xfrm>
            <a:prstGeom prst="rtTriangle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6072188" y="3006725"/>
              <a:ext cx="144462" cy="144463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 Box 28"/>
            <p:cNvSpPr txBox="1">
              <a:spLocks noChangeArrowheads="1"/>
            </p:cNvSpPr>
            <p:nvPr/>
          </p:nvSpPr>
          <p:spPr bwMode="auto">
            <a:xfrm>
              <a:off x="6012160" y="908720"/>
              <a:ext cx="785813" cy="512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  <a:r>
                <a:rPr lang="ru-RU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º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 Box 63"/>
            <p:cNvSpPr txBox="1">
              <a:spLocks noChangeArrowheads="1"/>
            </p:cNvSpPr>
            <p:nvPr/>
          </p:nvSpPr>
          <p:spPr bwMode="auto">
            <a:xfrm>
              <a:off x="8244408" y="2780928"/>
              <a:ext cx="479425" cy="411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 Box 63"/>
            <p:cNvSpPr txBox="1">
              <a:spLocks noChangeArrowheads="1"/>
            </p:cNvSpPr>
            <p:nvPr/>
          </p:nvSpPr>
          <p:spPr bwMode="auto">
            <a:xfrm>
              <a:off x="5652120" y="2780928"/>
              <a:ext cx="479425" cy="411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 Box 63"/>
            <p:cNvSpPr txBox="1">
              <a:spLocks noChangeArrowheads="1"/>
            </p:cNvSpPr>
            <p:nvPr/>
          </p:nvSpPr>
          <p:spPr bwMode="auto">
            <a:xfrm>
              <a:off x="6084168" y="116632"/>
              <a:ext cx="479425" cy="411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7524328" y="2996952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7380312" y="2996952"/>
            <a:ext cx="785812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0º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83568" y="2780928"/>
            <a:ext cx="5342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467544" y="2924944"/>
            <a:ext cx="1919652" cy="3255758"/>
            <a:chOff x="2555776" y="548680"/>
            <a:chExt cx="1919652" cy="3255758"/>
          </a:xfrm>
        </p:grpSpPr>
        <p:sp>
          <p:nvSpPr>
            <p:cNvPr id="35" name="Равнобедренный треугольник 34"/>
            <p:cNvSpPr/>
            <p:nvPr/>
          </p:nvSpPr>
          <p:spPr>
            <a:xfrm rot="17504838">
              <a:off x="1949110" y="1390017"/>
              <a:ext cx="2777322" cy="1196151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8F8F8"/>
                </a:solidFill>
              </a:endParaRPr>
            </a:p>
          </p:txBody>
        </p:sp>
        <p:grpSp>
          <p:nvGrpSpPr>
            <p:cNvPr id="36" name="Группа 96"/>
            <p:cNvGrpSpPr/>
            <p:nvPr/>
          </p:nvGrpSpPr>
          <p:grpSpPr>
            <a:xfrm>
              <a:off x="2555776" y="548680"/>
              <a:ext cx="1919652" cy="3255758"/>
              <a:chOff x="2555776" y="548680"/>
              <a:chExt cx="1919652" cy="3255758"/>
            </a:xfrm>
          </p:grpSpPr>
          <p:sp>
            <p:nvSpPr>
              <p:cNvPr id="37" name="Text Box 36"/>
              <p:cNvSpPr txBox="1">
                <a:spLocks noChangeArrowheads="1"/>
              </p:cNvSpPr>
              <p:nvPr/>
            </p:nvSpPr>
            <p:spPr bwMode="auto">
              <a:xfrm>
                <a:off x="2987824" y="3284984"/>
                <a:ext cx="478628" cy="5194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  <a:defRPr/>
                </a:pPr>
                <a:r>
                  <a:rPr lang="ru-RU" sz="2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</a:p>
            </p:txBody>
          </p:sp>
          <p:sp>
            <p:nvSpPr>
              <p:cNvPr id="38" name="Text Box 34"/>
              <p:cNvSpPr txBox="1">
                <a:spLocks noChangeArrowheads="1"/>
              </p:cNvSpPr>
              <p:nvPr/>
            </p:nvSpPr>
            <p:spPr bwMode="auto">
              <a:xfrm>
                <a:off x="2555776" y="1340768"/>
                <a:ext cx="478628" cy="5194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2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ru-RU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Text Box 45"/>
              <p:cNvSpPr txBox="1">
                <a:spLocks noChangeArrowheads="1"/>
              </p:cNvSpPr>
              <p:nvPr/>
            </p:nvSpPr>
            <p:spPr bwMode="auto">
              <a:xfrm>
                <a:off x="2771800" y="1628800"/>
                <a:ext cx="792088" cy="504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ru-RU" sz="2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ru-RU" sz="2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0º</a:t>
                </a:r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4067944" y="548680"/>
                <a:ext cx="4074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ts val="1000"/>
                  </a:spcAft>
                  <a:defRPr/>
                </a:pPr>
                <a:r>
                  <a:rPr lang="en-US" sz="2400" b="1" dirty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ru-RU" sz="2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1" name="AutoShape 43"/>
              <p:cNvCxnSpPr>
                <a:cxnSpLocks noChangeShapeType="1"/>
              </p:cNvCxnSpPr>
              <p:nvPr/>
            </p:nvCxnSpPr>
            <p:spPr bwMode="auto">
              <a:xfrm flipH="1" flipV="1">
                <a:off x="3491880" y="1196752"/>
                <a:ext cx="133839" cy="287864"/>
              </a:xfrm>
              <a:prstGeom prst="straightConnector1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2" name="AutoShape 43"/>
              <p:cNvCxnSpPr>
                <a:cxnSpLocks noChangeShapeType="1"/>
              </p:cNvCxnSpPr>
              <p:nvPr/>
            </p:nvCxnSpPr>
            <p:spPr bwMode="auto">
              <a:xfrm flipH="1">
                <a:off x="2843808" y="2492896"/>
                <a:ext cx="360039" cy="144016"/>
              </a:xfrm>
              <a:prstGeom prst="straightConnector1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</p:grpSp>
      <p:sp>
        <p:nvSpPr>
          <p:cNvPr id="43" name="Text Box 30"/>
          <p:cNvSpPr txBox="1">
            <a:spLocks noChangeArrowheads="1"/>
          </p:cNvSpPr>
          <p:nvPr/>
        </p:nvSpPr>
        <p:spPr bwMode="auto">
          <a:xfrm>
            <a:off x="1115616" y="5301208"/>
            <a:ext cx="346348" cy="51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30"/>
          <p:cNvSpPr txBox="1">
            <a:spLocks noChangeArrowheads="1"/>
          </p:cNvSpPr>
          <p:nvPr/>
        </p:nvSpPr>
        <p:spPr bwMode="auto">
          <a:xfrm>
            <a:off x="1907704" y="3356992"/>
            <a:ext cx="346348" cy="51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28"/>
          <p:cNvSpPr txBox="1">
            <a:spLocks noChangeArrowheads="1"/>
          </p:cNvSpPr>
          <p:nvPr/>
        </p:nvSpPr>
        <p:spPr bwMode="auto">
          <a:xfrm>
            <a:off x="1619672" y="3501008"/>
            <a:ext cx="64807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40º</a:t>
            </a:r>
          </a:p>
        </p:txBody>
      </p:sp>
      <p:sp>
        <p:nvSpPr>
          <p:cNvPr id="46" name="Text Box 28"/>
          <p:cNvSpPr txBox="1">
            <a:spLocks noChangeArrowheads="1"/>
          </p:cNvSpPr>
          <p:nvPr/>
        </p:nvSpPr>
        <p:spPr bwMode="auto">
          <a:xfrm>
            <a:off x="1043608" y="4941168"/>
            <a:ext cx="64807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40º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491880" y="3789040"/>
            <a:ext cx="5342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2771800" y="3789040"/>
            <a:ext cx="4320480" cy="3543678"/>
            <a:chOff x="3059832" y="692696"/>
            <a:chExt cx="3719785" cy="3039622"/>
          </a:xfrm>
        </p:grpSpPr>
        <p:sp>
          <p:nvSpPr>
            <p:cNvPr id="49" name="Text Box 63"/>
            <p:cNvSpPr txBox="1">
              <a:spLocks noChangeArrowheads="1"/>
            </p:cNvSpPr>
            <p:nvPr/>
          </p:nvSpPr>
          <p:spPr bwMode="auto">
            <a:xfrm>
              <a:off x="3059832" y="2204864"/>
              <a:ext cx="479425" cy="411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ru-RU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  <p:sp>
          <p:nvSpPr>
            <p:cNvPr id="50" name="Text Box 64"/>
            <p:cNvSpPr txBox="1">
              <a:spLocks noChangeArrowheads="1"/>
            </p:cNvSpPr>
            <p:nvPr/>
          </p:nvSpPr>
          <p:spPr bwMode="auto">
            <a:xfrm>
              <a:off x="4644008" y="692696"/>
              <a:ext cx="432048" cy="411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 Box 65"/>
            <p:cNvSpPr txBox="1">
              <a:spLocks noChangeArrowheads="1"/>
            </p:cNvSpPr>
            <p:nvPr/>
          </p:nvSpPr>
          <p:spPr bwMode="auto">
            <a:xfrm>
              <a:off x="6300192" y="2204864"/>
              <a:ext cx="479425" cy="411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Прямоугольный треугольник 51"/>
            <p:cNvSpPr/>
            <p:nvPr/>
          </p:nvSpPr>
          <p:spPr>
            <a:xfrm rot="8067911">
              <a:off x="3795198" y="1572078"/>
              <a:ext cx="2160240" cy="2160240"/>
            </a:xfrm>
            <a:prstGeom prst="rtTriangl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3" name="Text Box 58"/>
          <p:cNvSpPr txBox="1">
            <a:spLocks noChangeArrowheads="1"/>
          </p:cNvSpPr>
          <p:nvPr/>
        </p:nvSpPr>
        <p:spPr bwMode="auto">
          <a:xfrm>
            <a:off x="3347864" y="5661248"/>
            <a:ext cx="338311" cy="35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 Box 57"/>
          <p:cNvSpPr txBox="1">
            <a:spLocks noChangeArrowheads="1"/>
          </p:cNvSpPr>
          <p:nvPr/>
        </p:nvSpPr>
        <p:spPr bwMode="auto">
          <a:xfrm>
            <a:off x="4644008" y="4365104"/>
            <a:ext cx="5588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2x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 Box 58"/>
          <p:cNvSpPr txBox="1">
            <a:spLocks noChangeArrowheads="1"/>
          </p:cNvSpPr>
          <p:nvPr/>
        </p:nvSpPr>
        <p:spPr bwMode="auto">
          <a:xfrm>
            <a:off x="5940152" y="5589240"/>
            <a:ext cx="338311" cy="35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 Box 62"/>
          <p:cNvSpPr txBox="1">
            <a:spLocks noChangeArrowheads="1"/>
          </p:cNvSpPr>
          <p:nvPr/>
        </p:nvSpPr>
        <p:spPr bwMode="auto">
          <a:xfrm>
            <a:off x="4860032" y="4653136"/>
            <a:ext cx="47942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 Box 62"/>
          <p:cNvSpPr txBox="1">
            <a:spLocks noChangeArrowheads="1"/>
          </p:cNvSpPr>
          <p:nvPr/>
        </p:nvSpPr>
        <p:spPr bwMode="auto">
          <a:xfrm>
            <a:off x="3563888" y="5517232"/>
            <a:ext cx="47942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 Box 62"/>
          <p:cNvSpPr txBox="1">
            <a:spLocks noChangeArrowheads="1"/>
          </p:cNvSpPr>
          <p:nvPr/>
        </p:nvSpPr>
        <p:spPr bwMode="auto">
          <a:xfrm>
            <a:off x="5796136" y="5445224"/>
            <a:ext cx="47942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28"/>
          <p:cNvSpPr txBox="1">
            <a:spLocks noChangeArrowheads="1"/>
          </p:cNvSpPr>
          <p:nvPr/>
        </p:nvSpPr>
        <p:spPr bwMode="auto">
          <a:xfrm>
            <a:off x="4572000" y="4509120"/>
            <a:ext cx="7858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0º</a:t>
            </a:r>
          </a:p>
        </p:txBody>
      </p:sp>
      <p:sp>
        <p:nvSpPr>
          <p:cNvPr id="61" name="Text Box 28"/>
          <p:cNvSpPr txBox="1">
            <a:spLocks noChangeArrowheads="1"/>
          </p:cNvSpPr>
          <p:nvPr/>
        </p:nvSpPr>
        <p:spPr bwMode="auto">
          <a:xfrm>
            <a:off x="3347864" y="5661248"/>
            <a:ext cx="78581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º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 Box 28"/>
          <p:cNvSpPr txBox="1">
            <a:spLocks noChangeArrowheads="1"/>
          </p:cNvSpPr>
          <p:nvPr/>
        </p:nvSpPr>
        <p:spPr bwMode="auto">
          <a:xfrm>
            <a:off x="5796136" y="5589240"/>
            <a:ext cx="78581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º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1"/>
      <p:bldP spid="22" grpId="2"/>
      <p:bldP spid="23" grpId="0"/>
      <p:bldP spid="31" grpId="0"/>
      <p:bldP spid="31" grpId="1"/>
      <p:bldP spid="32" grpId="0"/>
      <p:bldP spid="33" grpId="0"/>
      <p:bldP spid="43" grpId="0"/>
      <p:bldP spid="43" grpId="1"/>
      <p:bldP spid="44" grpId="0"/>
      <p:bldP spid="44" grpId="1"/>
      <p:bldP spid="45" grpId="0"/>
      <p:bldP spid="46" grpId="0"/>
      <p:bldP spid="47" grpId="0"/>
      <p:bldP spid="53" grpId="0"/>
      <p:bldP spid="53" grpId="1"/>
      <p:bldP spid="54" grpId="0"/>
      <p:bldP spid="54" grpId="1"/>
      <p:bldP spid="55" grpId="0"/>
      <p:bldP spid="55" grpId="1"/>
      <p:bldP spid="57" grpId="1"/>
      <p:bldP spid="57" grpId="2"/>
      <p:bldP spid="58" grpId="0"/>
      <p:bldP spid="58" grpId="1"/>
      <p:bldP spid="59" grpId="0"/>
      <p:bldP spid="59" grpId="1"/>
      <p:bldP spid="60" grpId="1"/>
      <p:bldP spid="61" grpId="0"/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Екатерина\Desktop\для презинтаций\фон\21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grpSp>
        <p:nvGrpSpPr>
          <p:cNvPr id="17" name="Группа 16"/>
          <p:cNvGrpSpPr/>
          <p:nvPr/>
        </p:nvGrpSpPr>
        <p:grpSpPr>
          <a:xfrm>
            <a:off x="827584" y="1700808"/>
            <a:ext cx="2926900" cy="4473207"/>
            <a:chOff x="683568" y="692696"/>
            <a:chExt cx="2926900" cy="4473207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1115617" y="1052736"/>
              <a:ext cx="2088232" cy="3528392"/>
              <a:chOff x="971600" y="1340768"/>
              <a:chExt cx="2088232" cy="3528392"/>
            </a:xfrm>
          </p:grpSpPr>
          <p:sp>
            <p:nvSpPr>
              <p:cNvPr id="6" name="Прямоугольный треугольник 5"/>
              <p:cNvSpPr/>
              <p:nvPr/>
            </p:nvSpPr>
            <p:spPr>
              <a:xfrm>
                <a:off x="971600" y="1340768"/>
                <a:ext cx="2088232" cy="3528392"/>
              </a:xfrm>
              <a:prstGeom prst="rtTriangl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971600" y="4653136"/>
                <a:ext cx="216024" cy="216024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683568" y="692696"/>
              <a:ext cx="648072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 Box 65"/>
            <p:cNvSpPr txBox="1">
              <a:spLocks noChangeArrowheads="1"/>
            </p:cNvSpPr>
            <p:nvPr/>
          </p:nvSpPr>
          <p:spPr bwMode="auto">
            <a:xfrm>
              <a:off x="683569" y="4365104"/>
              <a:ext cx="556846" cy="479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 Box 36"/>
            <p:cNvSpPr txBox="1">
              <a:spLocks noChangeArrowheads="1"/>
            </p:cNvSpPr>
            <p:nvPr/>
          </p:nvSpPr>
          <p:spPr bwMode="auto">
            <a:xfrm>
              <a:off x="3131840" y="4365104"/>
              <a:ext cx="478628" cy="519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  <a:defRPr/>
              </a:pPr>
              <a:r>
                <a:rPr lang="ru-RU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95736" y="2276872"/>
              <a:ext cx="8640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35696" y="4581128"/>
              <a:ext cx="8640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115616" y="908720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 =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2411760" y="908720"/>
            <a:ext cx="36004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ый треугольник 25"/>
          <p:cNvSpPr/>
          <p:nvPr/>
        </p:nvSpPr>
        <p:spPr>
          <a:xfrm rot="10800000" flipH="1">
            <a:off x="4932040" y="1556792"/>
            <a:ext cx="2304256" cy="4032448"/>
          </a:xfrm>
          <a:prstGeom prst="rtTriangl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932040" y="1556792"/>
            <a:ext cx="216024" cy="21602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7236296" y="1268760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65"/>
          <p:cNvSpPr txBox="1">
            <a:spLocks noChangeArrowheads="1"/>
          </p:cNvSpPr>
          <p:nvPr/>
        </p:nvSpPr>
        <p:spPr bwMode="auto">
          <a:xfrm>
            <a:off x="4427984" y="1268760"/>
            <a:ext cx="556846" cy="47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36"/>
          <p:cNvSpPr txBox="1">
            <a:spLocks noChangeArrowheads="1"/>
          </p:cNvSpPr>
          <p:nvPr/>
        </p:nvSpPr>
        <p:spPr bwMode="auto">
          <a:xfrm>
            <a:off x="4499992" y="5373216"/>
            <a:ext cx="478628" cy="51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27984" y="2996952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68144" y="980728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6228184" y="3429000"/>
            <a:ext cx="36004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84168" y="3501008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0" y="1257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6" name="Группа 55"/>
          <p:cNvGrpSpPr/>
          <p:nvPr/>
        </p:nvGrpSpPr>
        <p:grpSpPr>
          <a:xfrm>
            <a:off x="2483768" y="692696"/>
            <a:ext cx="360040" cy="1077218"/>
            <a:chOff x="3419872" y="2204864"/>
            <a:chExt cx="360040" cy="1077218"/>
          </a:xfrm>
        </p:grpSpPr>
        <p:sp>
          <p:nvSpPr>
            <p:cNvPr id="52" name="TextBox 51"/>
            <p:cNvSpPr txBox="1"/>
            <p:nvPr/>
          </p:nvSpPr>
          <p:spPr>
            <a:xfrm>
              <a:off x="3419872" y="2204864"/>
              <a:ext cx="3600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5" name="Прямая соединительная линия 54"/>
            <p:cNvCxnSpPr>
              <a:stCxn id="52" idx="1"/>
              <a:endCxn id="52" idx="3"/>
            </p:cNvCxnSpPr>
            <p:nvPr/>
          </p:nvCxnSpPr>
          <p:spPr>
            <a:xfrm>
              <a:off x="3419872" y="2743473"/>
              <a:ext cx="36004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Екатерина\Desktop\для презинтаций\фон\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sp>
        <p:nvSpPr>
          <p:cNvPr id="3" name="Прямоугольный треугольник 2"/>
          <p:cNvSpPr/>
          <p:nvPr/>
        </p:nvSpPr>
        <p:spPr>
          <a:xfrm rot="16200000">
            <a:off x="4644008" y="44624"/>
            <a:ext cx="2088232" cy="3960440"/>
          </a:xfrm>
          <a:prstGeom prst="rtTriangl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452320" y="2852936"/>
            <a:ext cx="216024" cy="21602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 rot="12450371">
            <a:off x="1518008" y="4729585"/>
            <a:ext cx="3960440" cy="2088232"/>
            <a:chOff x="1547664" y="1772816"/>
            <a:chExt cx="3960440" cy="208823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5292080" y="3645024"/>
              <a:ext cx="216024" cy="216024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9" name="Прямоугольный треугольник 8"/>
            <p:cNvSpPr/>
            <p:nvPr/>
          </p:nvSpPr>
          <p:spPr>
            <a:xfrm rot="16200000">
              <a:off x="2483768" y="836712"/>
              <a:ext cx="2088232" cy="3960440"/>
            </a:xfrm>
            <a:prstGeom prst="rtTriangl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 Box 65"/>
          <p:cNvSpPr txBox="1">
            <a:spLocks noChangeArrowheads="1"/>
          </p:cNvSpPr>
          <p:nvPr/>
        </p:nvSpPr>
        <p:spPr bwMode="auto">
          <a:xfrm>
            <a:off x="7668344" y="692696"/>
            <a:ext cx="556846" cy="47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65"/>
          <p:cNvSpPr txBox="1">
            <a:spLocks noChangeArrowheads="1"/>
          </p:cNvSpPr>
          <p:nvPr/>
        </p:nvSpPr>
        <p:spPr bwMode="auto">
          <a:xfrm>
            <a:off x="7668344" y="2564904"/>
            <a:ext cx="556846" cy="47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65"/>
          <p:cNvSpPr txBox="1">
            <a:spLocks noChangeArrowheads="1"/>
          </p:cNvSpPr>
          <p:nvPr/>
        </p:nvSpPr>
        <p:spPr bwMode="auto">
          <a:xfrm>
            <a:off x="3275856" y="2564904"/>
            <a:ext cx="556846" cy="47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65"/>
          <p:cNvSpPr txBox="1">
            <a:spLocks noChangeArrowheads="1"/>
          </p:cNvSpPr>
          <p:nvPr/>
        </p:nvSpPr>
        <p:spPr bwMode="auto">
          <a:xfrm>
            <a:off x="5724128" y="5301208"/>
            <a:ext cx="556846" cy="47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65"/>
          <p:cNvSpPr txBox="1">
            <a:spLocks noChangeArrowheads="1"/>
          </p:cNvSpPr>
          <p:nvPr/>
        </p:nvSpPr>
        <p:spPr bwMode="auto">
          <a:xfrm>
            <a:off x="1979712" y="3356992"/>
            <a:ext cx="556846" cy="47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65"/>
          <p:cNvSpPr txBox="1">
            <a:spLocks noChangeArrowheads="1"/>
          </p:cNvSpPr>
          <p:nvPr/>
        </p:nvSpPr>
        <p:spPr bwMode="auto">
          <a:xfrm>
            <a:off x="827584" y="5301208"/>
            <a:ext cx="556846" cy="47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1560" y="692696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 =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59632" y="1484784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 =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36096" y="4221088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 =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24128" y="3068960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68344" y="1700808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07904" y="4149080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71800" y="5733256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64088" y="1340768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2051720" y="692696"/>
            <a:ext cx="36004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2699792" y="1484784"/>
            <a:ext cx="36004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6948264" y="4221088"/>
            <a:ext cx="36004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2051720" y="404664"/>
            <a:ext cx="648072" cy="1077218"/>
            <a:chOff x="3563888" y="620688"/>
            <a:chExt cx="648072" cy="1077218"/>
          </a:xfrm>
        </p:grpSpPr>
        <p:sp>
          <p:nvSpPr>
            <p:cNvPr id="35" name="TextBox 34"/>
            <p:cNvSpPr txBox="1"/>
            <p:nvPr/>
          </p:nvSpPr>
          <p:spPr>
            <a:xfrm>
              <a:off x="3563888" y="620688"/>
              <a:ext cx="64807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13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>
              <a:off x="3635896" y="1196752"/>
              <a:ext cx="50405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43"/>
          <p:cNvGrpSpPr/>
          <p:nvPr/>
        </p:nvGrpSpPr>
        <p:grpSpPr>
          <a:xfrm>
            <a:off x="2699792" y="1196752"/>
            <a:ext cx="648072" cy="1077218"/>
            <a:chOff x="3563888" y="620688"/>
            <a:chExt cx="648072" cy="1077218"/>
          </a:xfrm>
        </p:grpSpPr>
        <p:sp>
          <p:nvSpPr>
            <p:cNvPr id="45" name="TextBox 44"/>
            <p:cNvSpPr txBox="1"/>
            <p:nvPr/>
          </p:nvSpPr>
          <p:spPr>
            <a:xfrm>
              <a:off x="3563888" y="620688"/>
              <a:ext cx="64807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</a:p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13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6" name="Прямая соединительная линия 45"/>
            <p:cNvCxnSpPr/>
            <p:nvPr/>
          </p:nvCxnSpPr>
          <p:spPr>
            <a:xfrm>
              <a:off x="3635896" y="1196752"/>
              <a:ext cx="50405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Группа 46"/>
          <p:cNvGrpSpPr/>
          <p:nvPr/>
        </p:nvGrpSpPr>
        <p:grpSpPr>
          <a:xfrm>
            <a:off x="6876256" y="3933056"/>
            <a:ext cx="648072" cy="1077218"/>
            <a:chOff x="3563888" y="620688"/>
            <a:chExt cx="648072" cy="1077218"/>
          </a:xfrm>
        </p:grpSpPr>
        <p:sp>
          <p:nvSpPr>
            <p:cNvPr id="48" name="TextBox 47"/>
            <p:cNvSpPr txBox="1"/>
            <p:nvPr/>
          </p:nvSpPr>
          <p:spPr>
            <a:xfrm>
              <a:off x="3563888" y="620688"/>
              <a:ext cx="64807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9" name="Прямая соединительная линия 48"/>
            <p:cNvCxnSpPr/>
            <p:nvPr/>
          </p:nvCxnSpPr>
          <p:spPr>
            <a:xfrm>
              <a:off x="3635896" y="1196752"/>
              <a:ext cx="50405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Екатерина\Desktop\для презинтаций\фон\21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 rot="777707">
            <a:off x="1043608" y="1268760"/>
            <a:ext cx="3600400" cy="3600400"/>
            <a:chOff x="1043608" y="1268760"/>
            <a:chExt cx="3600400" cy="3600400"/>
          </a:xfrm>
        </p:grpSpPr>
        <p:sp>
          <p:nvSpPr>
            <p:cNvPr id="4" name="Овал 3"/>
            <p:cNvSpPr/>
            <p:nvPr/>
          </p:nvSpPr>
          <p:spPr>
            <a:xfrm>
              <a:off x="1043608" y="1268760"/>
              <a:ext cx="3600400" cy="36004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2771800" y="2996952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ый треугольник 5"/>
            <p:cNvSpPr/>
            <p:nvPr/>
          </p:nvSpPr>
          <p:spPr>
            <a:xfrm rot="5400000">
              <a:off x="1763688" y="1628800"/>
              <a:ext cx="2088232" cy="2880320"/>
            </a:xfrm>
            <a:prstGeom prst="rtTriangl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 Box 65"/>
          <p:cNvSpPr txBox="1">
            <a:spLocks noChangeArrowheads="1"/>
          </p:cNvSpPr>
          <p:nvPr/>
        </p:nvSpPr>
        <p:spPr bwMode="auto">
          <a:xfrm>
            <a:off x="2699792" y="3068960"/>
            <a:ext cx="556846" cy="47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65"/>
          <p:cNvSpPr txBox="1">
            <a:spLocks noChangeArrowheads="1"/>
          </p:cNvSpPr>
          <p:nvPr/>
        </p:nvSpPr>
        <p:spPr bwMode="auto">
          <a:xfrm>
            <a:off x="755576" y="3717032"/>
            <a:ext cx="556846" cy="47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65"/>
          <p:cNvSpPr txBox="1">
            <a:spLocks noChangeArrowheads="1"/>
          </p:cNvSpPr>
          <p:nvPr/>
        </p:nvSpPr>
        <p:spPr bwMode="auto">
          <a:xfrm>
            <a:off x="4572000" y="1916832"/>
            <a:ext cx="556846" cy="47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65"/>
          <p:cNvSpPr txBox="1">
            <a:spLocks noChangeArrowheads="1"/>
          </p:cNvSpPr>
          <p:nvPr/>
        </p:nvSpPr>
        <p:spPr bwMode="auto">
          <a:xfrm>
            <a:off x="1115616" y="1196752"/>
            <a:ext cx="556846" cy="47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65"/>
          <p:cNvSpPr txBox="1">
            <a:spLocks noChangeArrowheads="1"/>
          </p:cNvSpPr>
          <p:nvPr/>
        </p:nvSpPr>
        <p:spPr bwMode="auto">
          <a:xfrm>
            <a:off x="5292080" y="3429000"/>
            <a:ext cx="1872208" cy="47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 P  =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99792" y="1484784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7664" y="2348880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6216" y="3429000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6516216" y="3429000"/>
            <a:ext cx="36004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Екатерина\Desktop\для презинтаций\фон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индийского математика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XII века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Бхаскары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Рисунок19_resiz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" t="354" r="986" b="749"/>
          <a:stretch>
            <a:fillRect/>
          </a:stretch>
        </p:blipFill>
        <p:spPr bwMode="auto">
          <a:xfrm>
            <a:off x="395536" y="1916832"/>
            <a:ext cx="2815038" cy="398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347864" y="1916832"/>
            <a:ext cx="50405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берегу реки рос тополь одинокий.</a:t>
            </a:r>
          </a:p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Вдруг ветра порыв его ствол надломал.</a:t>
            </a:r>
          </a:p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Бедный тополь упал. И угол прямой</a:t>
            </a:r>
          </a:p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теченьем реки его ствол составлял.                                                        </a:t>
            </a:r>
          </a:p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Запомни теперь, что в этом месте река</a:t>
            </a:r>
          </a:p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четыре лишь фута была широка</a:t>
            </a:r>
          </a:p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Верхушка склонилась у края реки.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Осталось три фута всего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ствола,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Прошу тебя, скоро теперь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 скажи:</a:t>
            </a:r>
          </a:p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тополя как велика высота?»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C:\Users\Екатерина\Desktop\для презинтаций\фон\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6536977" cy="914400"/>
          </a:xfrm>
        </p:spPr>
        <p:txBody>
          <a:bodyPr/>
          <a:lstStyle/>
          <a:p>
            <a:pPr indent="711200" eaLnBrk="1" hangingPunct="1"/>
            <a:r>
              <a:rPr lang="ru-RU" sz="5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</a:p>
        </p:txBody>
      </p:sp>
      <p:graphicFrame>
        <p:nvGraphicFramePr>
          <p:cNvPr id="32775" name="Object 2"/>
          <p:cNvGraphicFramePr>
            <a:graphicFrameLocks noChangeAspect="1"/>
          </p:cNvGraphicFramePr>
          <p:nvPr>
            <p:ph idx="1"/>
          </p:nvPr>
        </p:nvGraphicFramePr>
        <p:xfrm>
          <a:off x="657225" y="1446213"/>
          <a:ext cx="2792413" cy="4516437"/>
        </p:xfrm>
        <a:graphic>
          <a:graphicData uri="http://schemas.openxmlformats.org/presentationml/2006/ole">
            <p:oleObj spid="_x0000_s34818" name="Фотография Photo Editor" r:id="rId4" imgW="2238687" imgH="3619048" progId="">
              <p:embed/>
            </p:oleObj>
          </a:graphicData>
        </a:graphic>
      </p:graphicFrame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23928" y="1268760"/>
            <a:ext cx="4591818" cy="4248472"/>
          </a:xfrm>
        </p:spPr>
        <p:txBody>
          <a:bodyPr>
            <a:noAutofit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Для крепления мачты нужно установить 4 троса. Один конец каждого троса должен крепиться на высоте 12 м, другой на земле на расстоянии 5 м от мачты. Хватит ли 50 м троса для крепления мачты?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C:\Users\Екатерина\Desktop\для презинтаций\фон\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5025" name="Text Box 33"/>
          <p:cNvSpPr txBox="1">
            <a:spLocks noChangeArrowheads="1"/>
          </p:cNvSpPr>
          <p:nvPr/>
        </p:nvSpPr>
        <p:spPr bwMode="auto">
          <a:xfrm>
            <a:off x="971600" y="548680"/>
            <a:ext cx="2334165" cy="76944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Задача 1</a:t>
            </a:r>
          </a:p>
        </p:txBody>
      </p:sp>
      <p:sp>
        <p:nvSpPr>
          <p:cNvPr id="85050" name="Line 58"/>
          <p:cNvSpPr>
            <a:spLocks noChangeShapeType="1"/>
          </p:cNvSpPr>
          <p:nvPr/>
        </p:nvSpPr>
        <p:spPr bwMode="auto">
          <a:xfrm>
            <a:off x="899592" y="5589240"/>
            <a:ext cx="4392613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n>
                <a:solidFill>
                  <a:schemeClr val="bg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051" name="Text Box 59"/>
          <p:cNvSpPr txBox="1">
            <a:spLocks noChangeArrowheads="1"/>
          </p:cNvSpPr>
          <p:nvPr/>
        </p:nvSpPr>
        <p:spPr bwMode="auto">
          <a:xfrm>
            <a:off x="971600" y="5805264"/>
            <a:ext cx="1367656" cy="523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Найти:</a:t>
            </a:r>
          </a:p>
        </p:txBody>
      </p:sp>
      <p:graphicFrame>
        <p:nvGraphicFramePr>
          <p:cNvPr id="85052" name="Object 2"/>
          <p:cNvGraphicFramePr>
            <a:graphicFrameLocks noChangeAspect="1"/>
          </p:cNvGraphicFramePr>
          <p:nvPr/>
        </p:nvGraphicFramePr>
        <p:xfrm>
          <a:off x="2339752" y="5805264"/>
          <a:ext cx="1401762" cy="590550"/>
        </p:xfrm>
        <a:graphic>
          <a:graphicData uri="http://schemas.openxmlformats.org/presentationml/2006/ole">
            <p:oleObj spid="_x0000_s35842" name="Формула" r:id="rId4" imgW="482400" imgH="203040" progId="Equation.3">
              <p:embed/>
            </p:oleObj>
          </a:graphicData>
        </a:graphic>
      </p:graphicFrame>
      <p:sp>
        <p:nvSpPr>
          <p:cNvPr id="85055" name="Rectangle 63"/>
          <p:cNvSpPr>
            <a:spLocks noChangeArrowheads="1"/>
          </p:cNvSpPr>
          <p:nvPr/>
        </p:nvSpPr>
        <p:spPr bwMode="auto">
          <a:xfrm>
            <a:off x="1043608" y="2780928"/>
            <a:ext cx="192854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DK 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||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062" name="Rectangle 70"/>
          <p:cNvSpPr>
            <a:spLocks noChangeArrowheads="1"/>
          </p:cNvSpPr>
          <p:nvPr/>
        </p:nvSpPr>
        <p:spPr bwMode="auto">
          <a:xfrm>
            <a:off x="4716016" y="4077072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baseline="30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4716016" y="4077072"/>
            <a:ext cx="10001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76º</a:t>
            </a:r>
          </a:p>
        </p:txBody>
      </p:sp>
      <p:sp>
        <p:nvSpPr>
          <p:cNvPr id="23" name="Rectangle 70"/>
          <p:cNvSpPr>
            <a:spLocks noChangeArrowheads="1"/>
          </p:cNvSpPr>
          <p:nvPr/>
        </p:nvSpPr>
        <p:spPr bwMode="auto">
          <a:xfrm>
            <a:off x="5292080" y="2060848"/>
            <a:ext cx="43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baseline="30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5220072" y="2060848"/>
            <a:ext cx="100012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59º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3779912" y="1124744"/>
            <a:ext cx="4801702" cy="3681119"/>
            <a:chOff x="3779912" y="836712"/>
            <a:chExt cx="4801702" cy="3681119"/>
          </a:xfrm>
        </p:grpSpPr>
        <p:sp>
          <p:nvSpPr>
            <p:cNvPr id="85059" name="Rectangle 67"/>
            <p:cNvSpPr>
              <a:spLocks noChangeArrowheads="1"/>
            </p:cNvSpPr>
            <p:nvPr/>
          </p:nvSpPr>
          <p:spPr bwMode="auto">
            <a:xfrm>
              <a:off x="3851920" y="836712"/>
              <a:ext cx="48122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3779912" y="836712"/>
              <a:ext cx="4801702" cy="3681119"/>
              <a:chOff x="3779912" y="836712"/>
              <a:chExt cx="4801702" cy="3681119"/>
            </a:xfrm>
          </p:grpSpPr>
          <p:sp>
            <p:nvSpPr>
              <p:cNvPr id="85041" name="Rectangle 49"/>
              <p:cNvSpPr>
                <a:spLocks noChangeArrowheads="1"/>
              </p:cNvSpPr>
              <p:nvPr/>
            </p:nvSpPr>
            <p:spPr bwMode="auto">
              <a:xfrm>
                <a:off x="5220072" y="836712"/>
                <a:ext cx="45878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ru-RU" sz="32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5058" name="Rectangle 66"/>
              <p:cNvSpPr>
                <a:spLocks noChangeArrowheads="1"/>
              </p:cNvSpPr>
              <p:nvPr/>
            </p:nvSpPr>
            <p:spPr bwMode="auto">
              <a:xfrm>
                <a:off x="6948264" y="836712"/>
                <a:ext cx="482824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 b="1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К</a:t>
                </a:r>
              </a:p>
            </p:txBody>
          </p:sp>
          <p:grpSp>
            <p:nvGrpSpPr>
              <p:cNvPr id="29" name="Группа 28"/>
              <p:cNvGrpSpPr/>
              <p:nvPr/>
            </p:nvGrpSpPr>
            <p:grpSpPr>
              <a:xfrm>
                <a:off x="3779912" y="1340768"/>
                <a:ext cx="4801702" cy="3177063"/>
                <a:chOff x="3779912" y="1340768"/>
                <a:chExt cx="4801702" cy="3177063"/>
              </a:xfrm>
            </p:grpSpPr>
            <p:grpSp>
              <p:nvGrpSpPr>
                <p:cNvPr id="28" name="Группа 27"/>
                <p:cNvGrpSpPr/>
                <p:nvPr/>
              </p:nvGrpSpPr>
              <p:grpSpPr>
                <a:xfrm>
                  <a:off x="3779912" y="1340768"/>
                  <a:ext cx="4801702" cy="3177063"/>
                  <a:chOff x="1619672" y="1341438"/>
                  <a:chExt cx="4801702" cy="3177063"/>
                </a:xfrm>
              </p:grpSpPr>
              <p:sp>
                <p:nvSpPr>
                  <p:cNvPr id="85011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1763688" y="3933726"/>
                    <a:ext cx="405830" cy="5847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ru-RU" sz="32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А</a:t>
                    </a:r>
                  </a:p>
                </p:txBody>
              </p:sp>
              <p:sp>
                <p:nvSpPr>
                  <p:cNvPr id="85039" name="Freeform 47"/>
                  <p:cNvSpPr>
                    <a:spLocks/>
                  </p:cNvSpPr>
                  <p:nvPr/>
                </p:nvSpPr>
                <p:spPr bwMode="auto">
                  <a:xfrm>
                    <a:off x="2339975" y="1412875"/>
                    <a:ext cx="3600450" cy="2952750"/>
                  </a:xfrm>
                  <a:custGeom>
                    <a:avLst/>
                    <a:gdLst>
                      <a:gd name="T0" fmla="*/ 0 w 2268"/>
                      <a:gd name="T1" fmla="*/ 2952750 h 1860"/>
                      <a:gd name="T2" fmla="*/ 3600450 w 2268"/>
                      <a:gd name="T3" fmla="*/ 2952750 h 1860"/>
                      <a:gd name="T4" fmla="*/ 935037 w 2268"/>
                      <a:gd name="T5" fmla="*/ 0 h 1860"/>
                      <a:gd name="T6" fmla="*/ 0 w 2268"/>
                      <a:gd name="T7" fmla="*/ 2952750 h 18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268"/>
                      <a:gd name="T13" fmla="*/ 0 h 1860"/>
                      <a:gd name="T14" fmla="*/ 2268 w 2268"/>
                      <a:gd name="T15" fmla="*/ 1860 h 18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268" h="1860">
                        <a:moveTo>
                          <a:pt x="0" y="1860"/>
                        </a:moveTo>
                        <a:lnTo>
                          <a:pt x="2268" y="1860"/>
                        </a:lnTo>
                        <a:lnTo>
                          <a:pt x="589" y="0"/>
                        </a:lnTo>
                        <a:lnTo>
                          <a:pt x="0" y="186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n w="381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5040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1619672" y="1412776"/>
                    <a:ext cx="4537075" cy="1588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n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5042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5940152" y="3933726"/>
                    <a:ext cx="481222" cy="5847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32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</a:t>
                    </a:r>
                    <a:endParaRPr lang="ru-RU" sz="3200" b="1" dirty="0">
                      <a:ln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5060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1763713" y="1341438"/>
                    <a:ext cx="144462" cy="142875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 algn="ctr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n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5061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5003800" y="1341438"/>
                    <a:ext cx="144463" cy="142875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 algn="ctr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n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4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14875" y="3786188"/>
                    <a:ext cx="1000125" cy="5143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Aft>
                        <a:spcPts val="1000"/>
                      </a:spcAft>
                    </a:pPr>
                    <a:r>
                      <a:rPr lang="ru-RU" sz="32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45º</a:t>
                    </a:r>
                  </a:p>
                </p:txBody>
              </p:sp>
            </p:grpSp>
            <p:sp>
              <p:nvSpPr>
                <p:cNvPr id="26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644008" y="1412776"/>
                  <a:ext cx="1000125" cy="5127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Aft>
                      <a:spcPts val="1000"/>
                    </a:spcAft>
                  </a:pPr>
                  <a:r>
                    <a:rPr lang="ru-RU" sz="3200" b="1" dirty="0">
                      <a:ln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76º</a:t>
                  </a:r>
                </a:p>
              </p:txBody>
            </p:sp>
          </p:grpSp>
        </p:grpSp>
      </p:grp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850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850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5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4" presetClass="entr" presetSubtype="0" ac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5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5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5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5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5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85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50" grpId="0" animBg="1"/>
      <p:bldP spid="85051" grpId="0"/>
      <p:bldP spid="85062" grpId="0"/>
      <p:bldP spid="85062" grpId="1"/>
      <p:bldP spid="22" grpId="0"/>
      <p:bldP spid="23" grpId="0"/>
      <p:bldP spid="23" grpId="1"/>
      <p:bldP spid="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631</Words>
  <Application>Microsoft Office PowerPoint</Application>
  <PresentationFormat>Экран (4:3)</PresentationFormat>
  <Paragraphs>245</Paragraphs>
  <Slides>27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Тема Office</vt:lpstr>
      <vt:lpstr>1_Тема Office</vt:lpstr>
      <vt:lpstr>Фотография Photo Editor</vt:lpstr>
      <vt:lpstr>Формула</vt:lpstr>
      <vt:lpstr>Треугольники</vt:lpstr>
      <vt:lpstr>Кроссворд</vt:lpstr>
      <vt:lpstr>Слайд 3</vt:lpstr>
      <vt:lpstr>Слайд 4</vt:lpstr>
      <vt:lpstr>Слайд 5</vt:lpstr>
      <vt:lpstr>Слайд 6</vt:lpstr>
      <vt:lpstr>Задача индийского математика  XII века Бхаскары</vt:lpstr>
      <vt:lpstr>Задача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Тест:</vt:lpstr>
      <vt:lpstr>Найдите площадь треугольника ∆ABC</vt:lpstr>
      <vt:lpstr>Задача из учебника «Арифметика»                                             Леонтия Магницкого </vt:lpstr>
      <vt:lpstr>Задача из китайской  «Математики в девяти книгах»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Треугольники</dc:title>
  <dc:creator>Екатерина</dc:creator>
  <cp:lastModifiedBy>Екатерина</cp:lastModifiedBy>
  <cp:revision>59</cp:revision>
  <dcterms:created xsi:type="dcterms:W3CDTF">2013-01-03T09:43:29Z</dcterms:created>
  <dcterms:modified xsi:type="dcterms:W3CDTF">2013-01-04T06:10:55Z</dcterms:modified>
</cp:coreProperties>
</file>