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70" r:id="rId3"/>
    <p:sldId id="256" r:id="rId4"/>
    <p:sldId id="296" r:id="rId5"/>
    <p:sldId id="272" r:id="rId6"/>
    <p:sldId id="273" r:id="rId7"/>
    <p:sldId id="274" r:id="rId8"/>
    <p:sldId id="281" r:id="rId9"/>
    <p:sldId id="276" r:id="rId10"/>
    <p:sldId id="277" r:id="rId11"/>
    <p:sldId id="278" r:id="rId12"/>
    <p:sldId id="279" r:id="rId13"/>
    <p:sldId id="292" r:id="rId14"/>
    <p:sldId id="295" r:id="rId15"/>
    <p:sldId id="280" r:id="rId16"/>
    <p:sldId id="303" r:id="rId17"/>
    <p:sldId id="297" r:id="rId18"/>
    <p:sldId id="304" r:id="rId19"/>
    <p:sldId id="299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AA43-F8DE-498B-8ABD-65DC66651089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70C1A-312E-4B29-B7ED-AF2EC62F3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CCBBC-827F-483B-AAC5-68C2AB7CDDCF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28597" y="1428736"/>
            <a:ext cx="4357718" cy="4500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«Построение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чертежа основы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фартука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элементами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геометрии»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32560" y="359898"/>
            <a:ext cx="3925258" cy="997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5786" y="357166"/>
            <a:ext cx="7499350" cy="128588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 истории возникновения графических способов изображений и чертежа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3" descr="Imag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686" y="2000240"/>
            <a:ext cx="4572032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20" y="2000240"/>
            <a:ext cx="4000502" cy="40934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Corbel" pitchFamily="34" charset="0"/>
              </a:rPr>
              <a:t>Чертежи на Руси изготавливались «</a:t>
            </a:r>
            <a:r>
              <a:rPr lang="ru-RU" sz="2000" dirty="0" err="1" smtClean="0">
                <a:latin typeface="Corbel" pitchFamily="34" charset="0"/>
              </a:rPr>
              <a:t>чертежщиками</a:t>
            </a:r>
            <a:r>
              <a:rPr lang="ru-RU" sz="2000" dirty="0">
                <a:latin typeface="Corbel" pitchFamily="34" charset="0"/>
              </a:rPr>
              <a:t>» (чертежниками), упоминание о которых можно найти в «Пушкарском приказе» Ивана IV. Другие изображения — чертежи-рисунки, представляли собой вид на сооружение «с высоты птичьего полета» и широко использовались русскими мастерами и строителями. Примером может служить чертеж-план части Кремля, выполненный П. Годуновым в начале XVII в.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2960" y="274638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Масштаб, масштабная линейка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1142984"/>
            <a:ext cx="6858048" cy="264320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Масштабом называется отношение линейных размеров изображенного на чертеже предмета к его размерам в                              натуре.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00504"/>
            <a:ext cx="190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671738" y="3686188"/>
            <a:ext cx="6667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10" y="0"/>
            <a:ext cx="7858180" cy="157161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Построение чертежа фартука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5786" y="1500174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358216" y="2285992"/>
            <a:ext cx="157084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3240" y="100010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000108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1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1571668" y="3857628"/>
            <a:ext cx="47149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6116" y="257174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785786" y="3071810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785786" y="6215082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678761" y="2178835"/>
            <a:ext cx="157163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1571604" y="378619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072332" y="4285462"/>
            <a:ext cx="99933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143108" y="4286256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571604" y="478632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4282" y="2571744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 </a:t>
            </a:r>
            <a:r>
              <a:rPr lang="ru-RU" dirty="0" smtClean="0">
                <a:solidFill>
                  <a:srgbClr val="0070C0"/>
                </a:solidFill>
              </a:rPr>
              <a:t>1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7356" y="2571744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</a:t>
            </a:r>
            <a:r>
              <a:rPr lang="ru-RU" dirty="0" smtClean="0">
                <a:solidFill>
                  <a:srgbClr val="0070C0"/>
                </a:solidFill>
              </a:rPr>
              <a:t>2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3108" y="1000108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2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86116" y="328612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5984" y="3286124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1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4414" y="3286124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2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2976" y="4786322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4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0298" y="4786322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3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7554" y="5715016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20" y="5715016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</a:t>
            </a:r>
            <a:r>
              <a:rPr lang="ru-RU" dirty="0" smtClean="0">
                <a:solidFill>
                  <a:srgbClr val="0070C0"/>
                </a:solidFill>
              </a:rPr>
              <a:t>1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1571604" y="4643446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43306" y="164305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Строим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86446" y="157161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(.) 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43306" y="2000240"/>
            <a:ext cx="37147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ВВ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Сб:2+6=42:2+6=27  ( 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ВТ = ДН = 18                      (   )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ТН = ДФ = 45                     (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ВВ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7                                ( 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ТТ2 = 9                                (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ТК = 7                                  (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КК1 = 7                                ( 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14                            ( 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14                           (     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rot="10800000">
            <a:off x="4857752" y="16430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5072066" y="178592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643306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57818" y="1571612"/>
            <a:ext cx="41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=&gt;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64330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43306" y="307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4330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43306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43306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3306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1868" y="485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rot="10800000">
            <a:off x="6572264" y="22859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6572264" y="271462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6573058" y="314245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>
            <a:off x="6572264" y="350043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0800000">
            <a:off x="6572264" y="392906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0800000">
            <a:off x="664370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0800000">
            <a:off x="6643702" y="55721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6573058" y="514271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>
            <a:off x="6573058" y="43569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3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1953" y="285728"/>
            <a:ext cx="714009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96646" indent="-51435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Рыбки плавали – ныряли</a:t>
            </a:r>
          </a:p>
          <a:p>
            <a:pPr marL="596646" indent="-514350" algn="ctr" fontAlgn="auto">
              <a:spcAft>
                <a:spcPts val="0"/>
              </a:spcAft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596646" indent="-514350" algn="ctr" fontAlgn="auto">
              <a:spcAft>
                <a:spcPts val="0"/>
              </a:spcAft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В теплой тепленькой воде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То сойдутся – разойдутся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То зароются в песке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Мамина папка\Конкурс Мой лучший урок\Фото для откр урока\детские-рамки-для-фотошопа-27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1" y="0"/>
            <a:ext cx="92155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71480"/>
            <a:ext cx="7371762" cy="44012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Буратино шёл –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шёл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65760" indent="-283464" algn="ctr" fontAlgn="auto">
              <a:spcAft>
                <a:spcPts val="0"/>
              </a:spcAft>
              <a:defRPr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И грибочек нашёл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Раз нагнулся, два нагнулся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тихонько потянулся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2960" y="274638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Геометрические фигуры, полученные при построении чертежа, и детали фартука.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29588" y="1499380"/>
            <a:ext cx="4286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750993" y="2106603"/>
            <a:ext cx="121444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1643836" y="2713826"/>
            <a:ext cx="71438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179489" y="1963727"/>
            <a:ext cx="1214446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8596" y="3071810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858018" y="4572008"/>
            <a:ext cx="299960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-1071602" y="4572008"/>
            <a:ext cx="300039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6072206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71868" y="1785926"/>
            <a:ext cx="64294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71868" y="2357430"/>
            <a:ext cx="64294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3929852" y="2070884"/>
            <a:ext cx="5715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286910" y="2070884"/>
            <a:ext cx="5715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28794" y="2285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57356" y="55007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4744" y="19288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8926" y="2714620"/>
            <a:ext cx="3703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– нагрудник (трапеция)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28926" y="3286124"/>
            <a:ext cx="411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– фартук (прямоугольник)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8926" y="3786190"/>
            <a:ext cx="308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– карман (квадрат)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9" grpId="0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Технические условия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142984"/>
            <a:ext cx="6071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контроль качества чертежа фартука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071678"/>
            <a:ext cx="5723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проверка правильности построения чертежа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и качества работы.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928934"/>
            <a:ext cx="61315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Проверить верность расчета п. 2 инструкционной карты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Проверить ширину чертежа  ВВ1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Проверить правильность построения прямых углов;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Проверить совпадают ли величины: длина нагрудника в </a:t>
            </a:r>
          </a:p>
          <a:p>
            <a:pPr marL="342900" indent="-342900"/>
            <a:r>
              <a:rPr lang="ru-RU" dirty="0" smtClean="0"/>
              <a:t>       таблице расчета и длина отрезка ВТ на чертеже;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Проверить форму кармана. </a:t>
            </a:r>
          </a:p>
          <a:p>
            <a:pPr marL="342900" indent="-342900"/>
            <a:r>
              <a:rPr lang="ru-RU" dirty="0" smtClean="0"/>
              <a:t>       Это должен быть квадрат с длиной стороны 14 см.</a:t>
            </a:r>
          </a:p>
          <a:p>
            <a:pPr marL="342900" indent="-342900">
              <a:buAutoNum type="arabicPeriod" startAt="6"/>
            </a:pPr>
            <a:r>
              <a:rPr lang="ru-RU" dirty="0" smtClean="0"/>
              <a:t>Проверить аккуратность начертания линий. </a:t>
            </a:r>
          </a:p>
          <a:p>
            <a:pPr marL="342900" indent="-342900"/>
            <a:r>
              <a:rPr lang="ru-RU" dirty="0" smtClean="0"/>
              <a:t>       Линии должны быть ровные, четкие</a:t>
            </a:r>
            <a:r>
              <a:rPr lang="ru-RU" smtClean="0"/>
              <a:t>. </a:t>
            </a:r>
            <a:endParaRPr lang="ru-RU" dirty="0" smtClean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Кроссворд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2056686"/>
            <a:ext cx="378618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Швейное изделие, предохраняющее одежду от загрязнения. </a:t>
            </a:r>
            <a:endParaRPr lang="ru-RU" b="1" dirty="0"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Чертежный инструмент, с помощью которого проводят линии и отмеряют длину. </a:t>
            </a:r>
            <a:endParaRPr lang="ru-RU" b="1" dirty="0"/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Уменьшенное изображение чертежа. </a:t>
            </a:r>
            <a:endParaRPr lang="ru-RU" b="1" dirty="0"/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Условное изображение предмета, выполненное с помощью чертежных инструментов. </a:t>
            </a:r>
            <a:endParaRPr lang="ru-RU" b="1" dirty="0"/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Прямая линия, имеющая начало и не имеющая конца. </a:t>
            </a:r>
            <a:endParaRPr lang="ru-RU" b="1" dirty="0"/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Деталь фартука. </a:t>
            </a:r>
            <a:endParaRPr lang="ru-RU" b="1" dirty="0"/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Фигура, образованная двумя лучами. </a:t>
            </a:r>
            <a:endParaRPr lang="ru-RU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48" y="1071546"/>
            <a:ext cx="750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Отгадав все слова кроссворда, вы угадаете ключевое слово – профессия человека, занимающегося разработкой чертежей.</a:t>
            </a:r>
            <a:endParaRPr lang="ru-RU" sz="2000" dirty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235743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43702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43570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ш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43504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143768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43834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143900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143504" y="5786454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43636" y="5786454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643438" y="5786454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643570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643570" y="450057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643570" y="3643314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643570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143768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43834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143768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643834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643438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43636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643702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643570" y="535782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643570" y="5786454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143504" y="450057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143636" y="450057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143636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643702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643570" y="621508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2786050" y="1928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4286248" y="2786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286248" y="3214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4286248" y="4071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4786314" y="4500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5357818" y="49291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4357686" y="5786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0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1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0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1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2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0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1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2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0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1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0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1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2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0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1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2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0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1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2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0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1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2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 animBg="1"/>
      <p:bldP spid="15" grpId="0" build="allAtOnce" animBg="1"/>
      <p:bldP spid="16" grpId="0" build="allAtOnce" animBg="1"/>
      <p:bldP spid="21" grpId="0" build="allAtOnce" animBg="1"/>
      <p:bldP spid="33" grpId="0" build="allAtOnce" animBg="1"/>
      <p:bldP spid="34" grpId="0" build="allAtOnce" animBg="1"/>
      <p:bldP spid="35" grpId="0" build="allAtOnce" animBg="1"/>
      <p:bldP spid="36" grpId="0" build="allAtOnce" animBg="1"/>
      <p:bldP spid="45" grpId="0" build="allAtOnce" animBg="1"/>
      <p:bldP spid="46" grpId="0" build="allAtOnce" animBg="1"/>
      <p:bldP spid="58" grpId="0" build="allAtOnce" animBg="1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Пишите правильно!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61488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600" dirty="0" smtClean="0">
                <a:latin typeface="Arial Black" pitchFamily="34" charset="0"/>
              </a:rPr>
              <a:t>«черте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ж</a:t>
            </a:r>
            <a:r>
              <a:rPr lang="ru-RU" sz="3600" dirty="0" smtClean="0">
                <a:latin typeface="Arial Black" pitchFamily="34" charset="0"/>
              </a:rPr>
              <a:t>» </a:t>
            </a:r>
          </a:p>
          <a:p>
            <a:pPr lvl="0" algn="ctr">
              <a:buNone/>
            </a:pPr>
            <a:r>
              <a:rPr lang="ru-RU" sz="3600" dirty="0" smtClean="0">
                <a:latin typeface="Arial Black" pitchFamily="34" charset="0"/>
              </a:rPr>
              <a:t>«</a:t>
            </a:r>
            <a:r>
              <a:rPr lang="ru-RU" sz="3600" dirty="0" smtClean="0">
                <a:latin typeface="Arial Black" pitchFamily="34" charset="0"/>
              </a:rPr>
              <a:t>ма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с</a:t>
            </a:r>
            <a:r>
              <a:rPr lang="ru-RU" sz="3600" dirty="0" smtClean="0">
                <a:latin typeface="Arial Black" pitchFamily="34" charset="0"/>
              </a:rPr>
              <a:t>штаб</a:t>
            </a:r>
            <a:r>
              <a:rPr lang="ru-RU" sz="3600" dirty="0" smtClean="0">
                <a:latin typeface="Arial Black" pitchFamily="34" charset="0"/>
              </a:rPr>
              <a:t>» </a:t>
            </a:r>
          </a:p>
          <a:p>
            <a:pPr lvl="0" algn="ctr">
              <a:buNone/>
            </a:pPr>
            <a:r>
              <a:rPr lang="ru-RU" sz="3600" dirty="0" smtClean="0">
                <a:latin typeface="Arial Black" pitchFamily="34" charset="0"/>
              </a:rPr>
              <a:t>«</a:t>
            </a:r>
            <a:r>
              <a:rPr lang="ru-RU" sz="3600" dirty="0" smtClean="0">
                <a:latin typeface="Arial Black" pitchFamily="34" charset="0"/>
              </a:rPr>
              <a:t>к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600" dirty="0" smtClean="0">
                <a:latin typeface="Arial Black" pitchFamily="34" charset="0"/>
              </a:rPr>
              <a:t>нструктор</a:t>
            </a:r>
            <a:r>
              <a:rPr lang="ru-RU" sz="3600" dirty="0" smtClean="0">
                <a:latin typeface="Arial Black" pitchFamily="34" charset="0"/>
              </a:rPr>
              <a:t>» </a:t>
            </a:r>
          </a:p>
          <a:p>
            <a:pPr lvl="0" algn="ctr">
              <a:buNone/>
            </a:pPr>
            <a:r>
              <a:rPr lang="ru-RU" sz="3600" dirty="0" smtClean="0">
                <a:latin typeface="Arial Black" pitchFamily="34" charset="0"/>
              </a:rPr>
              <a:t>«</a:t>
            </a:r>
            <a:r>
              <a:rPr lang="ru-RU" sz="3600" dirty="0" smtClean="0">
                <a:latin typeface="Arial Black" pitchFamily="34" charset="0"/>
              </a:rPr>
              <a:t>г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600" dirty="0" smtClean="0">
                <a:latin typeface="Arial Black" pitchFamily="34" charset="0"/>
              </a:rPr>
              <a:t>ометрия</a:t>
            </a:r>
            <a:r>
              <a:rPr lang="ru-RU" sz="3600" dirty="0" smtClean="0">
                <a:latin typeface="Arial Black" pitchFamily="34" charset="0"/>
              </a:rPr>
              <a:t>»</a:t>
            </a:r>
          </a:p>
          <a:p>
            <a:pPr lvl="0" algn="ctr">
              <a:buNone/>
            </a:pPr>
            <a:r>
              <a:rPr lang="ru-RU" sz="3600" dirty="0" smtClean="0">
                <a:latin typeface="Arial Black" pitchFamily="34" charset="0"/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600" dirty="0" smtClean="0">
                <a:latin typeface="Arial Black" pitchFamily="34" charset="0"/>
              </a:rPr>
              <a:t>трезок»</a:t>
            </a:r>
          </a:p>
          <a:p>
            <a:pPr lvl="0" algn="ctr">
              <a:buNone/>
            </a:pPr>
            <a:r>
              <a:rPr lang="ru-RU" sz="3600" dirty="0" smtClean="0">
                <a:latin typeface="Arial Black" pitchFamily="34" charset="0"/>
              </a:rPr>
              <a:t>«</a:t>
            </a:r>
            <a:r>
              <a:rPr lang="ru-RU" sz="3600" dirty="0" smtClean="0">
                <a:latin typeface="Arial Black" pitchFamily="34" charset="0"/>
              </a:rPr>
              <a:t>уг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600" dirty="0" smtClean="0">
                <a:latin typeface="Arial Black" pitchFamily="34" charset="0"/>
              </a:rPr>
              <a:t>л</a:t>
            </a:r>
            <a:r>
              <a:rPr lang="ru-RU" sz="3600" dirty="0" smtClean="0">
                <a:latin typeface="Arial Black" pitchFamily="34" charset="0"/>
              </a:rPr>
              <a:t>»</a:t>
            </a:r>
          </a:p>
          <a:p>
            <a:pPr lvl="0" algn="ctr">
              <a:buNone/>
            </a:pPr>
            <a:r>
              <a:rPr lang="ru-RU" sz="3600" dirty="0" smtClean="0">
                <a:latin typeface="Arial Black" pitchFamily="34" charset="0"/>
              </a:rPr>
              <a:t>«</a:t>
            </a:r>
            <a:r>
              <a:rPr lang="ru-RU" sz="3600" dirty="0" smtClean="0">
                <a:latin typeface="Arial Black" pitchFamily="34" charset="0"/>
              </a:rPr>
              <a:t>пр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3600" dirty="0" smtClean="0">
                <a:latin typeface="Arial Black" pitchFamily="34" charset="0"/>
              </a:rPr>
              <a:t>мая</a:t>
            </a:r>
            <a:r>
              <a:rPr lang="ru-RU" sz="3600" dirty="0" smtClean="0">
                <a:latin typeface="Arial Black" pitchFamily="34" charset="0"/>
              </a:rPr>
              <a:t>»</a:t>
            </a:r>
            <a:endParaRPr lang="ru-RU" sz="3600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436" cy="686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S Mincho" pitchFamily="49" charset="-128"/>
                <a:ea typeface="MS Mincho" pitchFamily="49" charset="-128"/>
                <a:cs typeface="+mn-cs"/>
              </a:rPr>
              <a:t>Наше конструкторское бюро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S Mincho" pitchFamily="49" charset="-128"/>
                <a:ea typeface="MS Mincho" pitchFamily="49" charset="-128"/>
                <a:cs typeface="+mn-cs"/>
              </a:rPr>
              <a:t> справилось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S Mincho" pitchFamily="49" charset="-128"/>
                <a:ea typeface="MS Mincho" pitchFamily="49" charset="-128"/>
                <a:cs typeface="+mn-cs"/>
              </a:rPr>
              <a:t>с проблемной задачей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S Mincho" pitchFamily="49" charset="-128"/>
                <a:ea typeface="MS Mincho" pitchFamily="49" charset="-128"/>
                <a:cs typeface="+mn-cs"/>
              </a:rPr>
              <a:t>и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S Mincho" pitchFamily="49" charset="-128"/>
                <a:ea typeface="MS Mincho" pitchFamily="49" charset="-128"/>
                <a:cs typeface="+mn-cs"/>
              </a:rPr>
              <a:t>достигло поставленной цели!</a:t>
            </a:r>
            <a:endParaRPr kumimoji="0" lang="ru-RU" sz="4000" b="1" i="0" u="none" strike="noStrike" kern="1200" normalizeH="0" baseline="0" noProof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S Mincho" pitchFamily="49" charset="-128"/>
              <a:ea typeface="MS Mincho" pitchFamily="49" charset="-128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357430"/>
            <a:ext cx="731700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Поздравляю</a:t>
            </a: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1428736"/>
            <a:ext cx="5643570" cy="54292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построить чертеж фартука, если: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не знаем, достаточно ли наших знаний для решения этой проблемы;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не уверены в знаниях основ геометрии;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не знаем, как строить чертеж основы фартука;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не уверены, сможем ли применить наши знания в практической деятельности.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2960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Проблемная задача: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амина папка\Все для эл през\фоны для презентаций\126 фоны для презентаций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Выскажитесь одним предложением, выбирая начало фразы из</a:t>
            </a:r>
            <a:r>
              <a:rPr kumimoji="0" lang="ru-RU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перечисленных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287244"/>
            <a:ext cx="42862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Сегодня я узнала…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Было интересно…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Было трудно…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выполняла задания…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поняла, что…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Теперь я могу…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почувствовала, что…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приобрела…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9. Я научилась…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10. У меня получилось 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11. Я смогла…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12. Я попробую…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13. Меня удивило…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14. Урок дал мне для жизни…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15. Мне захотелось…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амина папка\Все для эл през\фоны для презентаций\126 фоны для презентаций\53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2298" y="0"/>
            <a:ext cx="914647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000100" y="2071678"/>
            <a:ext cx="7426642" cy="457203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825246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1.  Как называется линия, применяемая для обозначения осевых линий?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а). Сплошная тонкая;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б). Сплошная основная;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в).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Штрих-пунктирная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25246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2.  Какая толщина у сплошной основной линии?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а). 5 мм;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б). 1 мм;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в). 0,1 мм.</a:t>
            </a:r>
          </a:p>
          <a:p>
            <a:pPr marL="825246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3.  Какие измерения фигуры записываются в половинном размере?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а).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б).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в).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Дф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825246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4.  По какой стороне фигуры снимают измерения?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а). По левой;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б). По правой;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в). По любой.</a:t>
            </a:r>
          </a:p>
          <a:p>
            <a:pPr marL="825246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5.  Длина фартука измеряется: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а). От линии талии вниз до желаемой длины;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б). От линии талии вверх до желаемой длины;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в). От линии груди вниз до желаемой длины.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4810" y="571480"/>
            <a:ext cx="371477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Тест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0"/>
            <a:ext cx="37331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Критерии</a:t>
            </a:r>
          </a:p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оценки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2928934"/>
            <a:ext cx="8229600" cy="24717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Оценка «5» - все ответы правильные;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оценка «4» – четыре правильных ответа;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оценка «3» – три правильных ответа;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оценка «2» –</a:t>
            </a:r>
            <a:r>
              <a:rPr lang="ru-RU" sz="3200" dirty="0" smtClean="0"/>
              <a:t>три и более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/>
              <a:t>неверных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возникновения геометрии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7" descr="пр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2910" y="1285860"/>
            <a:ext cx="33655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57687" y="1500174"/>
            <a:ext cx="457200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orbel" pitchFamily="34" charset="0"/>
              </a:rPr>
              <a:t>Геометрия – одна из древнейших наук. Она зародилась в Древнем Египте. В этом государстве плодородные земли были расположены на очень узком участке земли – в долине реки Нил. Каждую весну Нил разливался и удобрял землю плодородным илом. Но при разливе реки смывались границы участков, менялись их площади. Тогда пострадавшие обращались к фараону, он посылал землемеров, чтобы восстановить границы участков, выяснить, как изменилась их площадь и установить размер налога.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2960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понятия геометрии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единительная линия 8"/>
          <p:cNvCxnSpPr>
            <a:stCxn id="20" idx="5"/>
            <a:endCxn id="21" idx="1"/>
          </p:cNvCxnSpPr>
          <p:nvPr/>
        </p:nvCxnSpPr>
        <p:spPr>
          <a:xfrm rot="5400000" flipH="1" flipV="1">
            <a:off x="2750331" y="1393017"/>
            <a:ext cx="1588" cy="1521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7356" y="15716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157161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r>
              <a:rPr lang="ru-RU" sz="1200" dirty="0" smtClean="0"/>
              <a:t>1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24" idx="1"/>
          </p:cNvCxnSpPr>
          <p:nvPr/>
        </p:nvCxnSpPr>
        <p:spPr>
          <a:xfrm flipV="1">
            <a:off x="714348" y="3347100"/>
            <a:ext cx="1510660" cy="1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108" y="285749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85786" y="4643446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285984" y="5572140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7554" y="42148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flipV="1">
            <a:off x="1928794" y="214311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00430" y="214311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flipV="1">
            <a:off x="2214546" y="328612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571868" y="2143116"/>
            <a:ext cx="1071570" cy="1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1311109" y="1546355"/>
            <a:ext cx="10462" cy="120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214546" y="3357562"/>
            <a:ext cx="1510660" cy="1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 flipV="1">
            <a:off x="3143240" y="464344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19" grpId="0"/>
      <p:bldP spid="20" grpId="0" animBg="1"/>
      <p:bldP spid="21" grpId="0" animBg="1"/>
      <p:bldP spid="24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Рабочая одежда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388" y="4714884"/>
            <a:ext cx="2286110" cy="1716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714750"/>
            <a:ext cx="2560637" cy="2900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143000"/>
            <a:ext cx="1905000" cy="3248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3714752"/>
            <a:ext cx="2630806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285860"/>
            <a:ext cx="2193925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5807" y="357173"/>
            <a:ext cx="2057400" cy="292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35608" y="274638"/>
            <a:ext cx="5779598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Профессии швейного производства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0826" y="1285860"/>
            <a:ext cx="1914525" cy="2752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4348" y="1785926"/>
            <a:ext cx="5143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Любое швейное изделие проходит через руки разных специалистов: дизайнер-модельер придумывает эскиз, закройщик – кроит ткань, портной – шьет, технолог – контролирует качество. Все эти профессии связаны между собой, но каждая требует специальных знаний.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4572000"/>
            <a:ext cx="2724150" cy="2047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643438"/>
            <a:ext cx="2643188" cy="1982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011" y="4572008"/>
            <a:ext cx="2937273" cy="2025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15074" y="428605"/>
            <a:ext cx="2643206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Impact" pitchFamily="34" charset="0"/>
              </a:rPr>
              <a:t>реализует замысел</a:t>
            </a:r>
          </a:p>
          <a:p>
            <a:pPr lvl="0"/>
            <a:r>
              <a:rPr lang="ru-RU" dirty="0" smtClean="0">
                <a:latin typeface="Impact" pitchFamily="34" charset="0"/>
              </a:rPr>
              <a:t> художника-модельера </a:t>
            </a:r>
          </a:p>
          <a:p>
            <a:pPr lvl="0"/>
            <a:r>
              <a:rPr lang="ru-RU" dirty="0" smtClean="0">
                <a:latin typeface="Impact" pitchFamily="34" charset="0"/>
              </a:rPr>
              <a:t>в готовом образце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1071546"/>
            <a:ext cx="2840842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создает модель одежды, </a:t>
            </a:r>
          </a:p>
          <a:p>
            <a:r>
              <a:rPr lang="ru-RU" dirty="0" smtClean="0">
                <a:latin typeface="Impact" pitchFamily="34" charset="0"/>
              </a:rPr>
              <a:t>обуви, головных уборов</a:t>
            </a:r>
          </a:p>
          <a:p>
            <a:r>
              <a:rPr lang="ru-RU" dirty="0" smtClean="0">
                <a:latin typeface="Impact" pitchFamily="34" charset="0"/>
              </a:rPr>
              <a:t> в соответствии с эскизом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71480"/>
            <a:ext cx="2286015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подбирает цветовые сочетания </a:t>
            </a:r>
          </a:p>
          <a:p>
            <a:r>
              <a:rPr lang="ru-RU" dirty="0" smtClean="0">
                <a:latin typeface="Impact" pitchFamily="34" charset="0"/>
              </a:rPr>
              <a:t>материалов, помогает найти</a:t>
            </a:r>
          </a:p>
          <a:p>
            <a:r>
              <a:rPr lang="ru-RU" dirty="0" smtClean="0">
                <a:latin typeface="Impact" pitchFamily="34" charset="0"/>
              </a:rPr>
              <a:t> наилучшую форму для новых моделей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143248"/>
            <a:ext cx="2286016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знает и применяет в своей работе компьютерные программы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072074"/>
            <a:ext cx="3857652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изучает спрос населения, направления моды, отечественные и зарубежные образцы, предметы народного декоративно-прикладного искусства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2214554"/>
            <a:ext cx="41898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занимается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конструктор?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2960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Экспресс - опрос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35100" y="1447800"/>
            <a:ext cx="6280150" cy="5524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Назовите условное обозначение: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Дуга 5"/>
          <p:cNvSpPr/>
          <p:nvPr/>
        </p:nvSpPr>
        <p:spPr>
          <a:xfrm rot="13661734">
            <a:off x="900802" y="2183926"/>
            <a:ext cx="1364427" cy="149373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2128795">
            <a:off x="309356" y="2254869"/>
            <a:ext cx="1357322" cy="1500198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785786" y="292893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2128795">
            <a:off x="95010" y="4612322"/>
            <a:ext cx="1357322" cy="1500198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3661734">
            <a:off x="615050" y="4475195"/>
            <a:ext cx="1364427" cy="149373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V="1">
            <a:off x="1000100" y="52149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57686" y="2214554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Bookman Old Style" pitchFamily="18" charset="0"/>
              </a:rPr>
              <a:t>В В </a:t>
            </a: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1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2143108" y="2571744"/>
            <a:ext cx="1285884" cy="500066"/>
          </a:xfrm>
          <a:prstGeom prst="mathEqual">
            <a:avLst>
              <a:gd name="adj1" fmla="val 12438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3214678" y="2428868"/>
            <a:ext cx="428628" cy="785818"/>
          </a:xfrm>
          <a:prstGeom prst="chevron">
            <a:avLst>
              <a:gd name="adj" fmla="val 8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2215340" y="478552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144034" y="542847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86182" y="4143380"/>
            <a:ext cx="66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endParaRPr lang="ru-RU" sz="36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 animBg="1"/>
      <p:bldP spid="7" grpId="0" animBg="1"/>
      <p:bldP spid="10" grpId="0" animBg="1"/>
      <p:bldP spid="11" grpId="0" animBg="1"/>
      <p:bldP spid="12" grpId="0" animBg="1"/>
      <p:bldP spid="15" grpId="0"/>
      <p:bldP spid="16" grpId="0" animBg="1"/>
      <p:bldP spid="17" grpId="0" animBg="1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896</Words>
  <Application>Microsoft Office PowerPoint</Application>
  <PresentationFormat>Экран (4:3)</PresentationFormat>
  <Paragraphs>227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Технические условия</vt:lpstr>
      <vt:lpstr>Слайд 17</vt:lpstr>
      <vt:lpstr>Пишите правильно!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</dc:creator>
  <cp:lastModifiedBy>На</cp:lastModifiedBy>
  <cp:revision>84</cp:revision>
  <dcterms:created xsi:type="dcterms:W3CDTF">2011-10-14T17:09:03Z</dcterms:created>
  <dcterms:modified xsi:type="dcterms:W3CDTF">2013-01-07T03:52:38Z</dcterms:modified>
</cp:coreProperties>
</file>