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6"/>
  </p:notesMasterIdLst>
  <p:sldIdLst>
    <p:sldId id="256" r:id="rId2"/>
    <p:sldId id="262" r:id="rId3"/>
    <p:sldId id="279" r:id="rId4"/>
    <p:sldId id="263" r:id="rId5"/>
    <p:sldId id="264" r:id="rId6"/>
    <p:sldId id="301" r:id="rId7"/>
    <p:sldId id="302" r:id="rId8"/>
    <p:sldId id="283" r:id="rId9"/>
    <p:sldId id="277" r:id="rId10"/>
    <p:sldId id="324" r:id="rId11"/>
    <p:sldId id="265" r:id="rId12"/>
    <p:sldId id="267" r:id="rId13"/>
    <p:sldId id="292" r:id="rId14"/>
    <p:sldId id="275" r:id="rId15"/>
    <p:sldId id="325" r:id="rId16"/>
    <p:sldId id="326" r:id="rId17"/>
    <p:sldId id="296" r:id="rId18"/>
    <p:sldId id="307" r:id="rId19"/>
    <p:sldId id="299" r:id="rId20"/>
    <p:sldId id="298" r:id="rId21"/>
    <p:sldId id="334" r:id="rId22"/>
    <p:sldId id="300" r:id="rId23"/>
    <p:sldId id="304" r:id="rId24"/>
    <p:sldId id="306" r:id="rId25"/>
    <p:sldId id="309" r:id="rId26"/>
    <p:sldId id="327" r:id="rId27"/>
    <p:sldId id="335" r:id="rId28"/>
    <p:sldId id="317" r:id="rId29"/>
    <p:sldId id="322" r:id="rId30"/>
    <p:sldId id="316" r:id="rId31"/>
    <p:sldId id="315" r:id="rId32"/>
    <p:sldId id="269" r:id="rId33"/>
    <p:sldId id="270" r:id="rId34"/>
    <p:sldId id="319" r:id="rId35"/>
    <p:sldId id="323" r:id="rId36"/>
    <p:sldId id="268" r:id="rId37"/>
    <p:sldId id="328" r:id="rId38"/>
    <p:sldId id="318" r:id="rId39"/>
    <p:sldId id="311" r:id="rId40"/>
    <p:sldId id="332" r:id="rId41"/>
    <p:sldId id="329" r:id="rId42"/>
    <p:sldId id="333" r:id="rId43"/>
    <p:sldId id="331" r:id="rId44"/>
    <p:sldId id="336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0000"/>
    <a:srgbClr val="D9969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2" autoAdjust="0"/>
    <p:restoredTop sz="94660"/>
  </p:normalViewPr>
  <p:slideViewPr>
    <p:cSldViewPr>
      <p:cViewPr varScale="1">
        <p:scale>
          <a:sx n="66" d="100"/>
          <a:sy n="66" d="100"/>
        </p:scale>
        <p:origin x="-79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EC893EB-EAEE-4F18-9EE1-604CDA62814A}" type="datetimeFigureOut">
              <a:rPr lang="ru-RU"/>
              <a:pPr>
                <a:defRPr/>
              </a:pPr>
              <a:t>28.02.2013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42215C4-8D55-41AB-B9C4-1B18EE0025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4B84884-1A18-4A6B-8473-09B14F0BDD13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9156" name="Номер слайда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C3FA65B-C57F-4E87-AF0F-C00ABFA27D4F}" type="slidenum">
              <a:rPr lang="ru-RU" sz="1200">
                <a:solidFill>
                  <a:srgbClr val="000000"/>
                </a:solidFill>
              </a:rPr>
              <a:pPr algn="r"/>
              <a:t>2</a:t>
            </a:fld>
            <a:endParaRPr 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BF87CD-764C-4267-8BA1-E29F026276F0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F6AEC-8024-42FD-B1EE-4198D0C523B3}" type="datetimeFigureOut">
              <a:rPr lang="ru-RU"/>
              <a:pPr>
                <a:defRPr/>
              </a:pPr>
              <a:t>28.02.2013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A9724-2480-49B1-A2B6-E3AA6D7D58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FB730-FD49-4AD8-BF60-8AE8139E815C}" type="datetimeFigureOut">
              <a:rPr lang="ru-RU"/>
              <a:pPr>
                <a:defRPr/>
              </a:pPr>
              <a:t>28.02.2013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59A8-3121-4540-A26A-C29B3E0AB0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C2640-35C5-49B6-B786-39393305282E}" type="datetimeFigureOut">
              <a:rPr lang="ru-RU"/>
              <a:pPr>
                <a:defRPr/>
              </a:pPr>
              <a:t>28.02.2013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9A411-085E-4A2F-805B-15E2F8399A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57219-67AF-43C5-AF73-7B95EBC1C408}" type="datetimeFigureOut">
              <a:rPr lang="ru-RU"/>
              <a:pPr>
                <a:defRPr/>
              </a:pPr>
              <a:t>28.02.2013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A7143-7406-4AD6-B22B-30F39C3F65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5AAB8-CD70-4191-8D19-577FE8362EEE}" type="datetimeFigureOut">
              <a:rPr lang="ru-RU"/>
              <a:pPr>
                <a:defRPr/>
              </a:pPr>
              <a:t>28.02.2013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A49E1-BF83-4A95-BBD3-CF6E24D32C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FC261-88A9-4ECA-B607-C153D94CEC02}" type="datetimeFigureOut">
              <a:rPr lang="ru-RU"/>
              <a:pPr>
                <a:defRPr/>
              </a:pPr>
              <a:t>28.02.2013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842BE-35BF-4C78-B6CF-D8DB14FDA8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E7701-415A-4F61-BBDD-8EC4185F8D8B}" type="datetimeFigureOut">
              <a:rPr lang="ru-RU"/>
              <a:pPr>
                <a:defRPr/>
              </a:pPr>
              <a:t>28.02.2013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A1FEE-B4D7-43AC-A6BC-DFBB2E49C1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9DE15-B7B7-4F4D-B841-CF5D5BFB09BB}" type="datetimeFigureOut">
              <a:rPr lang="ru-RU"/>
              <a:pPr>
                <a:defRPr/>
              </a:pPr>
              <a:t>28.02.2013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F6719-DD23-4182-98B1-610E7EFB74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E95E0-3CBF-46F6-A536-B3ACB985FF30}" type="datetimeFigureOut">
              <a:rPr lang="ru-RU"/>
              <a:pPr>
                <a:defRPr/>
              </a:pPr>
              <a:t>28.02.2013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BB3F1-C864-4F01-9DFD-F5045ABFA4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EBAE8-7CC3-4E3B-9BED-8690CD82B48B}" type="datetimeFigureOut">
              <a:rPr lang="ru-RU"/>
              <a:pPr>
                <a:defRPr/>
              </a:pPr>
              <a:t>28.02.2013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CC1CE-E1FD-4F9E-AEDA-C6453C4831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4D264-1D8E-4414-8D45-2E824AD2E324}" type="datetimeFigureOut">
              <a:rPr lang="ru-RU"/>
              <a:pPr>
                <a:defRPr/>
              </a:pPr>
              <a:t>28.02.2013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95C5F-CCFA-4A54-9361-38E96A626E9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4CAEA95-3F8D-4B6B-9430-9376581EBD2C}" type="datetimeFigureOut">
              <a:rPr lang="ru-RU"/>
              <a:pPr>
                <a:defRPr/>
              </a:pPr>
              <a:t>28.02.2013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38A592D-8A90-449E-A5DD-011C328489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s9624.vkontakte.ru/u2008214/136562458/x_55a446b9.jpg" TargetMode="External"/><Relationship Id="rId7" Type="http://schemas.openxmlformats.org/officeDocument/2006/relationships/image" Target="../media/image5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hyperlink" Target="http://www.borodulincollection.com/war/children_images/Bombezhka.jpg" TargetMode="Externa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80975" y="-171450"/>
            <a:ext cx="9324975" cy="72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611188" y="1241425"/>
            <a:ext cx="7847012" cy="3267075"/>
          </a:xfrm>
        </p:spPr>
        <p:txBody>
          <a:bodyPr/>
          <a:lstStyle/>
          <a:p>
            <a:pPr eaLnBrk="1" hangingPunct="1"/>
            <a:r>
              <a:rPr lang="ru-RU" sz="3600" smtClean="0">
                <a:latin typeface="Book Antiqua" pitchFamily="18" charset="0"/>
              </a:rPr>
              <a:t>«Вставайте, люди…</a:t>
            </a:r>
            <a:br>
              <a:rPr lang="ru-RU" sz="3600" smtClean="0">
                <a:latin typeface="Book Antiqua" pitchFamily="18" charset="0"/>
              </a:rPr>
            </a:br>
            <a:r>
              <a:rPr lang="ru-RU" sz="3600" smtClean="0">
                <a:latin typeface="Book Antiqua" pitchFamily="18" charset="0"/>
              </a:rPr>
              <a:t> Москва за нами…» </a:t>
            </a:r>
            <a:r>
              <a:rPr lang="ru-RU" sz="3200" smtClean="0">
                <a:latin typeface="Book Antiqua" pitchFamily="18" charset="0"/>
              </a:rPr>
              <a:t/>
            </a:r>
            <a:br>
              <a:rPr lang="ru-RU" sz="3200" smtClean="0">
                <a:latin typeface="Book Antiqua" pitchFamily="18" charset="0"/>
              </a:rPr>
            </a:br>
            <a:r>
              <a:rPr lang="ru-RU" sz="3200" smtClean="0">
                <a:latin typeface="Book Antiqua" pitchFamily="18" charset="0"/>
              </a:rPr>
              <a:t>(1612…1812…1941-1942)</a:t>
            </a:r>
            <a:br>
              <a:rPr lang="ru-RU" sz="3200" smtClean="0">
                <a:latin typeface="Book Antiqua" pitchFamily="18" charset="0"/>
              </a:rPr>
            </a:br>
            <a:r>
              <a:rPr lang="ru-RU" sz="3200" smtClean="0">
                <a:latin typeface="Book Antiqua" pitchFamily="18" charset="0"/>
              </a:rPr>
              <a:t>в произведениях</a:t>
            </a:r>
            <a:br>
              <a:rPr lang="ru-RU" sz="3200" smtClean="0">
                <a:latin typeface="Book Antiqua" pitchFamily="18" charset="0"/>
              </a:rPr>
            </a:br>
            <a:r>
              <a:rPr lang="ru-RU" sz="3200" smtClean="0">
                <a:latin typeface="Book Antiqua" pitchFamily="18" charset="0"/>
              </a:rPr>
              <a:t>русских писателей и поэтов</a:t>
            </a:r>
          </a:p>
        </p:txBody>
      </p:sp>
      <p:sp>
        <p:nvSpPr>
          <p:cNvPr id="205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00163" y="4005263"/>
            <a:ext cx="6584950" cy="2447925"/>
          </a:xfrm>
        </p:spPr>
        <p:txBody>
          <a:bodyPr/>
          <a:lstStyle/>
          <a:p>
            <a:pPr eaLnBrk="1" hangingPunct="1"/>
            <a:endParaRPr lang="ru-RU" sz="2400" smtClean="0">
              <a:solidFill>
                <a:schemeClr val="tx1"/>
              </a:solidFill>
              <a:latin typeface="Cambria" pitchFamily="18" charset="0"/>
            </a:endParaRPr>
          </a:p>
          <a:p>
            <a:pPr eaLnBrk="1" hangingPunct="1"/>
            <a:r>
              <a:rPr lang="ru-RU" sz="2400" smtClean="0">
                <a:solidFill>
                  <a:schemeClr val="tx1"/>
                </a:solidFill>
                <a:latin typeface="Cambria" pitchFamily="18" charset="0"/>
              </a:rPr>
              <a:t>Учитель русского языка и литературы</a:t>
            </a:r>
          </a:p>
          <a:p>
            <a:pPr eaLnBrk="1" hangingPunct="1"/>
            <a:r>
              <a:rPr lang="ru-RU" sz="2400" b="1" smtClean="0">
                <a:solidFill>
                  <a:schemeClr val="tx1"/>
                </a:solidFill>
                <a:latin typeface="Cambria" pitchFamily="18" charset="0"/>
              </a:rPr>
              <a:t> Котова Т.Ю.</a:t>
            </a:r>
          </a:p>
          <a:p>
            <a:pPr eaLnBrk="1" hangingPunct="1"/>
            <a:r>
              <a:rPr lang="ru-RU" sz="1800" smtClean="0">
                <a:solidFill>
                  <a:schemeClr val="tx1"/>
                </a:solidFill>
                <a:latin typeface="Cambria" pitchFamily="18" charset="0"/>
              </a:rPr>
              <a:t>Гимназия № 1573</a:t>
            </a:r>
          </a:p>
          <a:p>
            <a:pPr eaLnBrk="1" hangingPunct="1"/>
            <a:r>
              <a:rPr lang="ru-RU" sz="1800" smtClean="0">
                <a:solidFill>
                  <a:schemeClr val="tx1"/>
                </a:solidFill>
                <a:latin typeface="Cambria" pitchFamily="18" charset="0"/>
              </a:rPr>
              <a:t>СВАО г.Москва</a:t>
            </a:r>
          </a:p>
          <a:p>
            <a:pPr eaLnBrk="1" hangingPunct="1"/>
            <a:r>
              <a:rPr lang="ru-RU" sz="1800" smtClean="0">
                <a:solidFill>
                  <a:schemeClr val="tx1"/>
                </a:solidFill>
                <a:latin typeface="Cambria" pitchFamily="18" charset="0"/>
              </a:rPr>
              <a:t>2013 год</a:t>
            </a:r>
          </a:p>
        </p:txBody>
      </p:sp>
      <p:pic>
        <p:nvPicPr>
          <p:cNvPr id="4101" name="Picture 6" descr="C:\Users\Тигр\Pictures\проект\8b32c953e36c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16688" y="5537200"/>
            <a:ext cx="2519362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5332413"/>
            <a:ext cx="239871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996056" y="0"/>
            <a:ext cx="1080000" cy="1202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4" name="Picture 1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63938" y="333375"/>
            <a:ext cx="19526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519113" y="188913"/>
            <a:ext cx="8229600" cy="1143000"/>
          </a:xfrm>
        </p:spPr>
        <p:txBody>
          <a:bodyPr/>
          <a:lstStyle/>
          <a:p>
            <a:r>
              <a:rPr lang="ru-RU" sz="2800" b="1" smtClean="0">
                <a:latin typeface="Book Antiqua" pitchFamily="18" charset="0"/>
              </a:rPr>
              <a:t>Лев Николаевич Толстой  </a:t>
            </a:r>
            <a:br>
              <a:rPr lang="ru-RU" sz="2800" b="1" smtClean="0">
                <a:latin typeface="Book Antiqua" pitchFamily="18" charset="0"/>
              </a:rPr>
            </a:br>
            <a:r>
              <a:rPr lang="ru-RU" sz="2800" b="1" smtClean="0">
                <a:latin typeface="Book Antiqua" pitchFamily="18" charset="0"/>
              </a:rPr>
              <a:t>Отрывок из романа </a:t>
            </a:r>
            <a:endParaRPr lang="ru-RU" sz="2800" smtClean="0">
              <a:latin typeface="Book Antiqua" pitchFamily="18" charset="0"/>
            </a:endParaRPr>
          </a:p>
        </p:txBody>
      </p:sp>
      <p:pic>
        <p:nvPicPr>
          <p:cNvPr id="13315" name="Picture 2" descr="C:\Users\Саня\Pictures\рост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79388" y="1495425"/>
            <a:ext cx="3813175" cy="4525963"/>
          </a:xfrm>
          <a:noFill/>
        </p:spPr>
      </p:pic>
      <p:pic>
        <p:nvPicPr>
          <p:cNvPr id="13316" name="Рисунок 3" descr="H:\москва16.12\проект\9908934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11638" y="2662238"/>
            <a:ext cx="4657725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284663" y="1196975"/>
            <a:ext cx="4391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>
                <a:latin typeface="Book Antiqua" pitchFamily="18" charset="0"/>
                <a:ea typeface="+mj-ea"/>
                <a:cs typeface="+mj-cs"/>
              </a:rPr>
              <a:t>«Война и мир»</a:t>
            </a:r>
            <a:endParaRPr lang="ru-RU" sz="2800" dirty="0"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590550" y="44450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/>
              <a:t>1812 год. </a:t>
            </a: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2049463" y="6000750"/>
            <a:ext cx="52847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ru-RU" sz="2800" b="1">
                <a:latin typeface="Times New Roman" pitchFamily="18" charset="0"/>
                <a:cs typeface="Times New Roman" pitchFamily="18" charset="0"/>
              </a:rPr>
              <a:t>Москва, спалённая пожаром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16013" y="1412875"/>
            <a:ext cx="68389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C:\Users\Тигр\Pictures\проект\kist0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7950" y="404813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C:\Users\Тигр\Pictures\проект\kist08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84888" y="404813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6388434">
            <a:off x="6581776" y="3686175"/>
            <a:ext cx="67945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-815232">
            <a:off x="85725" y="5445125"/>
            <a:ext cx="2938463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5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143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ru-RU" b="1" smtClean="0"/>
              <a:t>«Ведь были ж схватки боевые..»</a:t>
            </a:r>
          </a:p>
        </p:txBody>
      </p:sp>
      <p:pic>
        <p:nvPicPr>
          <p:cNvPr id="11267" name="Picture 4" descr="C:\Users\Тигр\Pictures\проект\gess0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1125538"/>
            <a:ext cx="8640763" cy="519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Napoleons_retreat_from_moscow"/>
          <p:cNvPicPr>
            <a:picLocks noGrp="1" noChangeAspect="1"/>
          </p:cNvPicPr>
          <p:nvPr isPhoto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71550" y="1484313"/>
            <a:ext cx="7150100" cy="508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Французское войско гибло, истекая кровью </a:t>
            </a:r>
          </a:p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от смертельной, нанесенной при Бородине, раны.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ru-RU" b="1" smtClean="0"/>
              <a:t>Ополчение 1812…</a:t>
            </a:r>
          </a:p>
        </p:txBody>
      </p:sp>
      <p:pic>
        <p:nvPicPr>
          <p:cNvPr id="12291" name="Picture 3" descr="C:\Users\Тигр\Pictures\проект\boy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00563" y="3284538"/>
            <a:ext cx="43195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C:\Users\Тигр\Pictures\проект\ben_laden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3" y="1196975"/>
            <a:ext cx="4319587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C:\Users\Тигр\Pictures\проект\banner141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03350" y="4508500"/>
            <a:ext cx="18954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C:\Users\Тигр\Pictures\проект\banner142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911850" y="1125538"/>
            <a:ext cx="1828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07950" y="188913"/>
            <a:ext cx="8578850" cy="1228725"/>
          </a:xfrm>
        </p:spPr>
        <p:txBody>
          <a:bodyPr/>
          <a:lstStyle/>
          <a:p>
            <a:pPr>
              <a:tabLst>
                <a:tab pos="631825" algn="l"/>
              </a:tabLst>
            </a:pP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2800" b="1" smtClean="0"/>
              <a:t>Москва в сердце каждого.  Москву мы будем защищать всегда. Москву мы будем любить вечно.</a:t>
            </a:r>
            <a:br>
              <a:rPr lang="ru-RU" sz="2800" b="1" smtClean="0"/>
            </a:br>
            <a:r>
              <a:rPr lang="ru-RU" sz="2800" smtClean="0"/>
              <a:t> 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pic>
        <p:nvPicPr>
          <p:cNvPr id="18435" name="Рисунок 1" descr="70252"/>
          <p:cNvPicPr>
            <a:picLocks noGrp="1" noChangeAspect="1"/>
          </p:cNvPicPr>
          <p:nvPr isPhoto="1"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50875" y="1557338"/>
            <a:ext cx="7439025" cy="50196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ru-RU" sz="4000" b="1" smtClean="0"/>
              <a:t>С.Глинка  «Путеводитель…», 1824 г.</a:t>
            </a:r>
            <a:endParaRPr lang="ru-RU" sz="4000" smtClean="0"/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63813" y="1168400"/>
            <a:ext cx="6472237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C:\Users\Тигр\Pictures\Москва\94875_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850" y="1125538"/>
            <a:ext cx="20161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7" descr="C:\Users\Тигр\Pictures\Москва\img_6_11_0_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925" y="4149725"/>
            <a:ext cx="338772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1313"/>
            <a:ext cx="91440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4000" smtClean="0">
                <a:latin typeface="Book Antiqua" pitchFamily="18" charset="0"/>
              </a:rPr>
              <a:t>Москва!.. </a:t>
            </a:r>
            <a:br>
              <a:rPr lang="ru-RU" sz="4000" smtClean="0">
                <a:latin typeface="Book Antiqua" pitchFamily="18" charset="0"/>
              </a:rPr>
            </a:br>
            <a:r>
              <a:rPr lang="ru-RU" sz="3600" smtClean="0">
                <a:latin typeface="Book Antiqua" pitchFamily="18" charset="0"/>
              </a:rPr>
              <a:t>Как много в этом звуке </a:t>
            </a:r>
            <a:br>
              <a:rPr lang="ru-RU" sz="3600" smtClean="0">
                <a:latin typeface="Book Antiqua" pitchFamily="18" charset="0"/>
              </a:rPr>
            </a:br>
            <a:r>
              <a:rPr lang="ru-RU" sz="3600" smtClean="0">
                <a:latin typeface="Book Antiqua" pitchFamily="18" charset="0"/>
              </a:rPr>
              <a:t>Для сердца русского слилось…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4938" y="1844675"/>
            <a:ext cx="6407150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1260475" y="188913"/>
            <a:ext cx="7488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Times New Roman" pitchFamily="18" charset="0"/>
                <a:cs typeface="Times New Roman" pitchFamily="18" charset="0"/>
              </a:rPr>
              <a:t> Края Москвы, края родные…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9488" y="1268413"/>
            <a:ext cx="7192962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75" y="274638"/>
            <a:ext cx="8686800" cy="1143000"/>
          </a:xfrm>
        </p:spPr>
        <p:txBody>
          <a:bodyPr/>
          <a:lstStyle/>
          <a:p>
            <a:r>
              <a:rPr lang="ru-RU" sz="3600" smtClean="0"/>
              <a:t/>
            </a:r>
            <a:br>
              <a:rPr lang="ru-RU" sz="3600" smtClean="0"/>
            </a:br>
            <a:r>
              <a:rPr lang="ru-RU" sz="2800" b="1" smtClean="0">
                <a:latin typeface="Book Antiqua" pitchFamily="18" charset="0"/>
              </a:rPr>
              <a:t>Москва, Москва!.. люблю тебя как сын,</a:t>
            </a:r>
            <a:br>
              <a:rPr lang="ru-RU" sz="2800" b="1" smtClean="0">
                <a:latin typeface="Book Antiqua" pitchFamily="18" charset="0"/>
              </a:rPr>
            </a:br>
            <a:r>
              <a:rPr lang="ru-RU" sz="2800" b="1" smtClean="0">
                <a:latin typeface="Book Antiqua" pitchFamily="18" charset="0"/>
              </a:rPr>
              <a:t>Как русский, - сильно, пламенно и нежно!</a:t>
            </a:r>
            <a:r>
              <a:rPr lang="ru-RU" sz="4000" b="1" smtClean="0">
                <a:latin typeface="Book Antiqua" pitchFamily="18" charset="0"/>
              </a:rPr>
              <a:t/>
            </a:r>
            <a:br>
              <a:rPr lang="ru-RU" sz="4000" b="1" smtClean="0">
                <a:latin typeface="Book Antiqua" pitchFamily="18" charset="0"/>
              </a:rPr>
            </a:br>
            <a:endParaRPr lang="ru-RU" b="1" smtClean="0">
              <a:latin typeface="Book Antiqua" pitchFamily="18" charset="0"/>
            </a:endParaRPr>
          </a:p>
        </p:txBody>
      </p:sp>
      <p:pic>
        <p:nvPicPr>
          <p:cNvPr id="22531" name="Picture 4" descr="C:\Users\Саня\Pictures\моска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925638" y="1557338"/>
            <a:ext cx="5383212" cy="50101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 descr="C:\Users\Тигр\Pictures\декабристы\36ee77e1d3d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16013" y="1341438"/>
            <a:ext cx="7199312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900113" y="2997200"/>
            <a:ext cx="6697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</a:rPr>
              <a:t>               </a:t>
            </a:r>
            <a:endParaRPr lang="ru-RU" sz="32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TextBox 7"/>
          <p:cNvSpPr txBox="1">
            <a:spLocks noChangeArrowheads="1"/>
          </p:cNvSpPr>
          <p:nvPr/>
        </p:nvSpPr>
        <p:spPr bwMode="auto">
          <a:xfrm>
            <a:off x="3360738" y="476250"/>
            <a:ext cx="22907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ЭПИГРАФ</a:t>
            </a:r>
          </a:p>
        </p:txBody>
      </p:sp>
      <p:sp>
        <p:nvSpPr>
          <p:cNvPr id="5125" name="TextBox 8"/>
          <p:cNvSpPr txBox="1">
            <a:spLocks noChangeArrowheads="1"/>
          </p:cNvSpPr>
          <p:nvPr/>
        </p:nvSpPr>
        <p:spPr bwMode="auto">
          <a:xfrm>
            <a:off x="2052638" y="2349500"/>
            <a:ext cx="5256212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1">
                <a:latin typeface="Times New Roman" pitchFamily="18" charset="0"/>
                <a:cs typeface="Times New Roman" pitchFamily="18" charset="0"/>
              </a:rPr>
              <a:t>Стоим мы на посту, повзводно и поротно</a:t>
            </a:r>
          </a:p>
          <a:p>
            <a:pPr>
              <a:lnSpc>
                <a:spcPct val="150000"/>
              </a:lnSpc>
            </a:pPr>
            <a:r>
              <a:rPr lang="ru-RU" sz="2000" b="1" i="1">
                <a:latin typeface="Times New Roman" pitchFamily="18" charset="0"/>
                <a:cs typeface="Times New Roman" pitchFamily="18" charset="0"/>
              </a:rPr>
              <a:t>Бессмертны, как огонь.</a:t>
            </a:r>
          </a:p>
          <a:p>
            <a:pPr>
              <a:lnSpc>
                <a:spcPct val="150000"/>
              </a:lnSpc>
            </a:pPr>
            <a:r>
              <a:rPr lang="ru-RU" sz="2000" b="1" i="1">
                <a:latin typeface="Times New Roman" pitchFamily="18" charset="0"/>
                <a:cs typeface="Times New Roman" pitchFamily="18" charset="0"/>
              </a:rPr>
              <a:t> Спокойны, как гранит.</a:t>
            </a:r>
          </a:p>
          <a:p>
            <a:pPr>
              <a:lnSpc>
                <a:spcPct val="150000"/>
              </a:lnSpc>
            </a:pPr>
            <a:r>
              <a:rPr lang="ru-RU" sz="2000" b="1" i="1">
                <a:latin typeface="Times New Roman" pitchFamily="18" charset="0"/>
                <a:cs typeface="Times New Roman" pitchFamily="18" charset="0"/>
              </a:rPr>
              <a:t>Мы – армия страны. Мы – армия народа.</a:t>
            </a:r>
          </a:p>
          <a:p>
            <a:pPr>
              <a:lnSpc>
                <a:spcPct val="150000"/>
              </a:lnSpc>
            </a:pPr>
            <a:r>
              <a:rPr lang="ru-RU" sz="2000" b="1" i="1">
                <a:latin typeface="Times New Roman" pitchFamily="18" charset="0"/>
                <a:cs typeface="Times New Roman" pitchFamily="18" charset="0"/>
              </a:rPr>
              <a:t>Великий подвиг наш история хранит </a:t>
            </a:r>
          </a:p>
          <a:p>
            <a:pPr>
              <a:lnSpc>
                <a:spcPct val="150000"/>
              </a:lnSpc>
            </a:pPr>
            <a:r>
              <a:rPr lang="ru-RU" sz="2000" b="1" i="1">
                <a:latin typeface="Times New Roman" pitchFamily="18" charset="0"/>
                <a:cs typeface="Times New Roman" pitchFamily="18" charset="0"/>
              </a:rPr>
              <a:t>                                  Роберт Рождественский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 descr="11.jpg"/>
          <p:cNvPicPr>
            <a:picLocks noGrp="1" noChangeAspect="1"/>
          </p:cNvPicPr>
          <p:nvPr isPhoto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981075"/>
            <a:ext cx="7524750" cy="552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323850" y="115888"/>
            <a:ext cx="8424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Book Antiqua" pitchFamily="18" charset="0"/>
              </a:rPr>
              <a:t>Поэты последующих поколений вновь и вновь возвращались </a:t>
            </a:r>
          </a:p>
          <a:p>
            <a:pPr algn="ctr"/>
            <a:r>
              <a:rPr lang="ru-RU" sz="2000" b="1">
                <a:latin typeface="Book Antiqua" pitchFamily="18" charset="0"/>
              </a:rPr>
              <a:t>в своих произведениях к нашей столице. </a:t>
            </a:r>
            <a:endParaRPr lang="ru-RU" sz="200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Саня\Pictures\москва вечерняя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2988" y="1444625"/>
            <a:ext cx="67691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755650" y="381000"/>
            <a:ext cx="7993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3200" b="1">
                <a:latin typeface="Times New Roman" pitchFamily="18" charset="0"/>
              </a:rPr>
              <a:t>Река Москва в четырехтрубном дыме…</a:t>
            </a:r>
            <a:endParaRPr lang="ru-RU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 descr="53ef50189323dc9de45d84fccd3.jpg"/>
          <p:cNvPicPr>
            <a:picLocks noGrp="1" noChangeAspect="1"/>
          </p:cNvPicPr>
          <p:nvPr isPhoto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1557338"/>
            <a:ext cx="806450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865188" y="549275"/>
            <a:ext cx="74517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Book Antiqua" pitchFamily="18" charset="0"/>
              </a:rPr>
              <a:t>Мандельштам тонко ощущает природу Москвы</a:t>
            </a:r>
            <a:endParaRPr lang="ru-RU" sz="240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 descr="800_9cb467b17e445370fa97ffabf0aa49e4.jpg"/>
          <p:cNvPicPr>
            <a:picLocks noGrp="1" noChangeAspect="1"/>
          </p:cNvPicPr>
          <p:nvPr isPhoto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8525" y="1052513"/>
            <a:ext cx="734536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539750" y="404813"/>
            <a:ext cx="8074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Book Antiqua" pitchFamily="18" charset="0"/>
              </a:rPr>
              <a:t>Ностальгия по прошлому ощущается в строках Андрея Белого</a:t>
            </a:r>
            <a:endParaRPr lang="ru-RU" sz="200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0" y="127000"/>
            <a:ext cx="896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81000" algn="ctr" eaLnBrk="0" hangingPunct="0"/>
            <a:r>
              <a:rPr lang="ru-RU" sz="2400" b="1">
                <a:latin typeface="Times New Roman" pitchFamily="18" charset="0"/>
              </a:rPr>
              <a:t>Марина Цветаева ощущала необыкновенную </a:t>
            </a:r>
          </a:p>
          <a:p>
            <a:pPr indent="381000" algn="ctr" eaLnBrk="0" hangingPunct="0"/>
            <a:r>
              <a:rPr lang="ru-RU" sz="2400" b="1">
                <a:latin typeface="Times New Roman" pitchFamily="18" charset="0"/>
              </a:rPr>
              <a:t>нежность к Москве</a:t>
            </a:r>
            <a:endParaRPr lang="ru-RU" sz="2400"/>
          </a:p>
        </p:txBody>
      </p:sp>
      <p:pic>
        <p:nvPicPr>
          <p:cNvPr id="27651" name="Рисунок 4" descr="C:\Users\Саня\Pictures\москва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088" y="1196975"/>
            <a:ext cx="734536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1189038" y="392113"/>
            <a:ext cx="7199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3200" b="1">
                <a:latin typeface="Times New Roman" pitchFamily="18" charset="0"/>
              </a:rPr>
              <a:t>У меня в Москве </a:t>
            </a:r>
            <a:r>
              <a:rPr lang="ru-RU" sz="3200" b="1"/>
              <a:t>–</a:t>
            </a:r>
            <a:r>
              <a:rPr lang="ru-RU" sz="3200" b="1">
                <a:latin typeface="Times New Roman" pitchFamily="18" charset="0"/>
              </a:rPr>
              <a:t> купола горят…</a:t>
            </a:r>
            <a:endParaRPr lang="ru-RU" sz="3200" b="1"/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1320800"/>
            <a:ext cx="76200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1258888" y="1773238"/>
          <a:ext cx="6557962" cy="4548187"/>
        </p:xfrm>
        <a:graphic>
          <a:graphicData uri="http://schemas.openxmlformats.org/presentationml/2006/ole">
            <p:oleObj spid="_x0000_s1026" name="Слайд" r:id="rId3" imgW="4951634" imgH="3427533" progId="PowerPoint.Slide.12">
              <p:embed/>
            </p:oleObj>
          </a:graphicData>
        </a:graphic>
      </p:graphicFrame>
      <p:sp>
        <p:nvSpPr>
          <p:cNvPr id="1028" name="TextBox 3"/>
          <p:cNvSpPr txBox="1">
            <a:spLocks noChangeArrowheads="1"/>
          </p:cNvSpPr>
          <p:nvPr/>
        </p:nvSpPr>
        <p:spPr bwMode="auto">
          <a:xfrm>
            <a:off x="1044575" y="260350"/>
            <a:ext cx="70564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Играл духовой оркестр, сияли лица, слышались восторженные возгласы, а еще - танцы, танцы допоздна 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1" descr="C:\Users\Саня\Pictures\начало войны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3713" y="2852738"/>
            <a:ext cx="561657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2" descr="C:\Users\Саня\Pictures\начало войны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288" y="620713"/>
            <a:ext cx="20891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3" descr="C:\Users\Саня\Pictures\начало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59563" y="549275"/>
            <a:ext cx="22336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2484438" y="333375"/>
            <a:ext cx="4248150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Илья Эренбург описывал </a:t>
            </a:r>
          </a:p>
          <a:p>
            <a:r>
              <a:rPr lang="ru-RU" sz="2800" b="1"/>
              <a:t>начало войны так:</a:t>
            </a:r>
          </a:p>
          <a:p>
            <a:r>
              <a:rPr lang="ru-RU" sz="2800" b="1"/>
              <a:t>«Москва проснулась…</a:t>
            </a: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 descr="0_4ad91_4d43dcd1_XL.jpg"/>
          <p:cNvPicPr>
            <a:picLocks noGrp="1" noChangeAspect="1"/>
          </p:cNvPicPr>
          <p:nvPr isPhoto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39763"/>
            <a:ext cx="91440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 descr="1737.jpg"/>
          <p:cNvPicPr>
            <a:picLocks noGrp="1" noChangeAspect="1"/>
          </p:cNvPicPr>
          <p:nvPr isPhoto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549275"/>
            <a:ext cx="3827462" cy="584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4570413" y="260350"/>
            <a:ext cx="38893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Битва за Москву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9125" y="1412875"/>
            <a:ext cx="4319588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_259ac_f4bc6289_X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0188" y="469900"/>
            <a:ext cx="3621087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4211638" y="981075"/>
            <a:ext cx="450056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«Москва, России дочь любима,</a:t>
            </a:r>
          </a:p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  Где равную тебе сыскать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>
                <a:latin typeface="Times New Roman" pitchFamily="18" charset="0"/>
                <a:cs typeface="Times New Roman" pitchFamily="18" charset="0"/>
              </a:rPr>
              <a:t>Иван Иванович</a:t>
            </a:r>
            <a:r>
              <a:rPr lang="en-US" sz="20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>
                <a:latin typeface="Times New Roman" pitchFamily="18" charset="0"/>
                <a:cs typeface="Times New Roman" pitchFamily="18" charset="0"/>
              </a:rPr>
              <a:t>Дмитриев</a:t>
            </a:r>
          </a:p>
          <a:p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250825" y="4365625"/>
            <a:ext cx="453707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«Как не любить родной</a:t>
            </a:r>
          </a:p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  Москвы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24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>
                <a:latin typeface="Times New Roman" pitchFamily="18" charset="0"/>
                <a:cs typeface="Times New Roman" pitchFamily="18" charset="0"/>
              </a:rPr>
              <a:t>      Евгений Абрамович Баратынский</a:t>
            </a:r>
          </a:p>
        </p:txBody>
      </p:sp>
      <p:pic>
        <p:nvPicPr>
          <p:cNvPr id="6149" name="Picture 6" descr="C:\Users\Тигр\Pictures\Москва\c940ec39462bt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37125" y="3213100"/>
            <a:ext cx="38115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 descr="big-70178.jpg"/>
          <p:cNvPicPr>
            <a:picLocks noGrp="1" noChangeAspect="1"/>
          </p:cNvPicPr>
          <p:nvPr isPhoto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84438" y="1071563"/>
            <a:ext cx="3925887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936625" y="119063"/>
            <a:ext cx="838835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sz="2800" b="1">
                <a:solidFill>
                  <a:srgbClr val="5D4B00"/>
                </a:solidFill>
                <a:latin typeface="Book Antiqua" pitchFamily="18" charset="0"/>
                <a:cs typeface="Times New Roman" pitchFamily="18" charset="0"/>
              </a:rPr>
              <a:t>Священные слова «Москва за нами» </a:t>
            </a:r>
            <a:endParaRPr lang="ru-RU" sz="2400" b="1">
              <a:solidFill>
                <a:srgbClr val="5D4B00"/>
              </a:solidFill>
              <a:latin typeface="Book Antiqua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2400" b="1">
                <a:solidFill>
                  <a:srgbClr val="5D4B00"/>
                </a:solidFill>
                <a:latin typeface="Book Antiqua" pitchFamily="18" charset="0"/>
                <a:cs typeface="Times New Roman" pitchFamily="18" charset="0"/>
              </a:rPr>
              <a:t>                                                    </a:t>
            </a:r>
            <a:r>
              <a:rPr lang="ru-RU" sz="2000" b="1">
                <a:solidFill>
                  <a:srgbClr val="5D4B00"/>
                </a:solidFill>
                <a:latin typeface="Book Antiqua" pitchFamily="18" charset="0"/>
                <a:cs typeface="Times New Roman" pitchFamily="18" charset="0"/>
              </a:rPr>
              <a:t>Роберт Рождественский</a:t>
            </a:r>
            <a:endParaRPr lang="ru-RU" sz="200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1" descr="3647DA58-30E5-FF08-CDBB-E99DAF9B779E.jpg"/>
          <p:cNvPicPr>
            <a:picLocks noGrp="1" noChangeAspect="1"/>
          </p:cNvPicPr>
          <p:nvPr isPhoto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ru-RU" b="1" smtClean="0">
                <a:latin typeface="Book Antiqua" pitchFamily="18" charset="0"/>
              </a:rPr>
              <a:t>Воздушная защита Москвы</a:t>
            </a:r>
          </a:p>
        </p:txBody>
      </p:sp>
      <p:pic>
        <p:nvPicPr>
          <p:cNvPr id="14339" name="Содержимое 5" descr="http://topwar.ru/uploads/posts/2010-07/1279436816_moskaerzagr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50825" y="1485900"/>
            <a:ext cx="2881313" cy="2879725"/>
          </a:xfrm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3708400" y="1196975"/>
            <a:ext cx="489585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>
                <a:latin typeface="Book Antiqua" pitchFamily="18" charset="0"/>
              </a:rPr>
              <a:t>При каждом воздушном налете десятки тысяч москвичей, мужчин и женщин, стариков и подростков, взбирались на крыши домов, чтобы под вой бомб и свист снарядных осколков тушить падающие дождем зажигательные бомбы.</a:t>
            </a:r>
            <a:endParaRPr lang="ru-RU" sz="2000" b="1"/>
          </a:p>
        </p:txBody>
      </p:sp>
      <p:pic>
        <p:nvPicPr>
          <p:cNvPr id="14341" name="i-main-pic" descr="Картинка 5 из 11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26125" y="4797425"/>
            <a:ext cx="32099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i-main-pic" descr="Картинка 8 из 117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9388" y="4868863"/>
            <a:ext cx="22320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590800" y="4797425"/>
            <a:ext cx="30607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Идет война народная,</a:t>
            </a:r>
            <a:br>
              <a:rPr lang="ru-RU" b="1" smtClean="0"/>
            </a:br>
            <a:r>
              <a:rPr lang="ru-RU" b="1" smtClean="0"/>
              <a:t> священная война</a:t>
            </a:r>
          </a:p>
        </p:txBody>
      </p:sp>
      <p:pic>
        <p:nvPicPr>
          <p:cNvPr id="15363" name="Содержимое 3" descr="C:\Users\Татьяна\Pictures\Москва\iCA4E3M5Y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859338" y="1846263"/>
            <a:ext cx="3529012" cy="2519362"/>
          </a:xfrm>
        </p:spPr>
      </p:pic>
      <p:pic>
        <p:nvPicPr>
          <p:cNvPr id="15364" name="Рисунок 4" descr="http://stat11.privet.ru/lr/0813a1cd0cf02acae47ebab7aa6338ec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750" y="1844675"/>
            <a:ext cx="38163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Прямоугольник 7"/>
          <p:cNvSpPr>
            <a:spLocks noChangeArrowheads="1"/>
          </p:cNvSpPr>
          <p:nvPr/>
        </p:nvSpPr>
        <p:spPr bwMode="auto">
          <a:xfrm>
            <a:off x="395288" y="4738688"/>
            <a:ext cx="84978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Добровольцы из истребительных батальонов маршировали по улицам Москвы. По всем дорогам на запад, на юг, на север, на восток шли многотысячные отряды москвичей-добровольцев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 descr="0_80986_75688ca6_XL.jpg"/>
          <p:cNvPicPr>
            <a:picLocks noGrp="1" noChangeAspect="1"/>
          </p:cNvPicPr>
          <p:nvPr isPhoto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222375"/>
            <a:ext cx="914400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9388" y="404813"/>
            <a:ext cx="7569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Book Antiqua" pitchFamily="18" charset="0"/>
              </a:rPr>
              <a:t>И девочки, вчерашние школьницы и студентки,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92500" y="5949950"/>
            <a:ext cx="57070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Book Antiqua" pitchFamily="18" charset="0"/>
              </a:rPr>
              <a:t>уходили добровольцами на фронт…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" descr="Battle_of_Moscow.jpg"/>
          <p:cNvPicPr>
            <a:picLocks noGrp="1" noChangeAspect="1"/>
          </p:cNvPicPr>
          <p:nvPr isPhoto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4288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-107950"/>
            <a:ext cx="35988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latin typeface="Book Antiqua" pitchFamily="18" charset="0"/>
              </a:rPr>
              <a:t>… копали окопы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ru-RU" b="1" smtClean="0"/>
              <a:t>1941-1942 годы. За нами Москва</a:t>
            </a:r>
          </a:p>
        </p:txBody>
      </p:sp>
      <p:pic>
        <p:nvPicPr>
          <p:cNvPr id="13315" name="Содержимое 3" descr="C:\Users\Татьяна\Pictures\Москва\0_7c3c5_57369334_XL[1]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580063" y="1350963"/>
            <a:ext cx="3197225" cy="4525962"/>
          </a:xfrm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179388" y="1484313"/>
            <a:ext cx="5329237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/>
              <a:t>Клянусь тебе жизнью, родная Москва,</a:t>
            </a:r>
          </a:p>
          <a:p>
            <a:pPr>
              <a:lnSpc>
                <a:spcPct val="150000"/>
              </a:lnSpc>
            </a:pPr>
            <a:r>
              <a:rPr lang="ru-RU" sz="2000" b="1"/>
              <a:t>За кровь на асфальте, за женщин в слезах,</a:t>
            </a:r>
          </a:p>
          <a:p>
            <a:pPr>
              <a:lnSpc>
                <a:spcPct val="150000"/>
              </a:lnSpc>
            </a:pPr>
            <a:r>
              <a:rPr lang="ru-RU" sz="2000" b="1"/>
              <a:t>За ужас в бессонных ребячьих глазах,</a:t>
            </a:r>
          </a:p>
          <a:p>
            <a:pPr>
              <a:lnSpc>
                <a:spcPct val="150000"/>
              </a:lnSpc>
            </a:pPr>
            <a:r>
              <a:rPr lang="ru-RU" sz="2000" b="1"/>
              <a:t>За взорванный бомбами мирный уют,</a:t>
            </a:r>
          </a:p>
          <a:p>
            <a:pPr>
              <a:lnSpc>
                <a:spcPct val="150000"/>
              </a:lnSpc>
            </a:pPr>
            <a:r>
              <a:rPr lang="ru-RU" sz="2000" b="1"/>
              <a:t>За каждый кирпич, что ни разобьют</a:t>
            </a:r>
          </a:p>
          <a:p>
            <a:pPr>
              <a:lnSpc>
                <a:spcPct val="150000"/>
              </a:lnSpc>
            </a:pPr>
            <a:r>
              <a:rPr lang="ru-RU" sz="2000" b="1"/>
              <a:t>За каждый квартал, укутанный в дым,</a:t>
            </a:r>
          </a:p>
          <a:p>
            <a:pPr>
              <a:lnSpc>
                <a:spcPct val="150000"/>
              </a:lnSpc>
            </a:pPr>
            <a:r>
              <a:rPr lang="ru-RU" sz="2000" b="1"/>
              <a:t>Мы страшной расплатой врагу воздадим…</a:t>
            </a:r>
          </a:p>
          <a:p>
            <a:pPr>
              <a:lnSpc>
                <a:spcPct val="150000"/>
              </a:lnSpc>
            </a:pPr>
            <a:r>
              <a:rPr lang="ru-RU" sz="2000" b="1"/>
              <a:t>                           Алексей Сурков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latin typeface="Book Antiqua" pitchFamily="18" charset="0"/>
              </a:rPr>
              <a:t>А самое главное, что каждый понимал, что Москву можно отстоять только всем вместе.</a:t>
            </a:r>
          </a:p>
        </p:txBody>
      </p:sp>
      <p:pic>
        <p:nvPicPr>
          <p:cNvPr id="39939" name="Содержимое 3" descr="H:\москва16.12\проект\cdcff0f4b9879e359fe12a280d777ed7_full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187450" y="1484313"/>
            <a:ext cx="6816725" cy="5111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" descr="5.jpg"/>
          <p:cNvPicPr>
            <a:picLocks noGrp="1" noChangeAspect="1"/>
          </p:cNvPicPr>
          <p:nvPr isPhoto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73175" y="1484313"/>
            <a:ext cx="668337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1476375" y="188913"/>
            <a:ext cx="6335713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Times New Roman" pitchFamily="18" charset="0"/>
                <a:cs typeface="Times New Roman" pitchFamily="18" charset="0"/>
              </a:rPr>
              <a:t>Надо, братцы, немца бить, </a:t>
            </a:r>
          </a:p>
          <a:p>
            <a:r>
              <a:rPr lang="ru-RU" sz="3200">
                <a:latin typeface="Times New Roman" pitchFamily="18" charset="0"/>
                <a:cs typeface="Times New Roman" pitchFamily="18" charset="0"/>
              </a:rPr>
              <a:t>                          Не давать отсрочки</a:t>
            </a:r>
            <a:r>
              <a:rPr lang="ru-RU"/>
              <a:t>.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941388" y="1438275"/>
          <a:ext cx="7231062" cy="5014913"/>
        </p:xfrm>
        <a:graphic>
          <a:graphicData uri="http://schemas.openxmlformats.org/presentationml/2006/ole">
            <p:oleObj spid="_x0000_s2050" name="Слайд" r:id="rId3" imgW="4951634" imgH="3427533" progId="PowerPoint.Slide.12">
              <p:embed/>
            </p:oleObj>
          </a:graphicData>
        </a:graphic>
      </p:graphicFrame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1116013" y="188913"/>
            <a:ext cx="68405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5C0000"/>
                </a:solidFill>
                <a:latin typeface="Book Antiqua" pitchFamily="18" charset="0"/>
              </a:rPr>
              <a:t>И вот она пришла, наконец, </a:t>
            </a:r>
          </a:p>
          <a:p>
            <a:pPr algn="ctr"/>
            <a:r>
              <a:rPr lang="ru-RU" sz="4000" b="1">
                <a:solidFill>
                  <a:srgbClr val="5C0000"/>
                </a:solidFill>
                <a:latin typeface="Book Antiqua" pitchFamily="18" charset="0"/>
              </a:rPr>
              <a:t>Победа</a:t>
            </a:r>
            <a:endParaRPr lang="ru-RU" sz="4000">
              <a:solidFill>
                <a:srgbClr val="5C0000"/>
              </a:solidFill>
              <a:latin typeface="Book Antiqua" pitchFamily="18" charset="0"/>
            </a:endParaRPr>
          </a:p>
          <a:p>
            <a:endParaRPr lang="ru-RU" sz="2800"/>
          </a:p>
        </p:txBody>
      </p:sp>
    </p:spTree>
  </p:cSld>
  <p:clrMapOvr>
    <a:masterClrMapping/>
  </p:clrMapOvr>
  <p:transition advTm="469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ru-RU" b="1" smtClean="0">
                <a:latin typeface="Book Antiqua" pitchFamily="18" charset="0"/>
              </a:rPr>
              <a:t>1612 год. Москва. Кремль</a:t>
            </a:r>
          </a:p>
        </p:txBody>
      </p:sp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1073150" y="5662613"/>
            <a:ext cx="72104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Book Antiqua" pitchFamily="18" charset="0"/>
              </a:rPr>
              <a:t>Минин и Пожарский собирают средства для защиты Москвы</a:t>
            </a:r>
          </a:p>
          <a:p>
            <a:pPr algn="ctr"/>
            <a:r>
              <a:rPr lang="ru-RU" b="1">
                <a:latin typeface="Book Antiqua" pitchFamily="18" charset="0"/>
              </a:rPr>
              <a:t>от польских захватчиков</a:t>
            </a:r>
          </a:p>
        </p:txBody>
      </p:sp>
      <p:pic>
        <p:nvPicPr>
          <p:cNvPr id="7172" name="Picture 5" descr="C:\Users\Тигр\Pictures\проект\32460-1440x9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550" y="981075"/>
            <a:ext cx="7199313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Тигр\Pictures\тучи в голубом\e5cc4246264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8063" y="1268413"/>
            <a:ext cx="344963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C:\Users\Тигр\Pictures\тучи в голубом\169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3800" y="1268413"/>
            <a:ext cx="3322638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1331913" y="260350"/>
            <a:ext cx="655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5C0000"/>
                </a:solidFill>
                <a:latin typeface="Times New Roman" pitchFamily="18" charset="0"/>
                <a:cs typeface="Times New Roman" pitchFamily="18" charset="0"/>
              </a:rPr>
              <a:t>П О Б Е Д А…</a:t>
            </a:r>
          </a:p>
        </p:txBody>
      </p:sp>
    </p:spTree>
  </p:cSld>
  <p:clrMapOvr>
    <a:masterClrMapping/>
  </p:clrMapOvr>
  <p:transition advTm="6037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r>
              <a:rPr lang="ru-RU" b="1" smtClean="0"/>
              <a:t>Москва моя,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Ты самая любимая.</a:t>
            </a:r>
            <a:endParaRPr lang="ru-RU" smtClean="0"/>
          </a:p>
        </p:txBody>
      </p:sp>
      <p:pic>
        <p:nvPicPr>
          <p:cNvPr id="43011" name="Picture 2" descr="C:\Users\Саня\Pictures\москва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73150" y="1782763"/>
            <a:ext cx="6997700" cy="45259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8291512" cy="868363"/>
          </a:xfrm>
        </p:spPr>
        <p:txBody>
          <a:bodyPr/>
          <a:lstStyle/>
          <a:p>
            <a:r>
              <a:rPr lang="ru-RU" sz="4000" b="1" smtClean="0"/>
              <a:t>Процветай же славой вечной,</a:t>
            </a: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b="1" smtClean="0"/>
              <a:t> Город храмов и палат!</a:t>
            </a: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pic>
        <p:nvPicPr>
          <p:cNvPr id="44035" name="Picture 2" descr="C:\Users\Саня\Pictures\москва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971550" y="1604963"/>
            <a:ext cx="7272338" cy="48450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Саня\Pictures\москва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7238" y="1470025"/>
            <a:ext cx="7559675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900113" y="68263"/>
            <a:ext cx="72723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3600" b="1">
                <a:latin typeface="Times New Roman" pitchFamily="18" charset="0"/>
              </a:rPr>
              <a:t>Но как всегда своей Москвою</a:t>
            </a:r>
            <a:r>
              <a:rPr lang="ru-RU" sz="3600"/>
              <a:t>   </a:t>
            </a:r>
            <a:r>
              <a:rPr lang="ru-RU" sz="3600" b="1">
                <a:latin typeface="Times New Roman" pitchFamily="18" charset="0"/>
              </a:rPr>
              <a:t> гордится русский человек.          </a:t>
            </a:r>
            <a:endParaRPr lang="ru-RU" sz="3600"/>
          </a:p>
        </p:txBody>
      </p:sp>
    </p:spTree>
  </p:cSld>
  <p:clrMapOvr>
    <a:masterClrMapping/>
  </p:clrMapOvr>
  <p:transition advTm="5694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528638" y="-100013"/>
            <a:ext cx="8507412" cy="1228726"/>
          </a:xfrm>
        </p:spPr>
        <p:txBody>
          <a:bodyPr/>
          <a:lstStyle/>
          <a:p>
            <a:pPr algn="l"/>
            <a:r>
              <a:rPr lang="ru-RU" sz="3600" b="1" smtClean="0">
                <a:solidFill>
                  <a:srgbClr val="5C0000"/>
                </a:solidFill>
                <a:latin typeface="Book Antiqua" pitchFamily="18" charset="0"/>
              </a:rPr>
              <a:t>Защитникам Москвы посвящается</a:t>
            </a:r>
            <a:r>
              <a:rPr lang="ru-RU" sz="3600" smtClean="0">
                <a:solidFill>
                  <a:srgbClr val="5C0000"/>
                </a:solidFill>
                <a:latin typeface="Book Antiqua" pitchFamily="18" charset="0"/>
              </a:rPr>
              <a:t>…</a:t>
            </a:r>
          </a:p>
        </p:txBody>
      </p:sp>
      <p:pic>
        <p:nvPicPr>
          <p:cNvPr id="46083" name="Picture 2" descr="C:\Users\Саня\Pictures\день памят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419475" y="1052513"/>
            <a:ext cx="2087563" cy="1495425"/>
          </a:xfrm>
          <a:noFill/>
        </p:spPr>
      </p:pic>
      <p:pic>
        <p:nvPicPr>
          <p:cNvPr id="46084" name="Picture 3" descr="C:\Users\Саня\Pictures\память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9438" y="1052513"/>
            <a:ext cx="1689100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 descr="C:\Users\Саня\Pictures\память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78613" y="5229225"/>
            <a:ext cx="17811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Рисунок 6" descr="I:\Литературная композиция 2012\IMG_246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95313" y="2852738"/>
            <a:ext cx="1455737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Рисунок 7" descr="I:\Литературная композиция 2012\IMG_2490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14675" y="2781300"/>
            <a:ext cx="2897188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Рисунок 8" descr="I:\Литературная композиция 2012\IMG_2451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588125" y="1052513"/>
            <a:ext cx="19304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Рисунок 9" descr="I:\Литературная композиция 2012\IMG_2481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635375" y="5229225"/>
            <a:ext cx="19446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Рисунок 10" descr="I:\Литературная композиция 2012\волков1\IMG_2519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946900" y="2924175"/>
            <a:ext cx="15128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Рисунок 11" descr="I:\Литературная композиция 2012\IMG_2468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25475" y="5157788"/>
            <a:ext cx="17145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00000"/>
                </a:solidFill>
                <a:latin typeface="Book Antiqua" pitchFamily="18" charset="0"/>
              </a:rPr>
              <a:t>Вставайте, люди русские…</a:t>
            </a:r>
          </a:p>
        </p:txBody>
      </p:sp>
      <p:pic>
        <p:nvPicPr>
          <p:cNvPr id="8195" name="Содержимое 3" descr="C:\Users\Татьяна\Pictures\Москва\eedbb30e4e4et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500563" y="2997200"/>
            <a:ext cx="4449762" cy="3632200"/>
          </a:xfr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1268413"/>
            <a:ext cx="4319588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11863" y="908050"/>
            <a:ext cx="25209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325" y="5370513"/>
            <a:ext cx="22796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6229930">
            <a:off x="1708151" y="3411537"/>
            <a:ext cx="868362" cy="493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 descr="05.jpg"/>
          <p:cNvPicPr>
            <a:picLocks noGrp="1" noChangeAspect="1"/>
          </p:cNvPicPr>
          <p:nvPr isPhoto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550" y="1412875"/>
            <a:ext cx="7092950" cy="520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179388" y="0"/>
            <a:ext cx="87852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Москва всегда служила и будет неиссякаемым источником вдохновения   для многих поколений российских писателей и поэтов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 descr="06.jpg"/>
          <p:cNvPicPr>
            <a:picLocks noGrp="1" noChangeAspect="1"/>
          </p:cNvPicPr>
          <p:nvPr isPhoto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8675" y="1196975"/>
            <a:ext cx="7488238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153988"/>
            <a:ext cx="9001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000">
                <a:latin typeface="Times New Roman" pitchFamily="18" charset="0"/>
              </a:rPr>
              <a:t> </a:t>
            </a:r>
            <a:r>
              <a:rPr lang="ru-RU" sz="2400" b="1"/>
              <a:t>«</a:t>
            </a:r>
            <a:r>
              <a:rPr lang="ru-RU" sz="2400" b="1">
                <a:latin typeface="Times New Roman" pitchFamily="18" charset="0"/>
              </a:rPr>
              <a:t>Я </a:t>
            </a:r>
            <a:r>
              <a:rPr lang="ru-RU" sz="2400" b="1"/>
              <a:t>–</a:t>
            </a:r>
            <a:r>
              <a:rPr lang="ru-RU" sz="2400" b="1">
                <a:latin typeface="Times New Roman" pitchFamily="18" charset="0"/>
              </a:rPr>
              <a:t> москвич! Сколь счастлив тот, кто может произнести</a:t>
            </a:r>
          </a:p>
          <a:p>
            <a:pPr algn="ctr" eaLnBrk="0" hangingPunct="0"/>
            <a:r>
              <a:rPr lang="ru-RU" sz="2400" b="1">
                <a:latin typeface="Times New Roman" pitchFamily="18" charset="0"/>
              </a:rPr>
              <a:t> это слово, вкладывая в него себя. Я </a:t>
            </a:r>
            <a:r>
              <a:rPr lang="ru-RU" sz="2400" b="1"/>
              <a:t>–</a:t>
            </a:r>
            <a:r>
              <a:rPr lang="ru-RU" sz="2400" b="1">
                <a:latin typeface="Times New Roman" pitchFamily="18" charset="0"/>
              </a:rPr>
              <a:t> москвич!</a:t>
            </a:r>
            <a:r>
              <a:rPr lang="ru-RU" sz="2400" b="1"/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79388" y="341313"/>
            <a:ext cx="8686800" cy="1143000"/>
          </a:xfrm>
        </p:spPr>
        <p:txBody>
          <a:bodyPr/>
          <a:lstStyle/>
          <a:p>
            <a:r>
              <a:rPr lang="ru-RU" sz="4000" b="1" smtClean="0">
                <a:solidFill>
                  <a:srgbClr val="5C0000"/>
                </a:solidFill>
                <a:latin typeface="Book Antiqua" pitchFamily="18" charset="0"/>
              </a:rPr>
              <a:t>Город чудный. Город древний</a:t>
            </a:r>
            <a:r>
              <a:rPr lang="ru-RU" b="1" smtClean="0">
                <a:latin typeface="Book Antiqua" pitchFamily="18" charset="0"/>
              </a:rPr>
              <a:t/>
            </a:r>
            <a:br>
              <a:rPr lang="ru-RU" b="1" smtClean="0">
                <a:latin typeface="Book Antiqua" pitchFamily="18" charset="0"/>
              </a:rPr>
            </a:br>
            <a:endParaRPr lang="ru-RU" b="1" smtClean="0">
              <a:latin typeface="Book Antiqua" pitchFamily="18" charset="0"/>
            </a:endParaRPr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4213" y="1101725"/>
            <a:ext cx="7685087" cy="55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/>
            </a:r>
            <a:br>
              <a:rPr lang="ru-RU" sz="2000" smtClean="0"/>
            </a:br>
            <a:r>
              <a:rPr lang="ru-RU" sz="2800" b="1" smtClean="0">
                <a:latin typeface="Book Antiqua" pitchFamily="18" charset="0"/>
              </a:rPr>
              <a:t>Москва не безмолвная громада камней холодных,</a:t>
            </a:r>
            <a:br>
              <a:rPr lang="ru-RU" sz="2800" b="1" smtClean="0">
                <a:latin typeface="Book Antiqua" pitchFamily="18" charset="0"/>
              </a:rPr>
            </a:br>
            <a:r>
              <a:rPr lang="ru-RU" sz="2800" b="1" smtClean="0">
                <a:latin typeface="Book Antiqua" pitchFamily="18" charset="0"/>
              </a:rPr>
              <a:t>составленных в симметрическом порядке.. нет! </a:t>
            </a:r>
            <a:br>
              <a:rPr lang="ru-RU" sz="2800" b="1" smtClean="0">
                <a:latin typeface="Book Antiqua" pitchFamily="18" charset="0"/>
              </a:rPr>
            </a:br>
            <a:r>
              <a:rPr lang="ru-RU" sz="2800" b="1" smtClean="0">
                <a:latin typeface="Book Antiqua" pitchFamily="18" charset="0"/>
              </a:rPr>
              <a:t>У нее есть душа, своя жизнь.</a:t>
            </a:r>
            <a:r>
              <a:rPr lang="ru-RU" sz="2000" b="1" smtClean="0"/>
              <a:t/>
            </a:r>
            <a:br>
              <a:rPr lang="ru-RU" sz="2000" b="1" smtClean="0"/>
            </a:br>
            <a:r>
              <a:rPr lang="ru-RU" sz="2000" smtClean="0"/>
              <a:t/>
            </a:r>
            <a:br>
              <a:rPr lang="ru-RU" sz="2000" smtClean="0"/>
            </a:br>
            <a:endParaRPr lang="ru-RU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16013" y="1557338"/>
            <a:ext cx="687863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3496</TotalTime>
  <Words>519</Words>
  <Application>Microsoft Office PowerPoint</Application>
  <PresentationFormat>Экран (4:3)</PresentationFormat>
  <Paragraphs>89</Paragraphs>
  <Slides>44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Arial</vt:lpstr>
      <vt:lpstr>Calibri</vt:lpstr>
      <vt:lpstr>Book Antiqua</vt:lpstr>
      <vt:lpstr>Cambria</vt:lpstr>
      <vt:lpstr>Times New Roman</vt:lpstr>
      <vt:lpstr>Тема Office</vt:lpstr>
      <vt:lpstr>Слайд Microsoft Office PowerPoint</vt:lpstr>
      <vt:lpstr>«Вставайте, люди…  Москва за нами…»  (1612…1812…1941-1942) в произведениях русских писателей и поэтов</vt:lpstr>
      <vt:lpstr>Слайд 2</vt:lpstr>
      <vt:lpstr>Слайд 3</vt:lpstr>
      <vt:lpstr>1612 год. Москва. Кремль</vt:lpstr>
      <vt:lpstr>Вставайте, люди русские…</vt:lpstr>
      <vt:lpstr>Слайд 6</vt:lpstr>
      <vt:lpstr>Слайд 7</vt:lpstr>
      <vt:lpstr>Город чудный. Город древний </vt:lpstr>
      <vt:lpstr>   Москва не безмолвная громада камней холодных, составленных в симметрическом порядке.. нет!  У нее есть душа, своя жизнь.  </vt:lpstr>
      <vt:lpstr>Лев Николаевич Толстой   Отрывок из романа </vt:lpstr>
      <vt:lpstr>1812 год. </vt:lpstr>
      <vt:lpstr>«Ведь были ж схватки боевые..»</vt:lpstr>
      <vt:lpstr>Слайд 13</vt:lpstr>
      <vt:lpstr>Ополчение 1812…</vt:lpstr>
      <vt:lpstr>  Москва в сердце каждого.  Москву мы будем защищать всегда. Москву мы будем любить вечно.   </vt:lpstr>
      <vt:lpstr>С.Глинка  «Путеводитель…», 1824 г.</vt:lpstr>
      <vt:lpstr>Москва!..  Как много в этом звуке  Для сердца русского слилось…</vt:lpstr>
      <vt:lpstr>Слайд 18</vt:lpstr>
      <vt:lpstr> Москва, Москва!.. люблю тебя как сын, Как русский, - сильно, пламенно и нежно! 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Воздушная защита Москвы</vt:lpstr>
      <vt:lpstr>Идет война народная,  священная война</vt:lpstr>
      <vt:lpstr>Слайд 34</vt:lpstr>
      <vt:lpstr>Слайд 35</vt:lpstr>
      <vt:lpstr>1941-1942 годы. За нами Москва</vt:lpstr>
      <vt:lpstr>А самое главное, что каждый понимал, что Москву можно отстоять только всем вместе.</vt:lpstr>
      <vt:lpstr>Слайд 38</vt:lpstr>
      <vt:lpstr>Слайд 39</vt:lpstr>
      <vt:lpstr>Слайд 40</vt:lpstr>
      <vt:lpstr>Москва моя, Ты самая любимая.</vt:lpstr>
      <vt:lpstr>Процветай же славой вечной,  Город храмов и палат! </vt:lpstr>
      <vt:lpstr>Слайд 43</vt:lpstr>
      <vt:lpstr>Защитникам Москвы посвящается…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Битвы за Москву в произведениях русских писателей и поэтов</dc:title>
  <dc:creator>Татьяна</dc:creator>
  <cp:lastModifiedBy>revaz</cp:lastModifiedBy>
  <cp:revision>225</cp:revision>
  <dcterms:created xsi:type="dcterms:W3CDTF">2012-06-27T15:14:44Z</dcterms:created>
  <dcterms:modified xsi:type="dcterms:W3CDTF">2013-02-28T17:31:57Z</dcterms:modified>
</cp:coreProperties>
</file>