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7"/>
  </p:notes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82" r:id="rId12"/>
    <p:sldId id="283" r:id="rId13"/>
    <p:sldId id="266" r:id="rId14"/>
    <p:sldId id="267" r:id="rId15"/>
    <p:sldId id="284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5" r:id="rId25"/>
    <p:sldId id="27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1" autoAdjust="0"/>
    <p:restoredTop sz="94660"/>
  </p:normalViewPr>
  <p:slideViewPr>
    <p:cSldViewPr>
      <p:cViewPr varScale="1">
        <p:scale>
          <a:sx n="64" d="100"/>
          <a:sy n="6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CF56F-5CDE-47AF-B581-83B140D1DAC9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7C665-2AD9-45E8-B14F-F7AB501A26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C665-2AD9-45E8-B14F-F7AB501A26F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7C665-2AD9-45E8-B14F-F7AB501A26F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3119EEC-3A84-41BA-B2E0-3D5E493C26B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515EA6-34DC-46F5-BA67-6F5F462A9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ДРЕВНЯЯ ТВЕРЬ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ПОЛЕ ЧУДЕС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ВНЕКЛАССНОЕ МЕРОПРИЯТИЕ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РАЗРАБОТАНО УЧИТЕЛЕМ АНГЛИЙСКОГО ЯЗЫКА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ВЫСШЕЙ КАТЕГОРИИ МОУ СОШ №45 Г.ТВЕРИ 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РОГОВОЙ Г.В.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ОБУЧАЮЩИХСЯ 8 – 10 КЛАССОВ ОБЩЕОБРАЗОВАТЕЛЬНЫХ ШКОЛ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Listen to the task, please. You will have to listen to my story and guess the word. The topic is «Ancient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 FOR THE FIRST ROUND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Artillery appeared in Russia at the end of XIV century, originally as being brought in from the Western Europe. But soon afterwards the most powerful Russian Principalities including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mastered the production of cannons of their own.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FIRST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ROUND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Prince Ivan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Mikhailovich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ordnance was so much strong and reliable that Tartar Khan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Addigey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assaulting Moscow in the year 1408 demanded the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cannons to be brought to him for shelling Moscow. But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Prince «pulled the Khan’s leg treacherously». He did not get weapons to the Khan, turning cannons back home from the town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Klin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FIRST ROUND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the reign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Prince Boris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Aleksandrovich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artillery was applied to Moscow Grand Prince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Vassily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Tyemny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in his campaign against the town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Uglitch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Then it bombarded «the obstinate town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Rzhev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time retained the name of the best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gunner. What is this name?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FIRST ROUND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древняя тверь фото\3Tver5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67300" y="1481138"/>
            <a:ext cx="3418400" cy="4525962"/>
          </a:xfrm>
          <a:prstGeom prst="rect">
            <a:avLst/>
          </a:prstGeom>
          <a:noFill/>
        </p:spPr>
      </p:pic>
      <p:graphicFrame>
        <p:nvGraphicFramePr>
          <p:cNvPr id="17" name="Содержимое 16"/>
          <p:cNvGraphicFramePr>
            <a:graphicFrameLocks noGrp="1"/>
          </p:cNvGraphicFramePr>
          <p:nvPr>
            <p:ph sz="half" idx="2"/>
          </p:nvPr>
        </p:nvGraphicFramePr>
        <p:xfrm>
          <a:off x="5572132" y="2928934"/>
          <a:ext cx="214314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"/>
                <a:gridCol w="357190"/>
                <a:gridCol w="357190"/>
                <a:gridCol w="357190"/>
                <a:gridCol w="357190"/>
                <a:gridCol w="357190"/>
              </a:tblGrid>
              <a:tr h="365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FIRST ROUND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4500562" y="3500438"/>
          <a:ext cx="42862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  <a:gridCol w="35719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600" b="1" dirty="0" smtClean="0">
                <a:latin typeface="Times New Roman" pitchFamily="18" charset="0"/>
                <a:cs typeface="Times New Roman" pitchFamily="18" charset="0"/>
              </a:rPr>
              <a:t>    - Now the task for the next three competitors. INTRODUCE YOURSELVES. We’ll have a talk about </a:t>
            </a:r>
            <a:r>
              <a:rPr lang="en-US" sz="86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8600" b="1" dirty="0" smtClean="0">
                <a:latin typeface="Times New Roman" pitchFamily="18" charset="0"/>
                <a:cs typeface="Times New Roman" pitchFamily="18" charset="0"/>
              </a:rPr>
              <a:t> in the Middle Ages. </a:t>
            </a:r>
            <a:endParaRPr lang="ru-RU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 FOR THE SECOND ROUND</a:t>
            </a:r>
            <a:endParaRPr lang="ru-RU" sz="8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8600" b="1" dirty="0" smtClean="0">
                <a:latin typeface="Times New Roman" pitchFamily="18" charset="0"/>
                <a:cs typeface="Times New Roman" pitchFamily="18" charset="0"/>
              </a:rPr>
              <a:t>From ancient times this Tower was known as the most powerful defensive construction of the </a:t>
            </a:r>
            <a:r>
              <a:rPr lang="en-US" sz="86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8600" b="1" dirty="0" smtClean="0">
                <a:latin typeface="Times New Roman" pitchFamily="18" charset="0"/>
                <a:cs typeface="Times New Roman" pitchFamily="18" charset="0"/>
              </a:rPr>
              <a:t> Kremlin. It protected the approaches to Kremlin from «the field». Simultaneously it was also used as the main entrance to the Kremlin.</a:t>
            </a:r>
            <a:endParaRPr lang="ru-RU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9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SECOND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ROUND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Tower was a wooden construction as well as the Kremlin wall. In the course of time it burnt down repeatedly, but each time it was rebuilt again.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1674 the Tower was laid out and covered with white stone (it was 20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metres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in height and 10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metres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in width). The Tower was a three-storey construction with loopholes on each floor. Three copper cannons with shells were installed inside the Tower. What Tower it was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SECOND ROUND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яя тверь фото\1Tver5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77565" y="1481138"/>
            <a:ext cx="3397869" cy="4525962"/>
          </a:xfrm>
          <a:prstGeom prst="rect">
            <a:avLst/>
          </a:prstGeom>
          <a:noFill/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5143504" y="3286124"/>
          <a:ext cx="292896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120"/>
                <a:gridCol w="366120"/>
                <a:gridCol w="366120"/>
                <a:gridCol w="366120"/>
                <a:gridCol w="366120"/>
                <a:gridCol w="366120"/>
                <a:gridCol w="366120"/>
                <a:gridCol w="366120"/>
              </a:tblGrid>
              <a:tr h="2994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SECOND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ROUND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 FOR THE THIRD ROUND</a:t>
            </a:r>
            <a:endParaRPr lang="ru-RU" sz="1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Many times the wooden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considerably suffered from fires. The ordinary devastating fire took place in the year 1636, which destroyed  the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Gostinny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Dvor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and numerous petty shops.</a:t>
            </a:r>
            <a:endParaRPr lang="ru-RU" sz="1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Area for building  the new constructions was in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Zagorodsky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Posad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beyond the moat to the right near the Vladimir Gate. Soon afterwards the newly built rows of Shops and the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Gostinny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atin typeface="Times New Roman" pitchFamily="18" charset="0"/>
                <a:cs typeface="Times New Roman" pitchFamily="18" charset="0"/>
              </a:rPr>
              <a:t>Dvor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appeared in this district. Between all these structures a new square was formed. What was the name of it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1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THIRD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ROUND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яя тверь фото\2Tver5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56909" y="1481138"/>
            <a:ext cx="3439181" cy="4525962"/>
          </a:xfrm>
          <a:prstGeom prst="rect">
            <a:avLst/>
          </a:prstGeom>
          <a:noFill/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5214943" y="3286124"/>
          <a:ext cx="271464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806"/>
                <a:gridCol w="387806"/>
                <a:gridCol w="387806"/>
                <a:gridCol w="387806"/>
                <a:gridCol w="387806"/>
                <a:gridCol w="387806"/>
                <a:gridCol w="387806"/>
              </a:tblGrid>
              <a:tr h="3286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THIRD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ROUND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ru-RU" sz="2800" dirty="0" smtClean="0"/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Name the places of interest 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Let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 start.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Well done! You are the winner! Take the prize.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 TASK FOR THE AUDIENCE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Игровое внеклассное мероприятие «Древняя Тверь» рассчитано на обучающихся 8 – 10 классов общеобразовательных школ и может быть особенно актуальным при праздновании очередных годовщин победы в Великой Отечественной войне и освобождения города Калинина, которому присвоено звание «Город воинской славы».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Тематический способ усвоения краеведческой информации помогает систематизировать полученные сведения из разных наук и создать целостную картину истории и современной жизни нашего края.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There are three competitors in the final.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Their names are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Please, your task.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 FOR THE FINAL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During the Years of Troubles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fortifications had to stand some heavy attacks undertaken by Polish-Lithuanian troops. In that hard time the regimental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Voyevoda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was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missioned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by Moscow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Tzar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to deliver from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the supplies to the Town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Byely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being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sieged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by invaders. What was his name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FINAL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яя тверь фото\4Tver5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90225" y="1481138"/>
            <a:ext cx="3372550" cy="4525962"/>
          </a:xfrm>
          <a:prstGeom prst="rect">
            <a:avLst/>
          </a:prstGeom>
          <a:noFill/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6500826" y="3500438"/>
          <a:ext cx="35719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FINAL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628" y="3000372"/>
          <a:ext cx="328615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128"/>
                <a:gridCol w="365128"/>
                <a:gridCol w="365128"/>
                <a:gridCol w="365128"/>
                <a:gridCol w="365128"/>
                <a:gridCol w="365128"/>
                <a:gridCol w="365128"/>
                <a:gridCol w="365128"/>
                <a:gridCol w="365128"/>
              </a:tblGrid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572132" y="4000504"/>
          <a:ext cx="22145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096"/>
                <a:gridCol w="369096"/>
                <a:gridCol w="369096"/>
                <a:gridCol w="369096"/>
                <a:gridCol w="369096"/>
                <a:gridCol w="369096"/>
              </a:tblGrid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 FOR THE SUPERFINAL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oldest building 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the church which has been perfectly preserved up to nowadays and is located in the district of river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Tmaka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The church was erected in the year 1564 on the money given by merchant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Toushinsky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who was very rich. To the left from the church there stood the small church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Paraskeva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Pyatnitsa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(the nickname).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What is the name of this church?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SUPERFINAL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яя тверь фото\belayatroiza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57200" y="2227808"/>
            <a:ext cx="4038600" cy="3032621"/>
          </a:xfrm>
          <a:prstGeom prst="rect">
            <a:avLst/>
          </a:prstGeom>
          <a:noFill/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5715008" y="3143248"/>
          <a:ext cx="20717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"/>
                <a:gridCol w="414340"/>
                <a:gridCol w="414340"/>
                <a:gridCol w="414340"/>
                <a:gridCol w="4143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SUPER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FINAL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286380" y="3786190"/>
          <a:ext cx="29289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23"/>
                <a:gridCol w="418423"/>
                <a:gridCol w="418423"/>
                <a:gridCol w="418423"/>
                <a:gridCol w="418423"/>
                <a:gridCol w="418423"/>
                <a:gridCol w="418423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THE FIRST ROUND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Mikula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Krechetnikov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THE SECOND ROUND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Vladimir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THE THIRD ROUND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Trading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THE FINAL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Pozharsky-Lopata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THE SUPERFINAL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White Trinity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KEYS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Ильин М.А. Древняя Тверь (12 – 17 вв.): Историческая справка. – Торжок, 1958. – 35 с.</a:t>
            </a: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История Тверского края: Учебное пособие/ Под ред. В.М. Воробьева. – Тверь, 1996. – 208 с.</a:t>
            </a: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Колосов В.И. Прошлое и настоящее г. Твери. – Тверь, 1994. – 254 с.</a:t>
            </a: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http://hram-tver.narod.ru</a:t>
            </a: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http://oldtver.narod.ru</a:t>
            </a:r>
          </a:p>
          <a:p>
            <a:pPr lvl="0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http://www.tversu.ru/Culture/Old_Tver</a:t>
            </a:r>
          </a:p>
          <a:p>
            <a:pPr>
              <a:buNone/>
            </a:pPr>
            <a:r>
              <a:rPr lang="ru-RU" b="1" dirty="0" smtClean="0"/>
              <a:t> 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ИСПОЛЬЗОВАННАЯ ЛИТЕРАТУРА И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WEB –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РЕСУРСЫ ИНТЕРНЕТ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i="1" dirty="0" smtClean="0"/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познавательный аспект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развитие умения извлекать информацию о событиях на территории древней Твери;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развивающий аспект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 развитие способности к догадке, развитие творческих способностей обучающихся;</a:t>
            </a: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ЦЕЛИ МЕРОПРИЯТИЯ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endParaRPr lang="ru-RU" sz="2800" b="1" i="1" dirty="0" smtClean="0">
              <a:solidFill>
                <a:srgbClr val="FF0000"/>
              </a:solidFill>
            </a:endParaRP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воспитательный аспект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воспитание чувства гордости за свой родной город Тверь;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учебный аспект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совершенствование речевых навыков;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сопутствующая задача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развитие умения писать,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аудировать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 целью извлечения детальной информации.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ЦЕЛИ МЕРОПРИЯТИЯ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жетоны;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игральные кубики (2 шт.);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призы;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компьютер;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интерактивная доска.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ОБОРУДОВАНИЕ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b="1" dirty="0" smtClean="0"/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Good morning, boys and girls!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Today we’ll play the most famous game «The Field of Wonders».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Our topic is «Ancient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We shall remember some famous people and interesting events. Are you interested in history? Do you know any facts from the history of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FIELD OF WONDERS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ANCIENT TVER»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яя тверь фото\f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352550" y="1750219"/>
            <a:ext cx="6438900" cy="39878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ANCIENT TVER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5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7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7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7000" b="1" dirty="0" smtClean="0">
                <a:latin typeface="Times New Roman" pitchFamily="18" charset="0"/>
                <a:cs typeface="Times New Roman" pitchFamily="18" charset="0"/>
              </a:rPr>
              <a:t>YOU ARE TO THROW THE BRICKS AND TO COUNT THE POINTS. THESE POINTS WILL HELP YOU TO GET THE PRIZE.</a:t>
            </a:r>
            <a:endParaRPr lang="ru-RU" sz="7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7000" b="1" dirty="0" smtClean="0">
                <a:latin typeface="Times New Roman" pitchFamily="18" charset="0"/>
                <a:cs typeface="Times New Roman" pitchFamily="18" charset="0"/>
              </a:rPr>
              <a:t>YOU ARE TO GUESS THE WORD NAMING THE LETTERS.</a:t>
            </a:r>
            <a:endParaRPr lang="ru-RU" sz="7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7000" b="1" dirty="0" smtClean="0">
                <a:latin typeface="Times New Roman" pitchFamily="18" charset="0"/>
                <a:cs typeface="Times New Roman" pitchFamily="18" charset="0"/>
              </a:rPr>
              <a:t>THE WINNER IS THE FIRST TO PRONOUNCE THE CODED WORD.</a:t>
            </a:r>
            <a:endParaRPr lang="ru-RU" sz="7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RULES OF THE GAME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-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Let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 start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INTRODUCE YOURSELVES.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(I 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Vika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I am 14. I am from Russia. I am a pupil of the ninth (tenth) form. My hobby is reading. It helps me to know interesting facts about different countries and people. My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subjects are History and English. That’s why I am happy to take part in the contest today.)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INTRODUCE YOURSELVES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990</Words>
  <Application>Microsoft Office PowerPoint</Application>
  <PresentationFormat>Экран (4:3)</PresentationFormat>
  <Paragraphs>114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Открытая</vt:lpstr>
      <vt:lpstr>ДРЕВНЯЯ ТВЕРЬ ПОЛЕ ЧУДЕС</vt:lpstr>
      <vt:lpstr>ПОЯСНИТЕЛЬНАЯ ЗАПИСКА</vt:lpstr>
      <vt:lpstr>ЦЕЛИ МЕРОПРИЯТИЯ</vt:lpstr>
      <vt:lpstr> ЦЕЛИ МЕРОПРИЯТИЯ </vt:lpstr>
      <vt:lpstr>ОБОРУДОВАНИЕ</vt:lpstr>
      <vt:lpstr>THE FIELD OF WONDERS  «ANCIENT TVER»</vt:lpstr>
      <vt:lpstr> ANCIENT TVER</vt:lpstr>
      <vt:lpstr>THE RULES OF THE GAME</vt:lpstr>
      <vt:lpstr>INTRODUCE YOURSELVES</vt:lpstr>
      <vt:lpstr>THE FIRST ROUND</vt:lpstr>
      <vt:lpstr>THE FIRST ROUND</vt:lpstr>
      <vt:lpstr>THE FIRST ROUND</vt:lpstr>
      <vt:lpstr>THE FIRST ROUND</vt:lpstr>
      <vt:lpstr>THE SECOND ROUND</vt:lpstr>
      <vt:lpstr>THE SECOND ROUND</vt:lpstr>
      <vt:lpstr>THE SECOND ROUND</vt:lpstr>
      <vt:lpstr>THE THIRD ROUND</vt:lpstr>
      <vt:lpstr>THE THIRD ROUND</vt:lpstr>
      <vt:lpstr> THE TASK FOR THE AUDIENCE </vt:lpstr>
      <vt:lpstr>THE FINAL</vt:lpstr>
      <vt:lpstr>THE FINAL</vt:lpstr>
      <vt:lpstr>THE SUPERFINAL</vt:lpstr>
      <vt:lpstr>THE SUPERFINAL</vt:lpstr>
      <vt:lpstr>KEYS</vt:lpstr>
      <vt:lpstr> ИСПОЛЬЗОВАННАЯ ЛИТЕРАТУРА И WEB – РЕСУРСЫ ИНТЕРНЕТ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ДРЕВНЯЯ ТВЕРЬ ПОЛЕ ЧУДЕС</dc:title>
  <dc:creator>Рогова Галина</dc:creator>
  <cp:lastModifiedBy>revaz</cp:lastModifiedBy>
  <cp:revision>71</cp:revision>
  <dcterms:created xsi:type="dcterms:W3CDTF">2007-12-10T05:26:11Z</dcterms:created>
  <dcterms:modified xsi:type="dcterms:W3CDTF">2013-03-11T18:11:01Z</dcterms:modified>
</cp:coreProperties>
</file>