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4" r:id="rId1"/>
    <p:sldMasterId id="2147483916" r:id="rId2"/>
  </p:sldMasterIdLst>
  <p:sldIdLst>
    <p:sldId id="273" r:id="rId3"/>
    <p:sldId id="274" r:id="rId4"/>
    <p:sldId id="275" r:id="rId5"/>
    <p:sldId id="276" r:id="rId6"/>
    <p:sldId id="279" r:id="rId7"/>
    <p:sldId id="280" r:id="rId8"/>
    <p:sldId id="278" r:id="rId9"/>
    <p:sldId id="287" r:id="rId10"/>
    <p:sldId id="277" r:id="rId11"/>
    <p:sldId id="299" r:id="rId12"/>
    <p:sldId id="290" r:id="rId13"/>
    <p:sldId id="289" r:id="rId14"/>
    <p:sldId id="262" r:id="rId15"/>
    <p:sldId id="291" r:id="rId16"/>
    <p:sldId id="263" r:id="rId17"/>
    <p:sldId id="268" r:id="rId18"/>
    <p:sldId id="298" r:id="rId19"/>
    <p:sldId id="292" r:id="rId20"/>
    <p:sldId id="294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0000"/>
    <a:srgbClr val="FF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45" autoAdjust="0"/>
  </p:normalViewPr>
  <p:slideViewPr>
    <p:cSldViewPr>
      <p:cViewPr varScale="1">
        <p:scale>
          <a:sx n="68" d="100"/>
          <a:sy n="68" d="100"/>
        </p:scale>
        <p:origin x="-7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06/relationships/legacyDocTextInfo" Target="legacyDocTextInfo.bin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drawings/_rels/vmlDrawing2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8.bin"/><Relationship Id="rId2" Type="http://schemas.microsoft.com/office/2006/relationships/legacyDiagramText" Target="legacyDiagramText7.bin"/><Relationship Id="rId1" Type="http://schemas.microsoft.com/office/2006/relationships/legacyDiagramText" Target="legacyDiagramText6.bin"/><Relationship Id="rId6" Type="http://schemas.microsoft.com/office/2006/relationships/legacyDiagramText" Target="legacyDiagramText11.bin"/><Relationship Id="rId5" Type="http://schemas.microsoft.com/office/2006/relationships/legacyDiagramText" Target="legacyDiagramText10.bin"/><Relationship Id="rId4" Type="http://schemas.microsoft.com/office/2006/relationships/legacyDiagramText" Target="legacyDiagramText9.bin"/></Relationships>
</file>

<file path=ppt/drawings/_rels/vmlDrawing3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19.bin"/><Relationship Id="rId3" Type="http://schemas.microsoft.com/office/2006/relationships/legacyDiagramText" Target="legacyDiagramText14.bin"/><Relationship Id="rId7" Type="http://schemas.microsoft.com/office/2006/relationships/legacyDiagramText" Target="legacyDiagramText18.bin"/><Relationship Id="rId2" Type="http://schemas.microsoft.com/office/2006/relationships/legacyDiagramText" Target="legacyDiagramText13.bin"/><Relationship Id="rId1" Type="http://schemas.microsoft.com/office/2006/relationships/legacyDiagramText" Target="legacyDiagramText12.bin"/><Relationship Id="rId6" Type="http://schemas.microsoft.com/office/2006/relationships/legacyDiagramText" Target="legacyDiagramText17.bin"/><Relationship Id="rId5" Type="http://schemas.microsoft.com/office/2006/relationships/legacyDiagramText" Target="legacyDiagramText16.bin"/><Relationship Id="rId4" Type="http://schemas.microsoft.com/office/2006/relationships/legacyDiagramText" Target="legacyDiagramText15.bin"/><Relationship Id="rId9" Type="http://schemas.microsoft.com/office/2006/relationships/legacyDiagramText" Target="legacyDiagramText20.bin"/></Relationships>
</file>

<file path=ppt/drawings/_rels/vmlDrawing4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23.bin"/><Relationship Id="rId2" Type="http://schemas.microsoft.com/office/2006/relationships/legacyDiagramText" Target="legacyDiagramText22.bin"/><Relationship Id="rId1" Type="http://schemas.microsoft.com/office/2006/relationships/legacyDiagramText" Target="legacyDiagramText21.bin"/><Relationship Id="rId5" Type="http://schemas.microsoft.com/office/2006/relationships/legacyDiagramText" Target="legacyDiagramText25.bin"/><Relationship Id="rId4" Type="http://schemas.microsoft.com/office/2006/relationships/legacyDiagramText" Target="legacyDiagramText24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147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147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F1CCC-9362-4A22-8876-DEC28581F6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23FDB-4873-4BC9-B2DF-E6B4407F41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F6565-B9F0-4F08-A475-BA1F24106E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40386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61DF5-6B12-4070-87C7-DF546A72D1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533CC-BBFA-420C-AB47-C05B010A6B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15A10-12ED-41B0-9258-F29DE15605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1B59B-E76D-48B2-9060-08F65F02CC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70" cy="667"/>
              <a:chOff x="4986" y="2752"/>
              <a:chExt cx="470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5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177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E59D4-853D-4000-97C4-E8B8BBB291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8BD7C-B6F9-4DA4-9A1D-19A87F7EEC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EC622-C832-47BF-924A-92A1AF16FD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03C98-1158-4459-AEE1-C06679B719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57CE2-E1B1-4414-B0BD-6420785F2C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5461F-7E71-4400-A53B-8A1A13EE58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B6410-FFBE-4A89-9505-69B5FEB0F8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E6420-3FFF-4DB4-B8AC-CB413405DC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CAC73-A8A2-41DF-8E0D-017AE6A043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C4A82-B0B2-42DD-9EA1-DB8F2FBB42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84CC4-366B-49E5-B54D-12673266F9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ECCD2-B88F-4249-8FCF-5D8E5F37A3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432EA-937F-49C8-88DC-33907EA8C4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DAC36-7DEE-44D4-BAA4-8A6E29B0DD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B8864-723C-4211-A4EC-806101CA26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911EA-6F2A-4693-BD34-B928DEC5A1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7E523-4378-4676-80A8-2B8AE3BDE9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EA2DB-BB9C-41FE-A96B-88D1EECA25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CD7B4-5B9B-4920-9517-CB5BF32706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 cstate="email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3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3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3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D4962EA3-41DE-4E12-A88C-428231CC34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24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  <p:sldLayoutId id="2147484010" r:id="rId12"/>
    <p:sldLayoutId id="2147484011" r:id="rId13"/>
    <p:sldLayoutId id="2147484012" r:id="rId14"/>
    <p:sldLayoutId id="2147484013" r:id="rId15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3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3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36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3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3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3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3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3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3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3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3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13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13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13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3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13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13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3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3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3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698" grpId="0"/>
      <p:bldP spid="413699" grpId="0" build="p">
        <p:tmplLst>
          <p:tmpl lvl="1">
            <p:tnLst>
              <p:par>
                <p:cTn presetID="49" presetClass="entr" presetSubtype="0" decel="10000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36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136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36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3699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1369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36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136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36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3699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1369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36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136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36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3699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1369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36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136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36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3699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1369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36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136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36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3699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1369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67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67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67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67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BE6AC3D9-B163-49EC-B423-0CDD3F2BB1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16776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16777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615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6779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6780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6781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6782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6783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6784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6785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6786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6787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618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618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6790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791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792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416793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6794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6795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618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6797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798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799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800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801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802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803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804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grpSp>
        <p:nvGrpSpPr>
          <p:cNvPr id="615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6806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6807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615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615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6810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616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6812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813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1" y="329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814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1" y="179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815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816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0" y="894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817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3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818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819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0" y="139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sp>
          <p:nvSpPr>
            <p:cNvPr id="416820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5" r:id="rId1"/>
    <p:sldLayoutId id="2147484014" r:id="rId2"/>
    <p:sldLayoutId id="2147484015" r:id="rId3"/>
    <p:sldLayoutId id="2147484016" r:id="rId4"/>
    <p:sldLayoutId id="2147484017" r:id="rId5"/>
    <p:sldLayoutId id="2147484018" r:id="rId6"/>
    <p:sldLayoutId id="2147484019" r:id="rId7"/>
    <p:sldLayoutId id="2147484020" r:id="rId8"/>
    <p:sldLayoutId id="2147484021" r:id="rId9"/>
    <p:sldLayoutId id="2147484022" r:id="rId10"/>
    <p:sldLayoutId id="2147484023" r:id="rId11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6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6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67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6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6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6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6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6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6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6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6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6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6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6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6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16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16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16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6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16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16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6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6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6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771" grpId="0"/>
      <p:bldP spid="416772" grpId="0" build="p">
        <p:tmplLst>
          <p:tmpl lvl="1">
            <p:tnLst>
              <p:par>
                <p:cTn presetID="49" presetClass="entr" presetSubtype="0" decel="10000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67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167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67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6772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16772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67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167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67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6772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16772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67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167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67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6772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16772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67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167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67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6772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16772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67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167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67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6772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1677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1"/>
          <p:cNvSpPr>
            <a:spLocks noChangeArrowheads="1"/>
          </p:cNvSpPr>
          <p:nvPr/>
        </p:nvSpPr>
        <p:spPr bwMode="auto">
          <a:xfrm>
            <a:off x="684213" y="1773238"/>
            <a:ext cx="72009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u="sng">
                <a:solidFill>
                  <a:srgbClr val="000000"/>
                </a:solidFill>
              </a:rPr>
              <a:t> </a:t>
            </a:r>
          </a:p>
          <a:p>
            <a:pPr algn="ctr"/>
            <a:r>
              <a:rPr lang="ru-RU" sz="2800" b="1" i="1">
                <a:solidFill>
                  <a:srgbClr val="000000"/>
                </a:solidFill>
              </a:rPr>
              <a:t>   Практическая направленность</a:t>
            </a:r>
          </a:p>
          <a:p>
            <a:pPr algn="ctr"/>
            <a:r>
              <a:rPr lang="ru-RU" sz="2800" b="1" i="1">
                <a:solidFill>
                  <a:srgbClr val="000000"/>
                </a:solidFill>
              </a:rPr>
              <a:t>   уроков географии </a:t>
            </a:r>
          </a:p>
          <a:p>
            <a:pPr algn="ctr"/>
            <a:r>
              <a:rPr lang="ru-RU" sz="2800" b="1" i="1">
                <a:solidFill>
                  <a:srgbClr val="000000"/>
                </a:solidFill>
              </a:rPr>
              <a:t>в СКК </a:t>
            </a:r>
            <a:r>
              <a:rPr lang="en-US" sz="2800" b="1" i="1">
                <a:solidFill>
                  <a:srgbClr val="000000"/>
                </a:solidFill>
              </a:rPr>
              <a:t>VIII</a:t>
            </a:r>
            <a:r>
              <a:rPr lang="ru-RU" sz="2800" b="1" i="1">
                <a:solidFill>
                  <a:srgbClr val="000000"/>
                </a:solidFill>
              </a:rPr>
              <a:t> вида.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550" y="2420938"/>
            <a:ext cx="7715250" cy="35988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b="1" i="1" dirty="0" smtClean="0">
                <a:solidFill>
                  <a:srgbClr val="FFFF00"/>
                </a:solidFill>
                <a:sym typeface="Wingdings" pitchFamily="2" charset="2"/>
              </a:rPr>
              <a:t></a:t>
            </a:r>
            <a:r>
              <a:rPr lang="ru-RU" sz="2400" b="1" i="1" dirty="0" smtClean="0">
                <a:solidFill>
                  <a:srgbClr val="FFFF00"/>
                </a:solidFill>
              </a:rPr>
              <a:t>Закрепление усвоения учащимися  пройденного материала.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i="1" dirty="0" smtClean="0">
                <a:solidFill>
                  <a:srgbClr val="FFFF00"/>
                </a:solidFill>
                <a:sym typeface="Wingdings" pitchFamily="2" charset="2"/>
              </a:rPr>
              <a:t></a:t>
            </a:r>
            <a:r>
              <a:rPr lang="ru-RU" sz="2400" b="1" i="1" dirty="0" smtClean="0">
                <a:solidFill>
                  <a:srgbClr val="FFFF00"/>
                </a:solidFill>
              </a:rPr>
              <a:t>Выяснение умения учащихся анализировать явления в природе, делать обобщение и объяснять причинно – следственные зависимости в природе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ru-RU" sz="1800" b="1" i="1" dirty="0" smtClean="0">
              <a:solidFill>
                <a:srgbClr val="FFFF00"/>
              </a:solidFill>
            </a:endParaRPr>
          </a:p>
          <a:p>
            <a:pPr>
              <a:defRPr/>
            </a:pPr>
            <a:endParaRPr lang="ru-RU" sz="1800" dirty="0"/>
          </a:p>
        </p:txBody>
      </p:sp>
      <p:sp>
        <p:nvSpPr>
          <p:cNvPr id="15363" name="Прямоугольник 3"/>
          <p:cNvSpPr>
            <a:spLocks noChangeArrowheads="1"/>
          </p:cNvSpPr>
          <p:nvPr/>
        </p:nvSpPr>
        <p:spPr bwMode="auto">
          <a:xfrm>
            <a:off x="1908175" y="476250"/>
            <a:ext cx="554355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 u="sng">
                <a:solidFill>
                  <a:srgbClr val="FFFF00"/>
                </a:solidFill>
              </a:rPr>
              <a:t>Контролирующие  практические работы</a:t>
            </a:r>
            <a:endParaRPr lang="ru-RU" sz="3200"/>
          </a:p>
        </p:txBody>
      </p:sp>
      <p:sp>
        <p:nvSpPr>
          <p:cNvPr id="5" name="Прямоугольник 4"/>
          <p:cNvSpPr/>
          <p:nvPr/>
        </p:nvSpPr>
        <p:spPr>
          <a:xfrm>
            <a:off x="900113" y="1844675"/>
            <a:ext cx="3455987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kern="10" dirty="0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Задачи</a:t>
            </a:r>
            <a:endParaRPr lang="ru-RU" sz="2000" kern="10" dirty="0">
              <a:ln w="9525">
                <a:noFill/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700213"/>
            <a:ext cx="8229600" cy="13843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i="1" smtClean="0">
                <a:solidFill>
                  <a:srgbClr val="FFFF00"/>
                </a:solidFill>
              </a:rPr>
              <a:t>Тема. Разнообразие рельефа и климата</a:t>
            </a:r>
            <a:br>
              <a:rPr lang="ru-RU" sz="2800" b="1" i="1" smtClean="0">
                <a:solidFill>
                  <a:srgbClr val="FFFF00"/>
                </a:solidFill>
              </a:rPr>
            </a:br>
            <a:r>
              <a:rPr lang="ru-RU" sz="2800" b="1" i="1" smtClean="0">
                <a:solidFill>
                  <a:srgbClr val="FFFF00"/>
                </a:solidFill>
              </a:rPr>
              <a:t>         ( 8 класс).</a:t>
            </a:r>
            <a:r>
              <a:rPr lang="ru-RU" sz="2800" b="1" i="1" u="sng" smtClean="0">
                <a:solidFill>
                  <a:srgbClr val="FFFF00"/>
                </a:solidFill>
              </a:rPr>
              <a:t/>
            </a:r>
            <a:br>
              <a:rPr lang="ru-RU" sz="2800" b="1" i="1" u="sng" smtClean="0">
                <a:solidFill>
                  <a:srgbClr val="FFFF00"/>
                </a:solidFill>
              </a:rPr>
            </a:br>
            <a:r>
              <a:rPr lang="ru-RU" sz="2800" b="1" i="1" u="sng" smtClean="0">
                <a:solidFill>
                  <a:srgbClr val="FFFF00"/>
                </a:solidFill>
              </a:rPr>
              <a:t> </a:t>
            </a:r>
            <a:r>
              <a:rPr lang="ru-RU" sz="2000" b="1" i="1" u="sng" smtClean="0">
                <a:solidFill>
                  <a:srgbClr val="FFFF00"/>
                </a:solidFill>
              </a:rPr>
              <a:t>1вариант.</a:t>
            </a:r>
            <a:r>
              <a:rPr lang="ru-RU" sz="2000" b="1" i="1" smtClean="0">
                <a:solidFill>
                  <a:srgbClr val="FFFF00"/>
                </a:solidFill>
              </a:rPr>
              <a:t/>
            </a:r>
            <a:br>
              <a:rPr lang="ru-RU" sz="2000" b="1" i="1" smtClean="0">
                <a:solidFill>
                  <a:srgbClr val="FFFF00"/>
                </a:solidFill>
              </a:rPr>
            </a:br>
            <a:r>
              <a:rPr lang="ru-RU" sz="2000" b="1" i="1" smtClean="0">
                <a:solidFill>
                  <a:srgbClr val="FFFF00"/>
                </a:solidFill>
              </a:rPr>
              <a:t>Характеристика гор по плану:</a:t>
            </a:r>
            <a:br>
              <a:rPr lang="ru-RU" sz="2000" b="1" i="1" smtClean="0">
                <a:solidFill>
                  <a:srgbClr val="FFFF00"/>
                </a:solidFill>
              </a:rPr>
            </a:br>
            <a:r>
              <a:rPr lang="ru-RU" sz="2000" b="1" i="1" smtClean="0">
                <a:solidFill>
                  <a:srgbClr val="FFFF00"/>
                </a:solidFill>
              </a:rPr>
              <a:t>а) местоположение на материке;</a:t>
            </a:r>
            <a:br>
              <a:rPr lang="ru-RU" sz="2000" b="1" i="1" smtClean="0">
                <a:solidFill>
                  <a:srgbClr val="FFFF00"/>
                </a:solidFill>
              </a:rPr>
            </a:br>
            <a:r>
              <a:rPr lang="ru-RU" sz="2000" b="1" i="1" smtClean="0">
                <a:solidFill>
                  <a:srgbClr val="FFFF00"/>
                </a:solidFill>
              </a:rPr>
              <a:t>б) направление, в котором расположены;</a:t>
            </a:r>
            <a:br>
              <a:rPr lang="ru-RU" sz="2000" b="1" i="1" smtClean="0">
                <a:solidFill>
                  <a:srgbClr val="FFFF00"/>
                </a:solidFill>
              </a:rPr>
            </a:br>
            <a:r>
              <a:rPr lang="ru-RU" sz="2000" b="1" i="1" smtClean="0">
                <a:solidFill>
                  <a:srgbClr val="FFFF00"/>
                </a:solidFill>
              </a:rPr>
              <a:t>в) средняя высота;</a:t>
            </a:r>
            <a:br>
              <a:rPr lang="ru-RU" sz="2000" b="1" i="1" smtClean="0">
                <a:solidFill>
                  <a:srgbClr val="FFFF00"/>
                </a:solidFill>
              </a:rPr>
            </a:br>
            <a:r>
              <a:rPr lang="ru-RU" sz="2000" b="1" i="1" smtClean="0">
                <a:solidFill>
                  <a:srgbClr val="FFFF00"/>
                </a:solidFill>
              </a:rPr>
              <a:t> г) высшая точка, её название и высота</a:t>
            </a:r>
            <a:br>
              <a:rPr lang="ru-RU" sz="2000" b="1" i="1" smtClean="0">
                <a:solidFill>
                  <a:srgbClr val="FFFF00"/>
                </a:solidFill>
              </a:rPr>
            </a:br>
            <a:r>
              <a:rPr lang="ru-RU" sz="2000" b="1" i="1" u="sng" smtClean="0">
                <a:solidFill>
                  <a:srgbClr val="FFFF00"/>
                </a:solidFill>
              </a:rPr>
              <a:t/>
            </a:r>
            <a:br>
              <a:rPr lang="ru-RU" sz="2000" b="1" i="1" u="sng" smtClean="0">
                <a:solidFill>
                  <a:srgbClr val="FFFF00"/>
                </a:solidFill>
              </a:rPr>
            </a:br>
            <a:r>
              <a:rPr lang="ru-RU" sz="2000" b="1" i="1" u="sng" smtClean="0">
                <a:solidFill>
                  <a:srgbClr val="FFFF00"/>
                </a:solidFill>
              </a:rPr>
              <a:t>2вариант.</a:t>
            </a:r>
            <a:br>
              <a:rPr lang="ru-RU" sz="2000" b="1" i="1" u="sng" smtClean="0">
                <a:solidFill>
                  <a:srgbClr val="FFFF00"/>
                </a:solidFill>
              </a:rPr>
            </a:br>
            <a:r>
              <a:rPr lang="ru-RU" sz="2000" b="1" i="1" smtClean="0">
                <a:solidFill>
                  <a:srgbClr val="FFFF00"/>
                </a:solidFill>
              </a:rPr>
              <a:t>Характеристика  гор</a:t>
            </a:r>
            <a:r>
              <a:rPr lang="ru-RU" sz="2000" b="1" i="1" smtClean="0">
                <a:solidFill>
                  <a:srgbClr val="FFFF00"/>
                </a:solidFill>
                <a:effectLst/>
              </a:rPr>
              <a:t/>
            </a:r>
            <a:br>
              <a:rPr lang="ru-RU" sz="2000" b="1" i="1" smtClean="0">
                <a:solidFill>
                  <a:srgbClr val="FFFF00"/>
                </a:solidFill>
                <a:effectLst/>
              </a:rPr>
            </a:br>
            <a:r>
              <a:rPr lang="ru-RU" sz="2000" b="1" i="1" smtClean="0">
                <a:solidFill>
                  <a:srgbClr val="FFFF00"/>
                </a:solidFill>
                <a:effectLst/>
              </a:rPr>
              <a:t/>
            </a:r>
            <a:br>
              <a:rPr lang="ru-RU" sz="2000" b="1" i="1" smtClean="0">
                <a:solidFill>
                  <a:srgbClr val="FFFF00"/>
                </a:solidFill>
                <a:effectLst/>
              </a:rPr>
            </a:br>
            <a:r>
              <a:rPr lang="ru-RU" sz="2000" b="1" i="1" smtClean="0">
                <a:solidFill>
                  <a:srgbClr val="FFFF00"/>
                </a:solidFill>
                <a:effectLst/>
              </a:rPr>
              <a:t>      Горы мира</a:t>
            </a:r>
          </a:p>
        </p:txBody>
      </p:sp>
      <p:graphicFrame>
        <p:nvGraphicFramePr>
          <p:cNvPr id="354327" name="Group 23"/>
          <p:cNvGraphicFramePr>
            <a:graphicFrameLocks noGrp="1"/>
          </p:cNvGraphicFramePr>
          <p:nvPr>
            <p:ph idx="1"/>
          </p:nvPr>
        </p:nvGraphicFramePr>
        <p:xfrm>
          <a:off x="539750" y="4724400"/>
          <a:ext cx="7929563" cy="1353312"/>
        </p:xfrm>
        <a:graphic>
          <a:graphicData uri="http://schemas.openxmlformats.org/drawingml/2006/table">
            <a:tbl>
              <a:tblPr/>
              <a:tblGrid>
                <a:gridCol w="1982788"/>
                <a:gridCol w="1982787"/>
                <a:gridCol w="1981200"/>
                <a:gridCol w="1982788"/>
              </a:tblGrid>
              <a:tr h="1296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Название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гор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На каком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материке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расположены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Максимальная высота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Название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высшей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точки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i="1" smtClean="0">
                <a:solidFill>
                  <a:srgbClr val="FFFF00"/>
                </a:solidFill>
              </a:rPr>
              <a:t>     Тема. Реки нашей местности (9 класс)</a:t>
            </a:r>
          </a:p>
        </p:txBody>
      </p:sp>
      <p:graphicFrame>
        <p:nvGraphicFramePr>
          <p:cNvPr id="353322" name="Group 42"/>
          <p:cNvGraphicFramePr>
            <a:graphicFrameLocks noGrp="1"/>
          </p:cNvGraphicFramePr>
          <p:nvPr>
            <p:ph idx="1"/>
          </p:nvPr>
        </p:nvGraphicFramePr>
        <p:xfrm>
          <a:off x="468313" y="4797425"/>
          <a:ext cx="8507412" cy="1077913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011237"/>
                <a:gridCol w="1152525"/>
                <a:gridCol w="1584325"/>
                <a:gridCol w="2016125"/>
              </a:tblGrid>
              <a:tr h="1077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Название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реки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Исток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Устье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Длина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реки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Притоки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Хозяйственное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использование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532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916113"/>
            <a:ext cx="8229600" cy="4114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dirty="0" smtClean="0">
                <a:solidFill>
                  <a:srgbClr val="FFFF00"/>
                </a:solidFill>
              </a:rPr>
              <a:t>                        </a:t>
            </a:r>
          </a:p>
          <a:p>
            <a:pPr eaLnBrk="1" hangingPunct="1">
              <a:buFontTx/>
              <a:buNone/>
              <a:defRPr/>
            </a:pPr>
            <a:endParaRPr lang="ru-RU" dirty="0" smtClean="0">
              <a:solidFill>
                <a:srgbClr val="FFFF0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ru-RU" dirty="0" smtClean="0">
                <a:solidFill>
                  <a:srgbClr val="FFFF00"/>
                </a:solidFill>
              </a:rPr>
              <a:t>                         Характеристика рек</a:t>
            </a:r>
          </a:p>
        </p:txBody>
      </p:sp>
      <p:pic>
        <p:nvPicPr>
          <p:cNvPr id="17428" name="Picture 47" descr="038 - копия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188" y="2133600"/>
            <a:ext cx="2808287" cy="21066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3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3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32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3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53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3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3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3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82" grpId="0"/>
      <p:bldP spid="35328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6" descr="img454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55875" y="1125538"/>
            <a:ext cx="3924300" cy="4465637"/>
          </a:xfrm>
          <a:noFill/>
          <a:ln w="28575">
            <a:solidFill>
              <a:srgbClr val="000000"/>
            </a:solidFill>
          </a:ln>
        </p:spPr>
      </p:pic>
      <p:sp>
        <p:nvSpPr>
          <p:cNvPr id="22535" name="Rectangle 7"/>
          <p:cNvSpPr>
            <a:spLocks noGrp="1" noChangeArrowheads="1"/>
          </p:cNvSpPr>
          <p:nvPr>
            <p:ph type="title"/>
          </p:nvPr>
        </p:nvSpPr>
        <p:spPr>
          <a:xfrm>
            <a:off x="1763713" y="5589588"/>
            <a:ext cx="5689600" cy="952500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b="1" i="1" smtClean="0">
                <a:solidFill>
                  <a:schemeClr val="hlink"/>
                </a:solidFill>
              </a:rPr>
              <a:t>Допиши в прямоугольники географические </a:t>
            </a:r>
            <a:br>
              <a:rPr lang="ru-RU" sz="1800" b="1" i="1" smtClean="0">
                <a:solidFill>
                  <a:schemeClr val="hlink"/>
                </a:solidFill>
              </a:rPr>
            </a:br>
            <a:r>
              <a:rPr lang="ru-RU" sz="1800" b="1" i="1" smtClean="0">
                <a:solidFill>
                  <a:schemeClr val="hlink"/>
                </a:solidFill>
              </a:rPr>
              <a:t>названия, которые ты знаешь.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3203575" y="260350"/>
            <a:ext cx="28273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13.   Африка (8 класс)</a:t>
            </a:r>
          </a:p>
          <a:p>
            <a:pPr>
              <a:defRPr/>
            </a:pPr>
            <a:r>
              <a:rPr lang="ru-RU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Обобщающий урок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>
          <a:xfrm>
            <a:off x="2700338" y="692150"/>
            <a:ext cx="4622800" cy="72072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i="1" smtClean="0">
                <a:solidFill>
                  <a:srgbClr val="FFFF00"/>
                </a:solidFill>
              </a:rPr>
              <a:t>Тема. Евразия</a:t>
            </a:r>
          </a:p>
        </p:txBody>
      </p:sp>
      <p:graphicFrame>
        <p:nvGraphicFramePr>
          <p:cNvPr id="4098" name="Diagram 9"/>
          <p:cNvGraphicFramePr>
            <a:graphicFrameLocks/>
          </p:cNvGraphicFramePr>
          <p:nvPr>
            <p:ph idx="1"/>
          </p:nvPr>
        </p:nvGraphicFramePr>
        <p:xfrm>
          <a:off x="2149475" y="2073275"/>
          <a:ext cx="5375275" cy="3532188"/>
        </p:xfrm>
        <a:graphic>
          <a:graphicData uri="http://schemas.openxmlformats.org/drawingml/2006/compatibility">
            <com:legacyDrawing xmlns:com="http://schemas.openxmlformats.org/drawingml/2006/compatibility" spid="_x0000_s4098"/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6" descr="img455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23913" y="2062163"/>
            <a:ext cx="3319462" cy="3214687"/>
          </a:xfrm>
          <a:noFill/>
          <a:ln w="19050">
            <a:solidFill>
              <a:srgbClr val="000000"/>
            </a:solidFill>
          </a:ln>
        </p:spPr>
      </p:pic>
      <p:sp>
        <p:nvSpPr>
          <p:cNvPr id="19459" name="Rectangle 7"/>
          <p:cNvSpPr>
            <a:spLocks noGrp="1" noChangeArrowheads="1"/>
          </p:cNvSpPr>
          <p:nvPr>
            <p:ph type="title"/>
          </p:nvPr>
        </p:nvSpPr>
        <p:spPr>
          <a:xfrm>
            <a:off x="323850" y="5229225"/>
            <a:ext cx="4968875" cy="1123950"/>
          </a:xfrm>
          <a:noFill/>
        </p:spPr>
        <p:txBody>
          <a:bodyPr/>
          <a:lstStyle/>
          <a:p>
            <a:pPr eaLnBrk="1" hangingPunct="1"/>
            <a:r>
              <a:rPr lang="ru-RU" sz="1400" b="1" i="1" smtClean="0">
                <a:solidFill>
                  <a:srgbClr val="FFFF00"/>
                </a:solidFill>
                <a:effectLst/>
              </a:rPr>
              <a:t>На контурной карте Азии подпиши выделенные </a:t>
            </a:r>
            <a:br>
              <a:rPr lang="ru-RU" sz="1400" b="1" i="1" smtClean="0">
                <a:solidFill>
                  <a:srgbClr val="FFFF00"/>
                </a:solidFill>
                <a:effectLst/>
              </a:rPr>
            </a:br>
            <a:r>
              <a:rPr lang="ru-RU" sz="1400" b="1" i="1" smtClean="0">
                <a:solidFill>
                  <a:srgbClr val="FFFF00"/>
                </a:solidFill>
                <a:effectLst/>
              </a:rPr>
              <a:t>полуострова. При выполнении задания пользуйся </a:t>
            </a:r>
            <a:br>
              <a:rPr lang="ru-RU" sz="1400" b="1" i="1" smtClean="0">
                <a:solidFill>
                  <a:srgbClr val="FFFF00"/>
                </a:solidFill>
                <a:effectLst/>
              </a:rPr>
            </a:br>
            <a:r>
              <a:rPr lang="ru-RU" sz="1400" b="1" i="1" smtClean="0">
                <a:solidFill>
                  <a:srgbClr val="FFFF00"/>
                </a:solidFill>
                <a:effectLst/>
              </a:rPr>
              <a:t>физической картой Азии в учебнике на с. 167.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1835150" y="549275"/>
            <a:ext cx="547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Очертание берегов. Острова и полуострова</a:t>
            </a:r>
          </a:p>
        </p:txBody>
      </p:sp>
      <p:sp>
        <p:nvSpPr>
          <p:cNvPr id="19461" name="Text Box 10"/>
          <p:cNvSpPr txBox="1">
            <a:spLocks noChangeArrowheads="1"/>
          </p:cNvSpPr>
          <p:nvPr/>
        </p:nvSpPr>
        <p:spPr bwMode="auto">
          <a:xfrm>
            <a:off x="1692275" y="1268413"/>
            <a:ext cx="1233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0000"/>
                </a:solidFill>
              </a:rPr>
              <a:t>1 вариант</a:t>
            </a:r>
          </a:p>
        </p:txBody>
      </p:sp>
      <p:sp>
        <p:nvSpPr>
          <p:cNvPr id="19462" name="Text Box 11"/>
          <p:cNvSpPr txBox="1">
            <a:spLocks noChangeArrowheads="1"/>
          </p:cNvSpPr>
          <p:nvPr/>
        </p:nvSpPr>
        <p:spPr bwMode="auto">
          <a:xfrm>
            <a:off x="6156325" y="1989138"/>
            <a:ext cx="1233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0000"/>
                </a:solidFill>
              </a:rPr>
              <a:t>2 вариант</a:t>
            </a: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4356100" y="2492375"/>
            <a:ext cx="4537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solidFill>
                  <a:srgbClr val="FFFF00"/>
                </a:solidFill>
              </a:rPr>
              <a:t>               Заполни таблицу.</a:t>
            </a:r>
          </a:p>
          <a:p>
            <a:r>
              <a:rPr lang="ru-RU" b="1" i="1">
                <a:solidFill>
                  <a:srgbClr val="FFFF00"/>
                </a:solidFill>
              </a:rPr>
              <a:t>   Острова и полуострова Евразии</a:t>
            </a:r>
          </a:p>
        </p:txBody>
      </p:sp>
      <p:graphicFrame>
        <p:nvGraphicFramePr>
          <p:cNvPr id="23580" name="Group 28"/>
          <p:cNvGraphicFramePr>
            <a:graphicFrameLocks noGrp="1"/>
          </p:cNvGraphicFramePr>
          <p:nvPr/>
        </p:nvGraphicFramePr>
        <p:xfrm>
          <a:off x="4859338" y="3500438"/>
          <a:ext cx="3816350" cy="1008063"/>
        </p:xfrm>
        <a:graphic>
          <a:graphicData uri="http://schemas.openxmlformats.org/drawingml/2006/table">
            <a:tbl>
              <a:tblPr/>
              <a:tblGrid>
                <a:gridCol w="1908175"/>
                <a:gridCol w="1908175"/>
              </a:tblGrid>
              <a:tr h="100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Острова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Евразии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Полуострова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Евразии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1125538"/>
            <a:ext cx="8229600" cy="3497262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1" i="1" smtClean="0">
                <a:solidFill>
                  <a:srgbClr val="FFFF00"/>
                </a:solidFill>
              </a:rPr>
              <a:t>             Тема. Государства Евразии (9 </a:t>
            </a:r>
            <a:r>
              <a:rPr lang="ru-RU" sz="2400" smtClean="0">
                <a:solidFill>
                  <a:srgbClr val="FFFF00"/>
                </a:solidFill>
              </a:rPr>
              <a:t>класс)</a:t>
            </a:r>
            <a:br>
              <a:rPr lang="ru-RU" sz="2400" smtClean="0">
                <a:solidFill>
                  <a:srgbClr val="FFFF00"/>
                </a:solidFill>
              </a:rPr>
            </a:br>
            <a:r>
              <a:rPr lang="ru-RU" sz="2400" smtClean="0">
                <a:solidFill>
                  <a:srgbClr val="FFFF00"/>
                </a:solidFill>
              </a:rPr>
              <a:t/>
            </a:r>
            <a:br>
              <a:rPr lang="ru-RU" sz="2400" smtClean="0">
                <a:solidFill>
                  <a:srgbClr val="FFFF00"/>
                </a:solidFill>
              </a:rPr>
            </a:br>
            <a:r>
              <a:rPr lang="ru-RU" sz="2400" smtClean="0">
                <a:solidFill>
                  <a:srgbClr val="FFFF00"/>
                </a:solidFill>
              </a:rPr>
              <a:t> </a:t>
            </a:r>
            <a:r>
              <a:rPr lang="en-US" sz="2400" smtClean="0">
                <a:solidFill>
                  <a:srgbClr val="FFFF00"/>
                </a:solidFill>
              </a:rPr>
              <a:t>I</a:t>
            </a:r>
            <a:r>
              <a:rPr lang="ru-RU" sz="2400" smtClean="0">
                <a:solidFill>
                  <a:srgbClr val="FFFF00"/>
                </a:solidFill>
              </a:rPr>
              <a:t>.  Работа с картой.</a:t>
            </a:r>
            <a:br>
              <a:rPr lang="ru-RU" sz="2400" smtClean="0">
                <a:solidFill>
                  <a:srgbClr val="FFFF00"/>
                </a:solidFill>
              </a:rPr>
            </a:br>
            <a:r>
              <a:rPr lang="ru-RU" sz="2400" smtClean="0">
                <a:solidFill>
                  <a:srgbClr val="FFFF00"/>
                </a:solidFill>
              </a:rPr>
              <a:t>  1. Название государства</a:t>
            </a:r>
            <a:br>
              <a:rPr lang="ru-RU" sz="2400" smtClean="0">
                <a:solidFill>
                  <a:srgbClr val="FFFF00"/>
                </a:solidFill>
              </a:rPr>
            </a:br>
            <a:r>
              <a:rPr lang="ru-RU" sz="2400" smtClean="0">
                <a:solidFill>
                  <a:srgbClr val="FFFF00"/>
                </a:solidFill>
              </a:rPr>
              <a:t>  2. Столица</a:t>
            </a:r>
            <a:br>
              <a:rPr lang="ru-RU" sz="2400" smtClean="0">
                <a:solidFill>
                  <a:srgbClr val="FFFF00"/>
                </a:solidFill>
              </a:rPr>
            </a:br>
            <a:r>
              <a:rPr lang="ru-RU" sz="2400" smtClean="0">
                <a:solidFill>
                  <a:srgbClr val="FFFF00"/>
                </a:solidFill>
              </a:rPr>
              <a:t>  3. Географическое положение</a:t>
            </a:r>
            <a:br>
              <a:rPr lang="ru-RU" sz="2400" smtClean="0">
                <a:solidFill>
                  <a:srgbClr val="FFFF00"/>
                </a:solidFill>
              </a:rPr>
            </a:br>
            <a:r>
              <a:rPr lang="ru-RU" sz="2400" smtClean="0">
                <a:solidFill>
                  <a:srgbClr val="FFFF00"/>
                </a:solidFill>
              </a:rPr>
              <a:t>       а) моря и океаны</a:t>
            </a:r>
            <a:br>
              <a:rPr lang="ru-RU" sz="2400" smtClean="0">
                <a:solidFill>
                  <a:srgbClr val="FFFF00"/>
                </a:solidFill>
              </a:rPr>
            </a:br>
            <a:r>
              <a:rPr lang="ru-RU" sz="2400" smtClean="0">
                <a:solidFill>
                  <a:srgbClr val="FFFF00"/>
                </a:solidFill>
              </a:rPr>
              <a:t>       б) соседние государства</a:t>
            </a:r>
            <a:br>
              <a:rPr lang="ru-RU" sz="2400" smtClean="0">
                <a:solidFill>
                  <a:srgbClr val="FFFF00"/>
                </a:solidFill>
              </a:rPr>
            </a:br>
            <a:r>
              <a:rPr lang="ru-RU" sz="2400" smtClean="0">
                <a:solidFill>
                  <a:srgbClr val="FFFF00"/>
                </a:solidFill>
              </a:rPr>
              <a:t/>
            </a:r>
            <a:br>
              <a:rPr lang="ru-RU" sz="2400" smtClean="0">
                <a:solidFill>
                  <a:srgbClr val="FFFF00"/>
                </a:solidFill>
              </a:rPr>
            </a:br>
            <a:r>
              <a:rPr lang="ru-RU" sz="2400" smtClean="0">
                <a:solidFill>
                  <a:srgbClr val="FFFF00"/>
                </a:solidFill>
              </a:rPr>
              <a:t> </a:t>
            </a:r>
            <a:r>
              <a:rPr lang="en-US" sz="2400" smtClean="0">
                <a:solidFill>
                  <a:srgbClr val="FFFF00"/>
                </a:solidFill>
              </a:rPr>
              <a:t>II</a:t>
            </a:r>
            <a:r>
              <a:rPr lang="ru-RU" sz="2400" smtClean="0">
                <a:solidFill>
                  <a:srgbClr val="FFFF00"/>
                </a:solidFill>
              </a:rPr>
              <a:t>. Заполни таблицу:</a:t>
            </a:r>
            <a:br>
              <a:rPr lang="ru-RU" sz="2400" smtClean="0">
                <a:solidFill>
                  <a:srgbClr val="FFFF00"/>
                </a:solidFill>
              </a:rPr>
            </a:br>
            <a:r>
              <a:rPr lang="ru-RU" sz="2000" b="1" i="1" smtClean="0">
                <a:solidFill>
                  <a:srgbClr val="FFFF00"/>
                </a:solidFill>
              </a:rPr>
              <a:t>Государства Евразии</a:t>
            </a:r>
            <a:r>
              <a:rPr lang="ru-RU" sz="2400" smtClean="0">
                <a:solidFill>
                  <a:srgbClr val="FFFF00"/>
                </a:solidFill>
              </a:rPr>
              <a:t/>
            </a:r>
            <a:br>
              <a:rPr lang="ru-RU" sz="2400" smtClean="0">
                <a:solidFill>
                  <a:srgbClr val="FFFF00"/>
                </a:solidFill>
              </a:rPr>
            </a:br>
            <a:r>
              <a:rPr lang="ru-RU" sz="2400" smtClean="0">
                <a:solidFill>
                  <a:srgbClr val="FFFF00"/>
                </a:solidFill>
              </a:rPr>
              <a:t>      </a:t>
            </a:r>
          </a:p>
        </p:txBody>
      </p:sp>
      <p:graphicFrame>
        <p:nvGraphicFramePr>
          <p:cNvPr id="35959" name="Group 119"/>
          <p:cNvGraphicFramePr>
            <a:graphicFrameLocks noGrp="1"/>
          </p:cNvGraphicFramePr>
          <p:nvPr>
            <p:ph idx="1"/>
          </p:nvPr>
        </p:nvGraphicFramePr>
        <p:xfrm>
          <a:off x="179388" y="5084763"/>
          <a:ext cx="8785225" cy="865188"/>
        </p:xfrm>
        <a:graphic>
          <a:graphicData uri="http://schemas.openxmlformats.org/drawingml/2006/table">
            <a:tbl>
              <a:tblPr/>
              <a:tblGrid>
                <a:gridCol w="1093787"/>
                <a:gridCol w="728663"/>
                <a:gridCol w="730250"/>
                <a:gridCol w="1093787"/>
                <a:gridCol w="582613"/>
                <a:gridCol w="1385887"/>
                <a:gridCol w="874713"/>
                <a:gridCol w="1020762"/>
                <a:gridCol w="1274763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Название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государства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Рельеф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Климат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Полезные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ископаемые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Реки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Растительный 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животный мир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Крупные города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Сельское хозяйство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Промышлен-ность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u="sng" smtClean="0"/>
              <a:t>Памятка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2000" smtClean="0"/>
              <a:t>1.Перед выполнением работы внимательно прочитай задание.</a:t>
            </a:r>
          </a:p>
          <a:p>
            <a:pPr eaLnBrk="1" hangingPunct="1">
              <a:buFontTx/>
              <a:buNone/>
            </a:pPr>
            <a:r>
              <a:rPr lang="ru-RU" sz="2000" smtClean="0"/>
              <a:t>2.Найди нужную страницу в учебнике или книге, а при необходимости карту в атласе или учебнике.</a:t>
            </a:r>
          </a:p>
          <a:p>
            <a:pPr eaLnBrk="1" hangingPunct="1">
              <a:buFontTx/>
              <a:buNone/>
            </a:pPr>
            <a:r>
              <a:rPr lang="ru-RU" sz="2000" smtClean="0"/>
              <a:t>3. Если задание оказалось непонятным, попроси помощи у учителя.</a:t>
            </a:r>
          </a:p>
          <a:p>
            <a:pPr eaLnBrk="1" hangingPunct="1">
              <a:buFontTx/>
              <a:buNone/>
            </a:pPr>
            <a:r>
              <a:rPr lang="ru-RU" sz="2000" smtClean="0"/>
              <a:t>4. Выполняй работу аккуратно, пиши в указанном месте.</a:t>
            </a:r>
          </a:p>
          <a:p>
            <a:pPr eaLnBrk="1" hangingPunct="1">
              <a:buFontTx/>
              <a:buNone/>
            </a:pPr>
            <a:r>
              <a:rPr lang="ru-RU" sz="2000" smtClean="0"/>
              <a:t>5. Внимательно проверь задание.</a:t>
            </a:r>
          </a:p>
          <a:p>
            <a:pPr eaLnBrk="1" hangingPunct="1">
              <a:buFontTx/>
              <a:buNone/>
            </a:pPr>
            <a:r>
              <a:rPr lang="ru-RU" sz="2000" smtClean="0"/>
              <a:t>   Помни: лучше меньше, да правильно. 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photo1424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8" y="4797425"/>
            <a:ext cx="85693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684213" y="188913"/>
            <a:ext cx="7904162" cy="152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i="1" u="sng">
                <a:solidFill>
                  <a:srgbClr val="FFFF00"/>
                </a:solidFill>
              </a:rPr>
              <a:t> Результаты</a:t>
            </a:r>
          </a:p>
          <a:p>
            <a:endParaRPr lang="ru-RU" sz="2000" b="1" i="1" u="sng">
              <a:solidFill>
                <a:srgbClr val="FFFF00"/>
              </a:solidFill>
            </a:endParaRPr>
          </a:p>
          <a:p>
            <a:r>
              <a:rPr lang="ru-RU" b="1" i="1">
                <a:solidFill>
                  <a:srgbClr val="FFFF00"/>
                </a:solidFill>
              </a:rPr>
              <a:t> Выпуск 2008год – 4 учащихся</a:t>
            </a:r>
          </a:p>
          <a:p>
            <a:r>
              <a:rPr lang="ru-RU" b="1" i="1">
                <a:solidFill>
                  <a:srgbClr val="FFFF00"/>
                </a:solidFill>
              </a:rPr>
              <a:t> Выполнение – 75 % ( 1 ученик глубокая умственна отсталость</a:t>
            </a:r>
            <a:r>
              <a:rPr lang="ru-RU">
                <a:solidFill>
                  <a:srgbClr val="FFFF00"/>
                </a:solidFill>
              </a:rPr>
              <a:t>)</a:t>
            </a:r>
          </a:p>
          <a:p>
            <a:endParaRPr lang="ru-RU"/>
          </a:p>
        </p:txBody>
      </p:sp>
      <p:graphicFrame>
        <p:nvGraphicFramePr>
          <p:cNvPr id="364607" name="Group 63"/>
          <p:cNvGraphicFramePr>
            <a:graphicFrameLocks noGrp="1"/>
          </p:cNvGraphicFramePr>
          <p:nvPr>
            <p:ph idx="1"/>
          </p:nvPr>
        </p:nvGraphicFramePr>
        <p:xfrm>
          <a:off x="468313" y="1844675"/>
          <a:ext cx="8075612" cy="2521966"/>
        </p:xfrm>
        <a:graphic>
          <a:graphicData uri="http://schemas.openxmlformats.org/drawingml/2006/table">
            <a:tbl>
              <a:tblPr/>
              <a:tblGrid>
                <a:gridCol w="2692400"/>
                <a:gridCol w="2690812"/>
                <a:gridCol w="2692400"/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2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Начало работы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    Итоги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Выделение главного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           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Сравнение объектов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            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        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Анализировать результаты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           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                              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        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Прослеживать причинно-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следственные зависимости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           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        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Обобщать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           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       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635375" y="2565400"/>
            <a:ext cx="4608513" cy="1384300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smtClean="0">
                <a:solidFill>
                  <a:srgbClr val="FFFF00"/>
                </a:solidFill>
              </a:rPr>
              <a:t>Благодарим</a:t>
            </a:r>
            <a:br>
              <a:rPr lang="ru-RU" b="1" i="1" smtClean="0">
                <a:solidFill>
                  <a:srgbClr val="FFFF00"/>
                </a:solidFill>
              </a:rPr>
            </a:br>
            <a:r>
              <a:rPr lang="ru-RU" b="1" i="1" smtClean="0">
                <a:solidFill>
                  <a:srgbClr val="FFFF00"/>
                </a:solidFill>
              </a:rPr>
              <a:t> за внимание !</a:t>
            </a:r>
          </a:p>
        </p:txBody>
      </p:sp>
      <p:pic>
        <p:nvPicPr>
          <p:cNvPr id="23555" name="Picture 4" descr="j0193186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11188" y="1052513"/>
            <a:ext cx="3086100" cy="3500437"/>
          </a:xfr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ChangeArrowheads="1"/>
          </p:cNvSpPr>
          <p:nvPr/>
        </p:nvSpPr>
        <p:spPr bwMode="auto">
          <a:xfrm>
            <a:off x="1547813" y="2349500"/>
            <a:ext cx="62642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 u="sng">
                <a:solidFill>
                  <a:srgbClr val="000000"/>
                </a:solidFill>
              </a:rPr>
              <a:t>Цель:</a:t>
            </a:r>
          </a:p>
          <a:p>
            <a:r>
              <a:rPr lang="ru-RU" sz="2400" b="1" i="1">
                <a:solidFill>
                  <a:srgbClr val="000000"/>
                </a:solidFill>
              </a:rPr>
              <a:t>Углубить и закрепить теоретические знания, научить их применять в повседневной жизни.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844675"/>
            <a:ext cx="7212012" cy="2643188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b="1" i="1" u="sng" smtClean="0">
                <a:solidFill>
                  <a:srgbClr val="000000"/>
                </a:solidFill>
              </a:rPr>
              <a:t>  Задачи: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i="1" smtClean="0">
                <a:solidFill>
                  <a:srgbClr val="000000"/>
                </a:solidFill>
              </a:rPr>
              <a:t>. Учить планировать предстоящие действия и составлять словесный отчёт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i="1" smtClean="0">
                <a:solidFill>
                  <a:srgbClr val="000000"/>
                </a:solidFill>
              </a:rPr>
              <a:t>Развивать устную и письменную речь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i="1" smtClean="0">
                <a:solidFill>
                  <a:srgbClr val="000000"/>
                </a:solidFill>
              </a:rPr>
              <a:t>Корректировать недостатки развития мыслительных процессов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i="1" smtClean="0">
                <a:solidFill>
                  <a:srgbClr val="000000"/>
                </a:solidFill>
              </a:rPr>
              <a:t>Прививать интерес к окружающему миру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i="1" u="sng" smtClean="0"/>
              <a:t>Требования к практическим заданиям: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b="1" i="1" smtClean="0"/>
              <a:t>Соответствие с требованиями программы к умениям и навыкам.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i="1" smtClean="0"/>
              <a:t>Составляются с учётом имеющихся у учащихся знаний.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i="1" smtClean="0"/>
              <a:t>Определяется цель работы.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i="1" smtClean="0"/>
              <a:t>Чёткий инструктаж работы.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i="1" smtClean="0"/>
              <a:t>Выводы практической работы.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i="1" smtClean="0"/>
              <a:t>Дифференцированный подход.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rganization Chart 12"/>
          <p:cNvGraphicFramePr>
            <a:graphicFrameLocks/>
          </p:cNvGraphicFramePr>
          <p:nvPr>
            <p:ph idx="1"/>
          </p:nvPr>
        </p:nvGraphicFramePr>
        <p:xfrm>
          <a:off x="539750" y="1052513"/>
          <a:ext cx="8208963" cy="4103687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rganization Chart 7"/>
          <p:cNvGraphicFramePr>
            <a:graphicFrameLocks/>
          </p:cNvGraphicFramePr>
          <p:nvPr>
            <p:ph idx="1"/>
          </p:nvPr>
        </p:nvGraphicFramePr>
        <p:xfrm>
          <a:off x="1187450" y="1557338"/>
          <a:ext cx="6985000" cy="3492500"/>
        </p:xfrm>
        <a:graphic>
          <a:graphicData uri="http://schemas.openxmlformats.org/drawingml/2006/compatibility">
            <com:legacyDrawing xmlns:com="http://schemas.openxmlformats.org/drawingml/2006/compatibility" spid="_x0000_s2050"/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133600"/>
            <a:ext cx="8229600" cy="25193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b="1" i="1" u="sng" smtClean="0"/>
              <a:t>  Обучающие практические работы.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800" b="1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i="1" smtClean="0"/>
              <a:t>     Задачи: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i="1" smtClean="0"/>
              <a:t> </a:t>
            </a:r>
            <a:r>
              <a:rPr lang="ru-RU" sz="2000" b="1" i="1" smtClean="0">
                <a:sym typeface="Wingdings 2" pitchFamily="18" charset="2"/>
              </a:rPr>
              <a:t></a:t>
            </a:r>
            <a:r>
              <a:rPr lang="ru-RU" sz="2000" b="1" i="1" smtClean="0"/>
              <a:t> Развитие самостоятельности в учёбе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i="1" smtClean="0">
                <a:sym typeface="Wingdings 2" pitchFamily="18" charset="2"/>
              </a:rPr>
              <a:t> </a:t>
            </a:r>
            <a:r>
              <a:rPr lang="ru-RU" sz="2000" b="1" i="1" smtClean="0"/>
              <a:t> Познание природы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i="1" smtClean="0">
                <a:sym typeface="Wingdings 2" pitchFamily="18" charset="2"/>
              </a:rPr>
              <a:t></a:t>
            </a:r>
            <a:r>
              <a:rPr lang="ru-RU" sz="2000" b="1" i="1" smtClean="0"/>
              <a:t> Формирование практических навыков в объяснении явлений природы.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8362950" cy="1049337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dirty="0" smtClean="0">
                <a:solidFill>
                  <a:srgbClr val="FFFF00"/>
                </a:solidFill>
              </a:rPr>
              <a:t>      Тема.   Африка. Географическое положение, очертание берегов, </a:t>
            </a:r>
            <a:br>
              <a:rPr lang="ru-RU" sz="1800" dirty="0" smtClean="0">
                <a:solidFill>
                  <a:srgbClr val="FFFF00"/>
                </a:solidFill>
              </a:rPr>
            </a:br>
            <a:r>
              <a:rPr lang="ru-RU" sz="1800" dirty="0" smtClean="0">
                <a:solidFill>
                  <a:srgbClr val="FFFF00"/>
                </a:solidFill>
              </a:rPr>
              <a:t>                 острова и  полуострова.</a:t>
            </a:r>
            <a:r>
              <a:rPr lang="ru-RU" sz="1800" b="1" i="1" dirty="0" smtClean="0">
                <a:solidFill>
                  <a:srgbClr val="FFFF00"/>
                </a:solidFill>
              </a:rPr>
              <a:t> ( 8 класс)</a:t>
            </a:r>
            <a:br>
              <a:rPr lang="ru-RU" sz="1800" b="1" i="1" dirty="0" smtClean="0">
                <a:solidFill>
                  <a:srgbClr val="FFFF00"/>
                </a:solidFill>
              </a:rPr>
            </a:br>
            <a:r>
              <a:rPr lang="ru-RU" sz="1800" b="1" i="1" dirty="0" smtClean="0">
                <a:solidFill>
                  <a:srgbClr val="FFFF00"/>
                </a:solidFill>
              </a:rPr>
              <a:t/>
            </a:r>
            <a:br>
              <a:rPr lang="ru-RU" sz="1800" b="1" i="1" dirty="0" smtClean="0">
                <a:solidFill>
                  <a:srgbClr val="FFFF00"/>
                </a:solidFill>
              </a:rPr>
            </a:br>
            <a:r>
              <a:rPr lang="ru-RU" sz="1800" b="1" i="1" dirty="0" smtClean="0">
                <a:solidFill>
                  <a:srgbClr val="FFFF00"/>
                </a:solidFill>
              </a:rPr>
              <a:t>                                            Заполни схему.</a:t>
            </a:r>
          </a:p>
        </p:txBody>
      </p:sp>
      <p:graphicFrame>
        <p:nvGraphicFramePr>
          <p:cNvPr id="3074" name="Organization Chart 38"/>
          <p:cNvGraphicFramePr>
            <a:graphicFrameLocks/>
          </p:cNvGraphicFramePr>
          <p:nvPr>
            <p:ph sz="half" idx="1"/>
          </p:nvPr>
        </p:nvGraphicFramePr>
        <p:xfrm>
          <a:off x="2625725" y="2062163"/>
          <a:ext cx="3698875" cy="1223962"/>
        </p:xfrm>
        <a:graphic>
          <a:graphicData uri="http://schemas.openxmlformats.org/drawingml/2006/compatibility">
            <com:legacyDrawing xmlns:com="http://schemas.openxmlformats.org/drawingml/2006/compatibility" spid="_x0000_s3074"/>
          </a:graphicData>
        </a:graphic>
      </p:graphicFrame>
      <p:graphicFrame>
        <p:nvGraphicFramePr>
          <p:cNvPr id="3081" name="Organization Chart 46"/>
          <p:cNvGraphicFramePr>
            <a:graphicFrameLocks/>
          </p:cNvGraphicFramePr>
          <p:nvPr>
            <p:ph sz="quarter" idx="2"/>
          </p:nvPr>
        </p:nvGraphicFramePr>
        <p:xfrm>
          <a:off x="2555875" y="3644900"/>
          <a:ext cx="4027488" cy="1154113"/>
        </p:xfrm>
        <a:graphic>
          <a:graphicData uri="http://schemas.openxmlformats.org/drawingml/2006/compatibility">
            <com:legacyDrawing xmlns:com="http://schemas.openxmlformats.org/drawingml/2006/compatibility" spid="_x0000_s3081"/>
          </a:graphicData>
        </a:graphic>
      </p:graphicFrame>
      <p:sp>
        <p:nvSpPr>
          <p:cNvPr id="3491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133600"/>
            <a:ext cx="8229600" cy="4114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dirty="0" smtClean="0"/>
              <a:t>         </a:t>
            </a:r>
          </a:p>
          <a:p>
            <a:pPr eaLnBrk="1" hangingPunct="1">
              <a:buFontTx/>
              <a:buNone/>
              <a:defRPr/>
            </a:pPr>
            <a:r>
              <a:rPr lang="ru-RU" dirty="0" smtClean="0"/>
              <a:t>          </a:t>
            </a:r>
          </a:p>
        </p:txBody>
      </p:sp>
      <p:graphicFrame>
        <p:nvGraphicFramePr>
          <p:cNvPr id="3088" name="Organization Chart 53"/>
          <p:cNvGraphicFramePr>
            <a:graphicFrameLocks/>
          </p:cNvGraphicFramePr>
          <p:nvPr>
            <p:ph sz="quarter" idx="3"/>
          </p:nvPr>
        </p:nvGraphicFramePr>
        <p:xfrm>
          <a:off x="2627313" y="5300663"/>
          <a:ext cx="4038600" cy="1296987"/>
        </p:xfrm>
        <a:graphic>
          <a:graphicData uri="http://schemas.openxmlformats.org/drawingml/2006/compatibility">
            <com:legacyDrawing xmlns:com="http://schemas.openxmlformats.org/drawingml/2006/compatibility" spid="_x0000_s3088"/>
          </a:graphicData>
        </a:graphic>
      </p:graphicFrame>
      <p:sp>
        <p:nvSpPr>
          <p:cNvPr id="3097" name="Text Box 61"/>
          <p:cNvSpPr txBox="1">
            <a:spLocks noChangeArrowheads="1"/>
          </p:cNvSpPr>
          <p:nvPr/>
        </p:nvSpPr>
        <p:spPr bwMode="auto">
          <a:xfrm>
            <a:off x="468313" y="2036763"/>
            <a:ext cx="27670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000000"/>
                </a:solidFill>
              </a:rPr>
              <a:t>Атлантический океан</a:t>
            </a:r>
          </a:p>
        </p:txBody>
      </p:sp>
      <p:sp>
        <p:nvSpPr>
          <p:cNvPr id="3098" name="Text Box 62"/>
          <p:cNvSpPr txBox="1">
            <a:spLocks noChangeArrowheads="1"/>
          </p:cNvSpPr>
          <p:nvPr/>
        </p:nvSpPr>
        <p:spPr bwMode="auto">
          <a:xfrm>
            <a:off x="6424613" y="2003425"/>
            <a:ext cx="2349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000000"/>
                </a:solidFill>
              </a:rPr>
              <a:t> Индийский океан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9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9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91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9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412875"/>
            <a:ext cx="8229600" cy="115252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i="1" dirty="0" smtClean="0">
                <a:solidFill>
                  <a:srgbClr val="FFFF00"/>
                </a:solidFill>
              </a:rPr>
              <a:t>      Тема. Природные зоны (7класс</a:t>
            </a:r>
            <a:r>
              <a:rPr lang="ru-RU" sz="3600" b="1" i="1" dirty="0" smtClean="0">
                <a:solidFill>
                  <a:srgbClr val="FFFF00"/>
                </a:solidFill>
              </a:rPr>
              <a:t>)</a:t>
            </a:r>
            <a:br>
              <a:rPr lang="ru-RU" sz="3600" b="1" i="1" dirty="0" smtClean="0">
                <a:solidFill>
                  <a:srgbClr val="FFFF00"/>
                </a:solidFill>
              </a:rPr>
            </a:br>
            <a:r>
              <a:rPr lang="ru-RU" sz="2400" b="1" i="1" dirty="0" smtClean="0">
                <a:solidFill>
                  <a:srgbClr val="FFFF00"/>
                </a:solidFill>
              </a:rPr>
              <a:t/>
            </a:r>
            <a:br>
              <a:rPr lang="ru-RU" sz="2400" b="1" i="1" dirty="0" smtClean="0">
                <a:solidFill>
                  <a:srgbClr val="FFFF00"/>
                </a:solidFill>
              </a:rPr>
            </a:br>
            <a:r>
              <a:rPr lang="ru-RU" sz="2400" b="1" i="1" dirty="0" smtClean="0">
                <a:solidFill>
                  <a:srgbClr val="FFFF00"/>
                </a:solidFill>
              </a:rPr>
              <a:t>    Природные зоны</a:t>
            </a:r>
          </a:p>
        </p:txBody>
      </p:sp>
      <p:graphicFrame>
        <p:nvGraphicFramePr>
          <p:cNvPr id="168983" name="Group 23"/>
          <p:cNvGraphicFramePr>
            <a:graphicFrameLocks noGrp="1"/>
          </p:cNvGraphicFramePr>
          <p:nvPr>
            <p:ph idx="1"/>
          </p:nvPr>
        </p:nvGraphicFramePr>
        <p:xfrm>
          <a:off x="539750" y="2924175"/>
          <a:ext cx="8218488" cy="1368425"/>
        </p:xfrm>
        <a:graphic>
          <a:graphicData uri="http://schemas.openxmlformats.org/drawingml/2006/table">
            <a:tbl>
              <a:tblPr/>
              <a:tblGrid>
                <a:gridCol w="2046288"/>
                <a:gridCol w="2057400"/>
                <a:gridCol w="2057400"/>
                <a:gridCol w="2057400"/>
              </a:tblGrid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Название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природной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зоны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Географическое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положение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Растительный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мир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Животный             мир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1163</TotalTime>
  <Words>465</Words>
  <Application>Microsoft Office PowerPoint</Application>
  <PresentationFormat>Экран (4:3)</PresentationFormat>
  <Paragraphs>154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8" baseType="lpstr">
      <vt:lpstr>Tahoma</vt:lpstr>
      <vt:lpstr>Arial</vt:lpstr>
      <vt:lpstr>Wingdings</vt:lpstr>
      <vt:lpstr>Calibri</vt:lpstr>
      <vt:lpstr>Comic Sans MS</vt:lpstr>
      <vt:lpstr>Wingdings 2</vt:lpstr>
      <vt:lpstr>Impact</vt:lpstr>
      <vt:lpstr>Океан</vt:lpstr>
      <vt:lpstr>Пастель</vt:lpstr>
      <vt:lpstr>Слайд 1</vt:lpstr>
      <vt:lpstr>Слайд 2</vt:lpstr>
      <vt:lpstr>Слайд 3</vt:lpstr>
      <vt:lpstr>Требования к практическим заданиям:</vt:lpstr>
      <vt:lpstr>Слайд 5</vt:lpstr>
      <vt:lpstr>Слайд 6</vt:lpstr>
      <vt:lpstr>Слайд 7</vt:lpstr>
      <vt:lpstr>      Тема.   Африка. Географическое положение, очертание берегов,                   острова и  полуострова. ( 8 класс)                                              Заполни схему.</vt:lpstr>
      <vt:lpstr>      Тема. Природные зоны (7класс)      Природные зоны</vt:lpstr>
      <vt:lpstr>Слайд 10</vt:lpstr>
      <vt:lpstr>Тема. Разнообразие рельефа и климата          ( 8 класс).  1вариант. Характеристика гор по плану: а) местоположение на материке; б) направление, в котором расположены; в) средняя высота;  г) высшая точка, её название и высота  2вариант. Характеристика  гор        Горы мира</vt:lpstr>
      <vt:lpstr>     Тема. Реки нашей местности (9 класс)</vt:lpstr>
      <vt:lpstr>Допиши в прямоугольники географические  названия, которые ты знаешь.</vt:lpstr>
      <vt:lpstr>Тема. Евразия</vt:lpstr>
      <vt:lpstr>На контурной карте Азии подпиши выделенные  полуострова. При выполнении задания пользуйся  физической картой Азии в учебнике на с. 167.</vt:lpstr>
      <vt:lpstr>             Тема. Государства Евразии (9 класс)   I.  Работа с картой.   1. Название государства   2. Столица   3. Географическое положение        а) моря и океаны        б) соседние государства   II. Заполни таблицу: Государства Евразии       </vt:lpstr>
      <vt:lpstr>Памятка</vt:lpstr>
      <vt:lpstr>Слайд 18</vt:lpstr>
      <vt:lpstr>Благодарим  за внимание 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</dc:title>
  <dc:creator>1</dc:creator>
  <cp:lastModifiedBy>revaz</cp:lastModifiedBy>
  <cp:revision>50</cp:revision>
  <dcterms:created xsi:type="dcterms:W3CDTF">2008-11-11T11:40:39Z</dcterms:created>
  <dcterms:modified xsi:type="dcterms:W3CDTF">2013-02-27T17:22:09Z</dcterms:modified>
</cp:coreProperties>
</file>