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9"/>
  </p:notesMasterIdLst>
  <p:sldIdLst>
    <p:sldId id="307" r:id="rId2"/>
    <p:sldId id="272" r:id="rId3"/>
    <p:sldId id="266" r:id="rId4"/>
    <p:sldId id="265" r:id="rId5"/>
    <p:sldId id="290" r:id="rId6"/>
    <p:sldId id="292" r:id="rId7"/>
    <p:sldId id="301" r:id="rId8"/>
    <p:sldId id="300" r:id="rId9"/>
    <p:sldId id="294" r:id="rId10"/>
    <p:sldId id="295" r:id="rId11"/>
    <p:sldId id="296" r:id="rId12"/>
    <p:sldId id="302" r:id="rId13"/>
    <p:sldId id="297" r:id="rId14"/>
    <p:sldId id="303" r:id="rId15"/>
    <p:sldId id="298" r:id="rId16"/>
    <p:sldId id="291" r:id="rId17"/>
    <p:sldId id="304" r:id="rId18"/>
    <p:sldId id="258" r:id="rId19"/>
    <p:sldId id="261" r:id="rId20"/>
    <p:sldId id="259" r:id="rId21"/>
    <p:sldId id="260" r:id="rId22"/>
    <p:sldId id="262" r:id="rId23"/>
    <p:sldId id="268" r:id="rId24"/>
    <p:sldId id="264" r:id="rId25"/>
    <p:sldId id="269" r:id="rId26"/>
    <p:sldId id="257" r:id="rId27"/>
    <p:sldId id="267" r:id="rId28"/>
    <p:sldId id="271" r:id="rId29"/>
    <p:sldId id="273" r:id="rId30"/>
    <p:sldId id="274" r:id="rId31"/>
    <p:sldId id="270" r:id="rId32"/>
    <p:sldId id="275" r:id="rId33"/>
    <p:sldId id="276" r:id="rId34"/>
    <p:sldId id="277" r:id="rId35"/>
    <p:sldId id="278" r:id="rId36"/>
    <p:sldId id="279" r:id="rId37"/>
    <p:sldId id="280" r:id="rId38"/>
    <p:sldId id="281" r:id="rId39"/>
    <p:sldId id="282" r:id="rId40"/>
    <p:sldId id="283" r:id="rId41"/>
    <p:sldId id="284" r:id="rId42"/>
    <p:sldId id="285" r:id="rId43"/>
    <p:sldId id="286" r:id="rId44"/>
    <p:sldId id="287" r:id="rId45"/>
    <p:sldId id="288" r:id="rId46"/>
    <p:sldId id="289" r:id="rId47"/>
    <p:sldId id="305" r:id="rId4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CC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244" autoAdjust="0"/>
    <p:restoredTop sz="94709" autoAdjust="0"/>
  </p:normalViewPr>
  <p:slideViewPr>
    <p:cSldViewPr>
      <p:cViewPr varScale="1">
        <p:scale>
          <a:sx n="65" d="100"/>
          <a:sy n="65" d="100"/>
        </p:scale>
        <p:origin x="-864" y="-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42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D17E808-B1CA-443D-8D2A-D6F80CB3EC78}" type="datetimeFigureOut">
              <a:rPr lang="ru-RU" smtClean="0"/>
              <a:pPr/>
              <a:t>11.03.2013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23C7D4D-9E9B-4607-A562-395523908246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3C7D4D-9E9B-4607-A562-395523908246}" type="slidenum">
              <a:rPr lang="ru-RU" smtClean="0"/>
              <a:pPr/>
              <a:t>31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4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11.03.2013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1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1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11.03.2013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11.03.2013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11.03.2013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11.03.2013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11.03.2013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email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11.03.2013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0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3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8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5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7.pn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685800" y="285728"/>
            <a:ext cx="7772400" cy="1214446"/>
          </a:xfrm>
        </p:spPr>
        <p:txBody>
          <a:bodyPr>
            <a:normAutofit/>
          </a:bodyPr>
          <a:lstStyle/>
          <a:p>
            <a:r>
              <a:rPr lang="ru-RU" sz="2000" b="1" dirty="0" smtClean="0">
                <a:solidFill>
                  <a:srgbClr val="FF0000"/>
                </a:solidFill>
              </a:rPr>
              <a:t>МКОУ «Шараповская   СОШ»  </a:t>
            </a:r>
            <a:r>
              <a:rPr lang="ru-RU" sz="2000" b="1" dirty="0" err="1" smtClean="0">
                <a:solidFill>
                  <a:srgbClr val="FF0000"/>
                </a:solidFill>
              </a:rPr>
              <a:t>Марьяновский</a:t>
            </a:r>
            <a:r>
              <a:rPr lang="ru-RU" sz="2000" b="1" dirty="0" smtClean="0">
                <a:solidFill>
                  <a:srgbClr val="FF0000"/>
                </a:solidFill>
              </a:rPr>
              <a:t>  район  Омская область</a:t>
            </a:r>
            <a:endParaRPr lang="ru-RU" sz="2000" dirty="0"/>
          </a:p>
        </p:txBody>
      </p:sp>
      <p:sp>
        <p:nvSpPr>
          <p:cNvPr id="3" name="Содержимое 2"/>
          <p:cNvSpPr>
            <a:spLocks noGrp="1"/>
          </p:cNvSpPr>
          <p:nvPr>
            <p:ph type="subTitle" idx="1"/>
          </p:nvPr>
        </p:nvSpPr>
        <p:spPr>
          <a:xfrm>
            <a:off x="2643174" y="5500702"/>
            <a:ext cx="6400800" cy="1066792"/>
          </a:xfrm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normAutofit/>
          </a:bodyPr>
          <a:lstStyle/>
          <a:p>
            <a:r>
              <a:rPr lang="ru-RU" sz="1700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                                              </a:t>
            </a:r>
            <a:r>
              <a:rPr lang="ru-RU" sz="1400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Бахтина Светлана Михайловна</a:t>
            </a:r>
          </a:p>
          <a:p>
            <a:r>
              <a:rPr lang="ru-RU" sz="1400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                                               учитель химии-биологии </a:t>
            </a:r>
          </a:p>
          <a:p>
            <a:r>
              <a:rPr lang="ru-RU" sz="1400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                                            1  категории 2012-2013 г</a:t>
            </a:r>
          </a:p>
          <a:p>
            <a:pPr algn="ctr">
              <a:buNone/>
            </a:pPr>
            <a:endParaRPr lang="ru-RU" sz="8000" b="1" dirty="0" smtClean="0">
              <a:ln w="1905"/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algn="ctr">
              <a:buNone/>
            </a:pPr>
            <a:endParaRPr lang="ru-RU" b="1" dirty="0" smtClean="0">
              <a:ln w="1905"/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6" name="Содержимое 2"/>
          <p:cNvSpPr txBox="1">
            <a:spLocks/>
          </p:cNvSpPr>
          <p:nvPr/>
        </p:nvSpPr>
        <p:spPr>
          <a:xfrm>
            <a:off x="785786" y="1714488"/>
            <a:ext cx="7643866" cy="3643338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txBody>
          <a:bodyPr vert="horz" lIns="91440" tIns="45720" rIns="91440" bIns="45720" rtlCol="0">
            <a:no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6000" b="1" i="0" u="none" strike="noStrike" kern="1200" cap="none" spc="0" normalizeH="0" baseline="0" noProof="0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+mn-lt"/>
                <a:ea typeface="+mn-ea"/>
                <a:cs typeface="+mn-cs"/>
              </a:rPr>
              <a:t>        Алкоголь –   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ru-RU" sz="6000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  </a:t>
            </a:r>
            <a:r>
              <a:rPr kumimoji="0" lang="ru-RU" sz="6000" b="1" i="0" u="none" strike="noStrike" kern="1200" cap="none" spc="0" normalizeH="0" baseline="0" noProof="0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+mn-lt"/>
                <a:ea typeface="+mn-ea"/>
                <a:cs typeface="+mn-cs"/>
              </a:rPr>
              <a:t>наркотическое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6000" b="1" i="0" u="none" strike="noStrike" kern="1200" cap="none" spc="0" normalizeH="0" baseline="0" noProof="0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+mn-lt"/>
                <a:ea typeface="+mn-ea"/>
                <a:cs typeface="+mn-cs"/>
              </a:rPr>
              <a:t>        вещество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6000" b="1" i="0" u="none" strike="noStrike" kern="1200" cap="none" spc="0" normalizeH="0" baseline="0" noProof="0" dirty="0" smtClean="0">
              <a:ln w="1905"/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6000" b="1" i="0" u="none" strike="noStrike" kern="1200" cap="none" spc="0" normalizeH="0" baseline="0" noProof="0" dirty="0" smtClean="0">
              <a:ln w="1905"/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</a:rPr>
              <a:t>С сарказмом перечисляет поводы для пьянства английский поэт Роберт Бёрнс</a:t>
            </a:r>
            <a:endParaRPr lang="ru-RU" sz="3200" b="1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1643050"/>
            <a:ext cx="8229600" cy="5043510"/>
          </a:xfrm>
        </p:spPr>
        <p:txBody>
          <a:bodyPr>
            <a:normAutofit fontScale="92500"/>
          </a:bodyPr>
          <a:lstStyle/>
          <a:p>
            <a:pPr>
              <a:buNone/>
            </a:pPr>
            <a:r>
              <a:rPr lang="ru-RU" b="1" dirty="0" smtClean="0">
                <a:solidFill>
                  <a:schemeClr val="accent4">
                    <a:lumMod val="50000"/>
                  </a:schemeClr>
                </a:solidFill>
              </a:rPr>
              <a:t>Для пьянства есть такие поводы:</a:t>
            </a:r>
          </a:p>
          <a:p>
            <a:pPr>
              <a:buNone/>
            </a:pPr>
            <a:r>
              <a:rPr lang="ru-RU" b="1" dirty="0" smtClean="0">
                <a:solidFill>
                  <a:schemeClr val="accent4">
                    <a:lumMod val="50000"/>
                  </a:schemeClr>
                </a:solidFill>
              </a:rPr>
              <a:t>поминки, праздник, встреча, проводы,</a:t>
            </a:r>
          </a:p>
          <a:p>
            <a:pPr>
              <a:buNone/>
            </a:pPr>
            <a:r>
              <a:rPr lang="ru-RU" b="1" dirty="0" smtClean="0">
                <a:solidFill>
                  <a:schemeClr val="accent4">
                    <a:lumMod val="50000"/>
                  </a:schemeClr>
                </a:solidFill>
              </a:rPr>
              <a:t>крестины, свадьбы и развод, </a:t>
            </a:r>
          </a:p>
          <a:p>
            <a:pPr>
              <a:buNone/>
            </a:pPr>
            <a:r>
              <a:rPr lang="ru-RU" b="1" dirty="0" smtClean="0">
                <a:solidFill>
                  <a:schemeClr val="accent4">
                    <a:lumMod val="50000"/>
                  </a:schemeClr>
                </a:solidFill>
              </a:rPr>
              <a:t>мороз, охота, Новый год, </a:t>
            </a:r>
          </a:p>
          <a:p>
            <a:pPr>
              <a:buNone/>
            </a:pPr>
            <a:r>
              <a:rPr lang="ru-RU" b="1" dirty="0" smtClean="0">
                <a:solidFill>
                  <a:schemeClr val="accent4">
                    <a:lumMod val="50000"/>
                  </a:schemeClr>
                </a:solidFill>
              </a:rPr>
              <a:t>выздоровленье, новоселье, </a:t>
            </a:r>
          </a:p>
          <a:p>
            <a:pPr>
              <a:buNone/>
            </a:pPr>
            <a:r>
              <a:rPr lang="ru-RU" b="1" dirty="0" smtClean="0">
                <a:solidFill>
                  <a:schemeClr val="accent4">
                    <a:lumMod val="50000"/>
                  </a:schemeClr>
                </a:solidFill>
              </a:rPr>
              <a:t>печаль, раскаянье, веселье,</a:t>
            </a:r>
          </a:p>
          <a:p>
            <a:pPr>
              <a:buNone/>
            </a:pPr>
            <a:r>
              <a:rPr lang="ru-RU" b="1" dirty="0" smtClean="0">
                <a:solidFill>
                  <a:schemeClr val="accent4">
                    <a:lumMod val="50000"/>
                  </a:schemeClr>
                </a:solidFill>
              </a:rPr>
              <a:t>успех, награда, новый чин, </a:t>
            </a:r>
          </a:p>
          <a:p>
            <a:pPr>
              <a:buNone/>
            </a:pPr>
            <a:r>
              <a:rPr lang="ru-RU" b="1" dirty="0" smtClean="0">
                <a:solidFill>
                  <a:schemeClr val="accent4">
                    <a:lumMod val="50000"/>
                  </a:schemeClr>
                </a:solidFill>
              </a:rPr>
              <a:t>и просто пьянство без  - причин.</a:t>
            </a:r>
          </a:p>
          <a:p>
            <a:pPr>
              <a:buNone/>
            </a:pPr>
            <a:r>
              <a:rPr lang="ru-RU" b="1" dirty="0" smtClean="0">
                <a:solidFill>
                  <a:schemeClr val="accent4">
                    <a:lumMod val="50000"/>
                  </a:schemeClr>
                </a:solidFill>
              </a:rPr>
              <a:t>                            (перевод С.Я. Маршака)</a:t>
            </a:r>
            <a:endParaRPr lang="ru-RU" b="1" dirty="0">
              <a:solidFill>
                <a:schemeClr val="accent4">
                  <a:lumMod val="50000"/>
                </a:schemeClr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Выдающийся психиатр академик В.М. Бехтерев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sz="3600" b="1" dirty="0" smtClean="0">
                <a:solidFill>
                  <a:schemeClr val="accent4">
                    <a:lumMod val="50000"/>
                  </a:schemeClr>
                </a:solidFill>
              </a:rPr>
              <a:t>  Все дело в том, что пьянство является вековым злом, оно пустило глубокие корни в нашем быту и породило целую систему диких питейных обычаев. Эти обычаи требуют питья и угощения при всяком случае…»</a:t>
            </a:r>
            <a:endParaRPr lang="ru-RU" sz="3600" b="1" dirty="0">
              <a:solidFill>
                <a:schemeClr val="accent4">
                  <a:lumMod val="50000"/>
                </a:schemeClr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III. </a:t>
            </a:r>
            <a:r>
              <a:rPr lang="ru-RU" b="1" dirty="0" smtClean="0">
                <a:solidFill>
                  <a:srgbClr val="FF0000"/>
                </a:solidFill>
              </a:rPr>
              <a:t>Стадия навязчивой идеи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" y="1600200"/>
            <a:ext cx="4929191" cy="5257800"/>
          </a:xfrm>
        </p:spPr>
        <p:txBody>
          <a:bodyPr/>
          <a:lstStyle/>
          <a:p>
            <a:r>
              <a:rPr lang="ru-RU" sz="3600" b="1" dirty="0" smtClean="0">
                <a:solidFill>
                  <a:srgbClr val="002060"/>
                </a:solidFill>
              </a:rPr>
              <a:t>У пьющего меняется круг интересов, круг знакомых. Как правило происходит концентрация внимания на бутылке.</a:t>
            </a:r>
          </a:p>
          <a:p>
            <a:endParaRPr lang="ru-RU" dirty="0"/>
          </a:p>
        </p:txBody>
      </p:sp>
      <p:pic>
        <p:nvPicPr>
          <p:cNvPr id="5" name="Содержимое 4" descr="File0028.bmp"/>
          <p:cNvPicPr>
            <a:picLocks noGrp="1" noChangeAspect="1"/>
          </p:cNvPicPr>
          <p:nvPr>
            <p:ph sz="half" idx="2"/>
          </p:nvPr>
        </p:nvPicPr>
        <p:blipFill>
          <a:blip r:embed="rId2" cstate="email"/>
          <a:stretch>
            <a:fillRect/>
          </a:stretch>
        </p:blipFill>
        <p:spPr>
          <a:xfrm>
            <a:off x="5143506" y="1500174"/>
            <a:ext cx="4000495" cy="5357826"/>
          </a:xfr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III. </a:t>
            </a:r>
            <a:r>
              <a:rPr lang="ru-RU" b="1" dirty="0" smtClean="0">
                <a:solidFill>
                  <a:srgbClr val="FF0000"/>
                </a:solidFill>
              </a:rPr>
              <a:t>Стадия навязчивой идеи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ru-RU" b="1" dirty="0" smtClean="0">
                <a:solidFill>
                  <a:srgbClr val="002060"/>
                </a:solidFill>
              </a:rPr>
              <a:t>Человек начинает пить для того, чтобы устранить или притупить неприятные ощущения, пьет из-за обстоятельств, с которыми сталкивается.</a:t>
            </a:r>
          </a:p>
          <a:p>
            <a:r>
              <a:rPr lang="ru-RU" b="1" dirty="0" smtClean="0">
                <a:solidFill>
                  <a:srgbClr val="002060"/>
                </a:solidFill>
              </a:rPr>
              <a:t>При этом человек теряет контроль над собой.</a:t>
            </a:r>
          </a:p>
          <a:p>
            <a:r>
              <a:rPr lang="ru-RU" b="1" dirty="0" smtClean="0">
                <a:solidFill>
                  <a:srgbClr val="002060"/>
                </a:solidFill>
              </a:rPr>
              <a:t>Люди, находящиеся на этой стадии, хвастаются тем, что умеют пить. У них вырабатывается физическая выносливость  к воздействию алкоголя (требуется больше алкоголя для достижения желаемого эффекта).</a:t>
            </a:r>
            <a:endParaRPr lang="ru-RU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IV.</a:t>
            </a:r>
            <a:r>
              <a:rPr lang="ru-RU" b="1" dirty="0" smtClean="0">
                <a:solidFill>
                  <a:srgbClr val="FF0000"/>
                </a:solidFill>
              </a:rPr>
              <a:t>Стадия физической зависимости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" y="1600200"/>
            <a:ext cx="4643439" cy="5257800"/>
          </a:xfrm>
        </p:spPr>
        <p:txBody>
          <a:bodyPr>
            <a:normAutofit/>
          </a:bodyPr>
          <a:lstStyle/>
          <a:p>
            <a:r>
              <a:rPr lang="ru-RU" sz="3600" b="1" dirty="0" smtClean="0">
                <a:solidFill>
                  <a:schemeClr val="accent4">
                    <a:lumMod val="50000"/>
                  </a:schemeClr>
                </a:solidFill>
              </a:rPr>
              <a:t>Это последняя стадия, обусловленная химической потребностью, </a:t>
            </a:r>
          </a:p>
          <a:p>
            <a:pPr>
              <a:buNone/>
            </a:pPr>
            <a:r>
              <a:rPr lang="ru-RU" sz="3600" b="1" dirty="0" smtClean="0">
                <a:solidFill>
                  <a:schemeClr val="accent4">
                    <a:lumMod val="50000"/>
                  </a:schemeClr>
                </a:solidFill>
              </a:rPr>
              <a:t>   или иначе – алкогольная зависимость.</a:t>
            </a:r>
            <a:endParaRPr lang="ru-RU" sz="3600" b="1" dirty="0">
              <a:solidFill>
                <a:schemeClr val="accent4">
                  <a:lumMod val="50000"/>
                </a:schemeClr>
              </a:solidFill>
            </a:endParaRPr>
          </a:p>
        </p:txBody>
      </p:sp>
      <p:pic>
        <p:nvPicPr>
          <p:cNvPr id="5" name="Содержимое 4" descr="File0026.bmp"/>
          <p:cNvPicPr>
            <a:picLocks noGrp="1" noChangeAspect="1"/>
          </p:cNvPicPr>
          <p:nvPr>
            <p:ph sz="half" idx="2"/>
          </p:nvPr>
        </p:nvPicPr>
        <p:blipFill>
          <a:blip r:embed="rId2" cstate="email"/>
          <a:stretch>
            <a:fillRect/>
          </a:stretch>
        </p:blipFill>
        <p:spPr>
          <a:xfrm>
            <a:off x="4786314" y="1500174"/>
            <a:ext cx="4357687" cy="5357826"/>
          </a:xfr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IV.</a:t>
            </a:r>
            <a:r>
              <a:rPr lang="ru-RU" b="1" dirty="0" smtClean="0">
                <a:solidFill>
                  <a:srgbClr val="FF0000"/>
                </a:solidFill>
              </a:rPr>
              <a:t>Стадия физической зависимости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ru-RU" sz="2800" b="1" dirty="0" smtClean="0">
                <a:solidFill>
                  <a:schemeClr val="accent1">
                    <a:lumMod val="50000"/>
                  </a:schemeClr>
                </a:solidFill>
              </a:rPr>
              <a:t>Происходит потеря контроля за количеством выпитого.</a:t>
            </a:r>
          </a:p>
          <a:p>
            <a:r>
              <a:rPr lang="ru-RU" sz="2800" b="1" dirty="0" smtClean="0">
                <a:solidFill>
                  <a:schemeClr val="accent1">
                    <a:lumMod val="50000"/>
                  </a:schemeClr>
                </a:solidFill>
              </a:rPr>
              <a:t>Непомерная жадность к спиртному</a:t>
            </a:r>
          </a:p>
          <a:p>
            <a:r>
              <a:rPr lang="ru-RU" sz="2800" b="1" dirty="0" smtClean="0">
                <a:solidFill>
                  <a:schemeClr val="accent1">
                    <a:lumMod val="50000"/>
                  </a:schemeClr>
                </a:solidFill>
              </a:rPr>
              <a:t>Неконтролируемое развязное, нередко циничное поведение.</a:t>
            </a:r>
          </a:p>
          <a:p>
            <a:r>
              <a:rPr lang="ru-RU" sz="2800" b="1" dirty="0" smtClean="0">
                <a:solidFill>
                  <a:schemeClr val="accent1">
                    <a:lumMod val="50000"/>
                  </a:schemeClr>
                </a:solidFill>
              </a:rPr>
              <a:t> Характерно тяжелое похмелье после приема алкоголя: плохое самочувствие, раздражительность, </a:t>
            </a:r>
          </a:p>
          <a:p>
            <a:pPr>
              <a:buNone/>
            </a:pPr>
            <a:r>
              <a:rPr lang="ru-RU" sz="2800" b="1" dirty="0" smtClean="0">
                <a:solidFill>
                  <a:schemeClr val="accent1">
                    <a:lumMod val="50000"/>
                  </a:schemeClr>
                </a:solidFill>
              </a:rPr>
              <a:t>   злобность.</a:t>
            </a:r>
            <a:endParaRPr lang="ru-RU" sz="2800" b="1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</a:rPr>
              <a:t>Алкоголизм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600200"/>
            <a:ext cx="8858280" cy="4900634"/>
          </a:xfrm>
        </p:spPr>
        <p:txBody>
          <a:bodyPr>
            <a:noAutofit/>
          </a:bodyPr>
          <a:lstStyle/>
          <a:p>
            <a:r>
              <a:rPr lang="ru-RU" sz="3000" b="1" dirty="0" smtClean="0">
                <a:solidFill>
                  <a:schemeClr val="accent4">
                    <a:lumMod val="50000"/>
                  </a:schemeClr>
                </a:solidFill>
              </a:rPr>
              <a:t>Это комплекс болезненных нарушений в организме, возникающих под воздействием систематического употребления алкогольных напитков.</a:t>
            </a:r>
          </a:p>
          <a:p>
            <a:r>
              <a:rPr lang="ru-RU" sz="3000" b="1" dirty="0" smtClean="0">
                <a:solidFill>
                  <a:schemeClr val="accent4">
                    <a:lumMod val="50000"/>
                  </a:schemeClr>
                </a:solidFill>
              </a:rPr>
              <a:t>Это тяжелая хроническая болезнь, в большинстве трудноизлечимая, </a:t>
            </a:r>
          </a:p>
          <a:p>
            <a:pPr>
              <a:buNone/>
            </a:pPr>
            <a:r>
              <a:rPr lang="ru-RU" sz="3000" b="1" dirty="0" smtClean="0">
                <a:solidFill>
                  <a:schemeClr val="accent4">
                    <a:lumMod val="50000"/>
                  </a:schemeClr>
                </a:solidFill>
              </a:rPr>
              <a:t>   развивается постепенно.</a:t>
            </a:r>
            <a:endParaRPr lang="ru-RU" sz="3000" b="1" dirty="0">
              <a:solidFill>
                <a:schemeClr val="accent4">
                  <a:lumMod val="50000"/>
                </a:schemeClr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File0029.bmp"/>
          <p:cNvPicPr>
            <a:picLocks noGrp="1" noChangeAspect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>
          <a:xfrm>
            <a:off x="1857356" y="0"/>
            <a:ext cx="5000660" cy="6858000"/>
          </a:xfrm>
        </p:spPr>
      </p:pic>
      <p:pic>
        <p:nvPicPr>
          <p:cNvPr id="3" name="Содержимое 3" descr="File0029.bmp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1785918" y="0"/>
            <a:ext cx="5000660" cy="685800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274638"/>
            <a:ext cx="8352000" cy="6084000"/>
          </a:xfrm>
        </p:spPr>
        <p:txBody>
          <a:bodyPr>
            <a:normAutofit/>
            <a:scene3d>
              <a:camera prst="orthographicFront"/>
              <a:lightRig rig="threePt" dir="t"/>
            </a:scene3d>
            <a:sp3d extrusionH="57150">
              <a:bevelT w="50800" h="38100" prst="riblet"/>
            </a:sp3d>
          </a:bodyPr>
          <a:lstStyle/>
          <a:p>
            <a:r>
              <a:rPr lang="ru-RU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Как изменяются органы человека при приеме алкоголя?</a:t>
            </a:r>
            <a:endParaRPr lang="ru-RU" b="1" dirty="0">
              <a:ln w="1905"/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</a:rPr>
              <a:t>Нервная ткань</a:t>
            </a:r>
            <a:endParaRPr lang="ru-RU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FF0000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" y="1571612"/>
            <a:ext cx="4040188" cy="639762"/>
          </a:xfrm>
        </p:spPr>
        <p:txBody>
          <a:bodyPr/>
          <a:lstStyle/>
          <a:p>
            <a:r>
              <a:rPr lang="ru-RU" dirty="0" smtClean="0"/>
              <a:t>У здорового человека</a:t>
            </a:r>
            <a:endParaRPr lang="ru-RU" dirty="0"/>
          </a:p>
        </p:txBody>
      </p:sp>
      <p:pic>
        <p:nvPicPr>
          <p:cNvPr id="7" name="Содержимое 6" descr="нервы1.bmp"/>
          <p:cNvPicPr>
            <a:picLocks noGrp="1" noChangeAspect="1"/>
          </p:cNvPicPr>
          <p:nvPr>
            <p:ph sz="half" idx="2"/>
          </p:nvPr>
        </p:nvPicPr>
        <p:blipFill>
          <a:blip r:embed="rId2" cstate="email"/>
          <a:stretch>
            <a:fillRect/>
          </a:stretch>
        </p:blipFill>
        <p:spPr>
          <a:xfrm>
            <a:off x="1" y="2906712"/>
            <a:ext cx="3923463" cy="3951288"/>
          </a:xfrm>
        </p:spPr>
      </p:pic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102226" y="1500175"/>
            <a:ext cx="4041775" cy="1143008"/>
          </a:xfrm>
        </p:spPr>
        <p:txBody>
          <a:bodyPr>
            <a:normAutofit fontScale="85000" lnSpcReduction="20000"/>
          </a:bodyPr>
          <a:lstStyle/>
          <a:p>
            <a:r>
              <a:rPr lang="ru-RU" dirty="0" smtClean="0"/>
              <a:t>У пьющего человека - уменьшается количество клеток и связи между клетками</a:t>
            </a:r>
            <a:endParaRPr lang="ru-RU" dirty="0"/>
          </a:p>
        </p:txBody>
      </p:sp>
      <p:pic>
        <p:nvPicPr>
          <p:cNvPr id="8" name="Содержимое 7" descr="нервы2.bmp"/>
          <p:cNvPicPr>
            <a:picLocks noGrp="1" noChangeAspect="1"/>
          </p:cNvPicPr>
          <p:nvPr>
            <p:ph sz="quarter" idx="4"/>
          </p:nvPr>
        </p:nvPicPr>
        <p:blipFill>
          <a:blip r:embed="rId3" cstate="email"/>
          <a:stretch>
            <a:fillRect/>
          </a:stretch>
        </p:blipFill>
        <p:spPr>
          <a:xfrm>
            <a:off x="5072067" y="2906712"/>
            <a:ext cx="4071935" cy="3951288"/>
          </a:xfr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571481"/>
            <a:ext cx="8229600" cy="555468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4400" b="1" dirty="0" smtClean="0">
                <a:solidFill>
                  <a:schemeClr val="accent4">
                    <a:lumMod val="50000"/>
                  </a:schemeClr>
                </a:solidFill>
              </a:rPr>
              <a:t>  Пьянство унижает человека, отнимает у него разум, по крайней мере на время, и в конце концов превращает его в животное.</a:t>
            </a:r>
          </a:p>
          <a:p>
            <a:pPr>
              <a:buNone/>
            </a:pPr>
            <a:r>
              <a:rPr lang="ru-RU" sz="4400" b="1" dirty="0" smtClean="0">
                <a:solidFill>
                  <a:schemeClr val="accent4">
                    <a:lumMod val="50000"/>
                  </a:schemeClr>
                </a:solidFill>
              </a:rPr>
              <a:t>				Жан-Жак Руссо</a:t>
            </a:r>
            <a:endParaRPr lang="ru-RU" sz="4400" b="1" dirty="0">
              <a:solidFill>
                <a:schemeClr val="accent4">
                  <a:lumMod val="50000"/>
                </a:schemeClr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"/>
            <a:ext cx="8229600" cy="714356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</a:rPr>
              <a:t>Сердце</a:t>
            </a:r>
            <a:endParaRPr lang="ru-RU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FF0000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42845" y="1285860"/>
            <a:ext cx="4040188" cy="639762"/>
          </a:xfrm>
        </p:spPr>
        <p:txBody>
          <a:bodyPr/>
          <a:lstStyle/>
          <a:p>
            <a:r>
              <a:rPr lang="ru-RU" dirty="0" smtClean="0"/>
              <a:t>Здоровое сердце</a:t>
            </a:r>
            <a:endParaRPr lang="ru-RU" dirty="0"/>
          </a:p>
        </p:txBody>
      </p:sp>
      <p:pic>
        <p:nvPicPr>
          <p:cNvPr id="7" name="Содержимое 6" descr="сердце1.bmp"/>
          <p:cNvPicPr>
            <a:picLocks noGrp="1" noChangeAspect="1"/>
          </p:cNvPicPr>
          <p:nvPr>
            <p:ph sz="half" idx="2"/>
          </p:nvPr>
        </p:nvPicPr>
        <p:blipFill>
          <a:blip r:embed="rId2" cstate="email"/>
          <a:stretch>
            <a:fillRect/>
          </a:stretch>
        </p:blipFill>
        <p:spPr>
          <a:xfrm>
            <a:off x="0" y="2188614"/>
            <a:ext cx="4214811" cy="4669386"/>
          </a:xfrm>
        </p:spPr>
      </p:pic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102226" y="714357"/>
            <a:ext cx="4041775" cy="1357322"/>
          </a:xfrm>
        </p:spPr>
        <p:txBody>
          <a:bodyPr>
            <a:normAutofit fontScale="85000" lnSpcReduction="20000"/>
          </a:bodyPr>
          <a:lstStyle/>
          <a:p>
            <a:r>
              <a:rPr lang="ru-RU" dirty="0" smtClean="0"/>
              <a:t>Произошло жировое перерождение. Сердце увеличено в объеме (иногда в 1,5-2 раза). Развивается сердечная недостаточность.</a:t>
            </a:r>
            <a:endParaRPr lang="ru-RU" dirty="0"/>
          </a:p>
        </p:txBody>
      </p:sp>
      <p:pic>
        <p:nvPicPr>
          <p:cNvPr id="8" name="Содержимое 7" descr="сердце2.bmp"/>
          <p:cNvPicPr>
            <a:picLocks noGrp="1" noChangeAspect="1"/>
          </p:cNvPicPr>
          <p:nvPr>
            <p:ph sz="quarter" idx="4"/>
          </p:nvPr>
        </p:nvPicPr>
        <p:blipFill>
          <a:blip r:embed="rId3" cstate="email"/>
          <a:stretch>
            <a:fillRect/>
          </a:stretch>
        </p:blipFill>
        <p:spPr>
          <a:xfrm>
            <a:off x="5000629" y="2183853"/>
            <a:ext cx="4143372" cy="4674148"/>
          </a:xfrm>
        </p:spPr>
      </p:pic>
      <p:sp>
        <p:nvSpPr>
          <p:cNvPr id="9" name="Скругленный прямоугольник 8"/>
          <p:cNvSpPr/>
          <p:nvPr/>
        </p:nvSpPr>
        <p:spPr>
          <a:xfrm>
            <a:off x="7643834" y="2500306"/>
            <a:ext cx="1500167" cy="642942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Жировая</a:t>
            </a:r>
          </a:p>
          <a:p>
            <a:pPr algn="ctr"/>
            <a:r>
              <a:rPr lang="ru-RU" b="1" dirty="0" smtClean="0"/>
              <a:t>ткань</a:t>
            </a:r>
            <a:endParaRPr lang="ru-RU" b="1" dirty="0"/>
          </a:p>
        </p:txBody>
      </p:sp>
      <p:cxnSp>
        <p:nvCxnSpPr>
          <p:cNvPr id="11" name="Прямая со стрелкой 10"/>
          <p:cNvCxnSpPr/>
          <p:nvPr/>
        </p:nvCxnSpPr>
        <p:spPr>
          <a:xfrm rot="5400000">
            <a:off x="7608116" y="3750471"/>
            <a:ext cx="1357322" cy="285752"/>
          </a:xfrm>
          <a:prstGeom prst="straightConnector1">
            <a:avLst/>
          </a:prstGeom>
          <a:ln w="25400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</a:rPr>
              <a:t>Электрокардиограмма</a:t>
            </a:r>
            <a:endParaRPr lang="ru-RU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FF0000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" y="1571612"/>
            <a:ext cx="4040188" cy="639762"/>
          </a:xfrm>
        </p:spPr>
        <p:txBody>
          <a:bodyPr/>
          <a:lstStyle/>
          <a:p>
            <a:r>
              <a:rPr lang="ru-RU" dirty="0" smtClean="0"/>
              <a:t>ЭКГ здорового сердца</a:t>
            </a:r>
            <a:endParaRPr lang="ru-RU" dirty="0"/>
          </a:p>
        </p:txBody>
      </p:sp>
      <p:pic>
        <p:nvPicPr>
          <p:cNvPr id="7" name="Содержимое 6" descr="экг1.bmp"/>
          <p:cNvPicPr>
            <a:picLocks noGrp="1" noChangeAspect="1"/>
          </p:cNvPicPr>
          <p:nvPr>
            <p:ph sz="half" idx="2"/>
          </p:nvPr>
        </p:nvPicPr>
        <p:blipFill>
          <a:blip r:embed="rId2" cstate="email"/>
          <a:stretch>
            <a:fillRect/>
          </a:stretch>
        </p:blipFill>
        <p:spPr>
          <a:xfrm>
            <a:off x="1" y="3214686"/>
            <a:ext cx="4040188" cy="1428760"/>
          </a:xfrm>
        </p:spPr>
      </p:pic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1393821"/>
          </a:xfrm>
        </p:spPr>
        <p:txBody>
          <a:bodyPr>
            <a:normAutofit fontScale="85000" lnSpcReduction="10000"/>
          </a:bodyPr>
          <a:lstStyle/>
          <a:p>
            <a:r>
              <a:rPr lang="ru-RU" dirty="0" smtClean="0"/>
              <a:t>После приема алкоголя. Увеличивается число сердечных сокращений и уменьшается фаза отдыха</a:t>
            </a:r>
            <a:endParaRPr lang="ru-RU" dirty="0"/>
          </a:p>
        </p:txBody>
      </p:sp>
      <p:pic>
        <p:nvPicPr>
          <p:cNvPr id="8" name="Содержимое 7" descr="экг2.bmp"/>
          <p:cNvPicPr>
            <a:picLocks noGrp="1" noChangeAspect="1"/>
          </p:cNvPicPr>
          <p:nvPr>
            <p:ph sz="quarter" idx="4"/>
          </p:nvPr>
        </p:nvPicPr>
        <p:blipFill>
          <a:blip r:embed="rId3" cstate="email"/>
          <a:stretch>
            <a:fillRect/>
          </a:stretch>
        </p:blipFill>
        <p:spPr>
          <a:xfrm>
            <a:off x="4786315" y="3286125"/>
            <a:ext cx="4357687" cy="1357322"/>
          </a:xfrm>
        </p:spPr>
      </p:pic>
      <p:sp>
        <p:nvSpPr>
          <p:cNvPr id="9" name="Прямоугольник с двумя вырезанными соседними углами 8"/>
          <p:cNvSpPr/>
          <p:nvPr/>
        </p:nvSpPr>
        <p:spPr>
          <a:xfrm>
            <a:off x="714348" y="5286389"/>
            <a:ext cx="1928827" cy="785818"/>
          </a:xfrm>
          <a:prstGeom prst="snip2Same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Три сокращения</a:t>
            </a:r>
            <a:endParaRPr lang="ru-RU" b="1" dirty="0"/>
          </a:p>
        </p:txBody>
      </p:sp>
      <p:sp>
        <p:nvSpPr>
          <p:cNvPr id="10" name="Прямоугольник с двумя вырезанными соседними углами 9"/>
          <p:cNvSpPr/>
          <p:nvPr/>
        </p:nvSpPr>
        <p:spPr>
          <a:xfrm>
            <a:off x="6072197" y="5214951"/>
            <a:ext cx="2214579" cy="785818"/>
          </a:xfrm>
          <a:prstGeom prst="snip2Same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Четыре сокращения</a:t>
            </a:r>
            <a:endParaRPr lang="ru-RU" b="1" dirty="0"/>
          </a:p>
        </p:txBody>
      </p:sp>
      <p:sp>
        <p:nvSpPr>
          <p:cNvPr id="13" name="Стрелка вверх 12"/>
          <p:cNvSpPr/>
          <p:nvPr/>
        </p:nvSpPr>
        <p:spPr>
          <a:xfrm>
            <a:off x="1357289" y="4714884"/>
            <a:ext cx="500067" cy="428628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Стрелка вверх 13"/>
          <p:cNvSpPr/>
          <p:nvPr/>
        </p:nvSpPr>
        <p:spPr>
          <a:xfrm>
            <a:off x="6715140" y="4714884"/>
            <a:ext cx="500067" cy="428628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Овал 14"/>
          <p:cNvSpPr/>
          <p:nvPr/>
        </p:nvSpPr>
        <p:spPr>
          <a:xfrm>
            <a:off x="142844" y="3143248"/>
            <a:ext cx="214315" cy="214314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1</a:t>
            </a:r>
            <a:endParaRPr lang="ru-RU" dirty="0"/>
          </a:p>
        </p:txBody>
      </p:sp>
      <p:sp>
        <p:nvSpPr>
          <p:cNvPr id="16" name="Овал 15"/>
          <p:cNvSpPr/>
          <p:nvPr/>
        </p:nvSpPr>
        <p:spPr>
          <a:xfrm>
            <a:off x="1714480" y="3214686"/>
            <a:ext cx="214315" cy="214314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2</a:t>
            </a:r>
            <a:endParaRPr lang="ru-RU" dirty="0"/>
          </a:p>
        </p:txBody>
      </p:sp>
      <p:sp>
        <p:nvSpPr>
          <p:cNvPr id="17" name="Овал 16"/>
          <p:cNvSpPr/>
          <p:nvPr/>
        </p:nvSpPr>
        <p:spPr>
          <a:xfrm>
            <a:off x="3428992" y="3214686"/>
            <a:ext cx="214315" cy="214314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3</a:t>
            </a:r>
            <a:endParaRPr lang="ru-RU" dirty="0"/>
          </a:p>
        </p:txBody>
      </p:sp>
      <p:sp>
        <p:nvSpPr>
          <p:cNvPr id="18" name="Овал 17"/>
          <p:cNvSpPr/>
          <p:nvPr/>
        </p:nvSpPr>
        <p:spPr>
          <a:xfrm>
            <a:off x="4857752" y="3143248"/>
            <a:ext cx="214315" cy="214314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1</a:t>
            </a:r>
            <a:endParaRPr lang="ru-RU" dirty="0"/>
          </a:p>
        </p:txBody>
      </p:sp>
      <p:sp>
        <p:nvSpPr>
          <p:cNvPr id="19" name="Овал 18"/>
          <p:cNvSpPr/>
          <p:nvPr/>
        </p:nvSpPr>
        <p:spPr>
          <a:xfrm>
            <a:off x="6000760" y="3143248"/>
            <a:ext cx="214315" cy="214314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2</a:t>
            </a:r>
            <a:endParaRPr lang="ru-RU" dirty="0"/>
          </a:p>
        </p:txBody>
      </p:sp>
      <p:sp>
        <p:nvSpPr>
          <p:cNvPr id="20" name="Овал 19"/>
          <p:cNvSpPr/>
          <p:nvPr/>
        </p:nvSpPr>
        <p:spPr>
          <a:xfrm>
            <a:off x="7143768" y="3214686"/>
            <a:ext cx="214315" cy="214314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3</a:t>
            </a:r>
            <a:endParaRPr lang="ru-RU" dirty="0"/>
          </a:p>
        </p:txBody>
      </p:sp>
      <p:sp>
        <p:nvSpPr>
          <p:cNvPr id="21" name="Овал 20"/>
          <p:cNvSpPr/>
          <p:nvPr/>
        </p:nvSpPr>
        <p:spPr>
          <a:xfrm>
            <a:off x="8215337" y="3214686"/>
            <a:ext cx="214315" cy="214314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4</a:t>
            </a:r>
            <a:endParaRPr lang="ru-RU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629" y="214290"/>
            <a:ext cx="3686172" cy="1071570"/>
          </a:xfrm>
        </p:spPr>
        <p:txBody>
          <a:bodyPr/>
          <a:lstStyle/>
          <a:p>
            <a:r>
              <a:rPr lang="ru-RU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Печень</a:t>
            </a:r>
            <a:endParaRPr lang="ru-RU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" y="2"/>
            <a:ext cx="4040188" cy="357166"/>
          </a:xfrm>
        </p:spPr>
        <p:txBody>
          <a:bodyPr>
            <a:normAutofit fontScale="85000" lnSpcReduction="20000"/>
          </a:bodyPr>
          <a:lstStyle/>
          <a:p>
            <a:r>
              <a:rPr lang="ru-RU" dirty="0" smtClean="0"/>
              <a:t>       Здоровая печень</a:t>
            </a:r>
            <a:endParaRPr lang="ru-RU" dirty="0"/>
          </a:p>
        </p:txBody>
      </p:sp>
      <p:pic>
        <p:nvPicPr>
          <p:cNvPr id="7" name="Содержимое 6" descr="печень1.bmp"/>
          <p:cNvPicPr>
            <a:picLocks noGrp="1" noChangeAspect="1"/>
          </p:cNvPicPr>
          <p:nvPr>
            <p:ph sz="half" idx="2"/>
          </p:nvPr>
        </p:nvPicPr>
        <p:blipFill>
          <a:blip r:embed="rId2" cstate="email"/>
          <a:stretch>
            <a:fillRect/>
          </a:stretch>
        </p:blipFill>
        <p:spPr>
          <a:xfrm>
            <a:off x="1" y="500043"/>
            <a:ext cx="4040188" cy="2532544"/>
          </a:xfrm>
        </p:spPr>
      </p:pic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000630" y="2428868"/>
            <a:ext cx="4143370" cy="1714512"/>
          </a:xfrm>
        </p:spPr>
        <p:txBody>
          <a:bodyPr>
            <a:noAutofit/>
          </a:bodyPr>
          <a:lstStyle/>
          <a:p>
            <a:r>
              <a:rPr lang="ru-RU" sz="1800" dirty="0" smtClean="0"/>
              <a:t>Цирроз печени. Печень сморщивается, уменьшается. Печеночные клетки погибают, а на их месте появляется рубцовая бездеятельная ткань.</a:t>
            </a:r>
            <a:endParaRPr lang="ru-RU" sz="1800" dirty="0"/>
          </a:p>
        </p:txBody>
      </p:sp>
      <p:pic>
        <p:nvPicPr>
          <p:cNvPr id="9" name="Содержимое 8" descr="печень2.bmp"/>
          <p:cNvPicPr>
            <a:picLocks noGrp="1" noChangeAspect="1"/>
          </p:cNvPicPr>
          <p:nvPr>
            <p:ph sz="quarter" idx="4"/>
          </p:nvPr>
        </p:nvPicPr>
        <p:blipFill>
          <a:blip r:embed="rId3" cstate="email"/>
          <a:stretch>
            <a:fillRect/>
          </a:stretch>
        </p:blipFill>
        <p:spPr>
          <a:xfrm>
            <a:off x="5102226" y="4143381"/>
            <a:ext cx="4041775" cy="2714620"/>
          </a:xfrm>
        </p:spPr>
      </p:pic>
      <p:pic>
        <p:nvPicPr>
          <p:cNvPr id="8" name="Содержимое 6" descr="печень1.bmp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0" y="4325457"/>
            <a:ext cx="3643339" cy="2532544"/>
          </a:xfrm>
          <a:prstGeom prst="rect">
            <a:avLst/>
          </a:prstGeom>
        </p:spPr>
      </p:pic>
      <p:sp>
        <p:nvSpPr>
          <p:cNvPr id="10" name="Текст 2"/>
          <p:cNvSpPr txBox="1">
            <a:spLocks/>
          </p:cNvSpPr>
          <p:nvPr/>
        </p:nvSpPr>
        <p:spPr>
          <a:xfrm>
            <a:off x="1" y="3214687"/>
            <a:ext cx="4040188" cy="1031891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ru-RU" sz="1600" b="1" dirty="0" smtClean="0"/>
              <a:t>Жировое перерождение, активные печеночные клетки зарастают жиром и не выполняют своих функций.</a:t>
            </a:r>
            <a:endParaRPr kumimoji="0" lang="ru-RU" sz="16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1" name="Стрелка вниз 10"/>
          <p:cNvSpPr/>
          <p:nvPr/>
        </p:nvSpPr>
        <p:spPr>
          <a:xfrm>
            <a:off x="1214415" y="2643182"/>
            <a:ext cx="571504" cy="642942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Стрелка вправо 11"/>
          <p:cNvSpPr/>
          <p:nvPr/>
        </p:nvSpPr>
        <p:spPr>
          <a:xfrm>
            <a:off x="3929057" y="5214950"/>
            <a:ext cx="1071571" cy="642942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14677" y="0"/>
            <a:ext cx="5929323" cy="1000108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</a:rPr>
              <a:t>Изменения печени на клеточном уровне</a:t>
            </a:r>
            <a:endParaRPr lang="ru-RU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FF0000"/>
              </a:solidFill>
            </a:endParaRPr>
          </a:p>
        </p:txBody>
      </p:sp>
      <p:pic>
        <p:nvPicPr>
          <p:cNvPr id="5" name="Содержимое 4" descr="норма.bmp"/>
          <p:cNvPicPr>
            <a:picLocks noGrp="1" noChangeAspect="1"/>
          </p:cNvPicPr>
          <p:nvPr>
            <p:ph sz="half" idx="1"/>
          </p:nvPr>
        </p:nvPicPr>
        <p:blipFill>
          <a:blip r:embed="rId2" cstate="email"/>
          <a:stretch>
            <a:fillRect/>
          </a:stretch>
        </p:blipFill>
        <p:spPr>
          <a:xfrm>
            <a:off x="428598" y="357167"/>
            <a:ext cx="1955175" cy="1971675"/>
          </a:xfrm>
        </p:spPr>
      </p:pic>
      <p:pic>
        <p:nvPicPr>
          <p:cNvPr id="6" name="Содержимое 4" descr="норма.bmp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428598" y="2517094"/>
            <a:ext cx="1955175" cy="1938098"/>
          </a:xfrm>
          <a:prstGeom prst="rect">
            <a:avLst/>
          </a:prstGeom>
        </p:spPr>
      </p:pic>
      <p:pic>
        <p:nvPicPr>
          <p:cNvPr id="7" name="Содержимое 4" descr="норма.bmp"/>
          <p:cNvPicPr>
            <a:picLocks noGrp="1" noChangeAspect="1"/>
          </p:cNvPicPr>
          <p:nvPr>
            <p:ph sz="half" idx="1"/>
          </p:nvPr>
        </p:nvPicPr>
        <p:blipFill>
          <a:blip r:embed="rId4" cstate="email"/>
          <a:stretch>
            <a:fillRect/>
          </a:stretch>
        </p:blipFill>
        <p:spPr>
          <a:xfrm>
            <a:off x="428598" y="4758328"/>
            <a:ext cx="1955175" cy="1884788"/>
          </a:xfrm>
        </p:spPr>
      </p:pic>
      <p:sp>
        <p:nvSpPr>
          <p:cNvPr id="8" name="Овал 7"/>
          <p:cNvSpPr/>
          <p:nvPr/>
        </p:nvSpPr>
        <p:spPr>
          <a:xfrm>
            <a:off x="4572001" y="1142984"/>
            <a:ext cx="4357719" cy="164307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Клетки здоровой печени совершают титаническую работу, перерабатывая в сутки около 720 л крови</a:t>
            </a:r>
            <a:endParaRPr lang="ru-RU" b="1" dirty="0"/>
          </a:p>
        </p:txBody>
      </p:sp>
      <p:sp>
        <p:nvSpPr>
          <p:cNvPr id="9" name="Овал 8"/>
          <p:cNvSpPr/>
          <p:nvPr/>
        </p:nvSpPr>
        <p:spPr>
          <a:xfrm>
            <a:off x="4143373" y="2857497"/>
            <a:ext cx="5000628" cy="200026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При жировой дистрофии клетки печени нафаршированы жиром. Объем их увеличивается, а рабочая площадь уменьшается </a:t>
            </a:r>
            <a:endParaRPr lang="ru-RU" b="1" dirty="0"/>
          </a:p>
        </p:txBody>
      </p:sp>
      <p:sp>
        <p:nvSpPr>
          <p:cNvPr id="10" name="Овал 9"/>
          <p:cNvSpPr/>
          <p:nvPr/>
        </p:nvSpPr>
        <p:spPr>
          <a:xfrm>
            <a:off x="4214811" y="5000637"/>
            <a:ext cx="4572000" cy="164305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При циррозе печеночные клетки погибают и замещаются соединительной тканью</a:t>
            </a:r>
            <a:endParaRPr lang="ru-RU" b="1" dirty="0"/>
          </a:p>
        </p:txBody>
      </p:sp>
      <p:cxnSp>
        <p:nvCxnSpPr>
          <p:cNvPr id="12" name="Прямая со стрелкой 11"/>
          <p:cNvCxnSpPr/>
          <p:nvPr/>
        </p:nvCxnSpPr>
        <p:spPr>
          <a:xfrm rot="10800000">
            <a:off x="2428861" y="1428736"/>
            <a:ext cx="2071703" cy="500066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 стрелкой 13"/>
          <p:cNvCxnSpPr/>
          <p:nvPr/>
        </p:nvCxnSpPr>
        <p:spPr>
          <a:xfrm rot="10800000">
            <a:off x="2071670" y="3571876"/>
            <a:ext cx="2071703" cy="214314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 стрелкой 15"/>
          <p:cNvCxnSpPr/>
          <p:nvPr/>
        </p:nvCxnSpPr>
        <p:spPr>
          <a:xfrm rot="10800000">
            <a:off x="1785919" y="5715016"/>
            <a:ext cx="2428892" cy="285752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</a:rPr>
              <a:t>Почки</a:t>
            </a:r>
            <a:endParaRPr lang="ru-RU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FF0000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dirty="0" smtClean="0"/>
              <a:t>Почка здорового человека</a:t>
            </a:r>
            <a:endParaRPr lang="ru-RU" dirty="0"/>
          </a:p>
        </p:txBody>
      </p:sp>
      <p:pic>
        <p:nvPicPr>
          <p:cNvPr id="7" name="Содержимое 6" descr="почка1.bmp"/>
          <p:cNvPicPr>
            <a:picLocks noGrp="1" noChangeAspect="1"/>
          </p:cNvPicPr>
          <p:nvPr>
            <p:ph sz="half" idx="2"/>
          </p:nvPr>
        </p:nvPicPr>
        <p:blipFill>
          <a:blip r:embed="rId2" cstate="email"/>
          <a:stretch>
            <a:fillRect/>
          </a:stretch>
        </p:blipFill>
        <p:spPr>
          <a:xfrm>
            <a:off x="428597" y="2428869"/>
            <a:ext cx="2143140" cy="3357586"/>
          </a:xfrm>
        </p:spPr>
      </p:pic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1179507"/>
          </a:xfrm>
        </p:spPr>
        <p:txBody>
          <a:bodyPr>
            <a:normAutofit fontScale="77500" lnSpcReduction="20000"/>
          </a:bodyPr>
          <a:lstStyle/>
          <a:p>
            <a:r>
              <a:rPr lang="ru-RU" dirty="0" smtClean="0"/>
              <a:t>Под влиянием алкоголя начинается воспалительный процесс, почки уменьшаются, сморщиваются</a:t>
            </a:r>
            <a:endParaRPr lang="ru-RU" dirty="0"/>
          </a:p>
        </p:txBody>
      </p:sp>
      <p:pic>
        <p:nvPicPr>
          <p:cNvPr id="8" name="Содержимое 7" descr="почка2.bmp"/>
          <p:cNvPicPr>
            <a:picLocks noGrp="1" noChangeAspect="1"/>
          </p:cNvPicPr>
          <p:nvPr>
            <p:ph sz="quarter" idx="4"/>
          </p:nvPr>
        </p:nvPicPr>
        <p:blipFill>
          <a:blip r:embed="rId3" cstate="email"/>
          <a:stretch>
            <a:fillRect/>
          </a:stretch>
        </p:blipFill>
        <p:spPr>
          <a:xfrm>
            <a:off x="5951627" y="2917186"/>
            <a:ext cx="1428572" cy="2466667"/>
          </a:xfrm>
        </p:spPr>
      </p:pic>
      <p:sp>
        <p:nvSpPr>
          <p:cNvPr id="9" name="Текст 4"/>
          <p:cNvSpPr txBox="1">
            <a:spLocks/>
          </p:cNvSpPr>
          <p:nvPr/>
        </p:nvSpPr>
        <p:spPr>
          <a:xfrm>
            <a:off x="4786315" y="5572140"/>
            <a:ext cx="4041775" cy="1285860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77500" lnSpcReduction="200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Такие</a:t>
            </a:r>
            <a:r>
              <a:rPr kumimoji="0" lang="ru-RU" sz="24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почки не справляются со своей функцией, в организме задерживаются ядовитые вещества, что ведет к его отравлению.</a:t>
            </a:r>
            <a:endParaRPr kumimoji="0" lang="ru-RU" sz="2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2786058"/>
          </a:xfrm>
        </p:spPr>
        <p:txBody>
          <a:bodyPr>
            <a:noAutofit/>
          </a:bodyPr>
          <a:lstStyle/>
          <a:p>
            <a:r>
              <a:rPr lang="ru-RU" sz="36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</a:rPr>
              <a:t>Систематическое употребление родителями алкоголя во много раз увеличивает возможность врожденных уродств и других изменений</a:t>
            </a:r>
            <a:endParaRPr lang="ru-RU" sz="36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3071811"/>
            <a:ext cx="8229600" cy="3571900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chemeClr val="accent4">
                    <a:lumMod val="50000"/>
                  </a:schemeClr>
                </a:solidFill>
              </a:rPr>
              <a:t>Водянка головы</a:t>
            </a:r>
          </a:p>
          <a:p>
            <a:r>
              <a:rPr lang="ru-RU" b="1" dirty="0" smtClean="0">
                <a:solidFill>
                  <a:schemeClr val="accent4">
                    <a:lumMod val="50000"/>
                  </a:schemeClr>
                </a:solidFill>
              </a:rPr>
              <a:t>Недоразвитие руки и ноги</a:t>
            </a:r>
          </a:p>
          <a:p>
            <a:r>
              <a:rPr lang="ru-RU" b="1" dirty="0" smtClean="0">
                <a:solidFill>
                  <a:schemeClr val="accent4">
                    <a:lumMod val="50000"/>
                  </a:schemeClr>
                </a:solidFill>
              </a:rPr>
              <a:t>Тяжелое косоглазие</a:t>
            </a:r>
          </a:p>
          <a:p>
            <a:r>
              <a:rPr lang="ru-RU" b="1" dirty="0" smtClean="0">
                <a:solidFill>
                  <a:schemeClr val="accent4">
                    <a:lumMod val="50000"/>
                  </a:schemeClr>
                </a:solidFill>
              </a:rPr>
              <a:t>Эпилепсия</a:t>
            </a:r>
          </a:p>
          <a:p>
            <a:r>
              <a:rPr lang="ru-RU" b="1" dirty="0" smtClean="0">
                <a:solidFill>
                  <a:schemeClr val="accent4">
                    <a:lumMod val="50000"/>
                  </a:schemeClr>
                </a:solidFill>
              </a:rPr>
              <a:t>Умственная отсталость</a:t>
            </a:r>
          </a:p>
          <a:p>
            <a:r>
              <a:rPr lang="ru-RU" b="1" dirty="0" smtClean="0">
                <a:solidFill>
                  <a:schemeClr val="accent4">
                    <a:lumMod val="50000"/>
                  </a:schemeClr>
                </a:solidFill>
              </a:rPr>
              <a:t>Младенческая смертность</a:t>
            </a:r>
          </a:p>
          <a:p>
            <a:endParaRPr lang="ru-RU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3" y="357167"/>
            <a:ext cx="4000528" cy="3143272"/>
          </a:xfrm>
        </p:spPr>
        <p:txBody>
          <a:bodyPr>
            <a:normAutofit fontScale="90000"/>
          </a:bodyPr>
          <a:lstStyle/>
          <a:p>
            <a:r>
              <a:rPr lang="ru-RU" sz="4400" dirty="0" smtClean="0">
                <a:solidFill>
                  <a:srgbClr val="FF0000"/>
                </a:solidFill>
              </a:rPr>
              <a:t>Жертва пагубного пристрастия родителей к спиртному</a:t>
            </a:r>
            <a:endParaRPr lang="ru-RU" sz="4400" dirty="0">
              <a:solidFill>
                <a:srgbClr val="FF0000"/>
              </a:solidFill>
            </a:endParaRPr>
          </a:p>
        </p:txBody>
      </p:sp>
      <p:pic>
        <p:nvPicPr>
          <p:cNvPr id="5" name="Содержимое 4" descr="ребенок.bmp"/>
          <p:cNvPicPr>
            <a:picLocks noGrp="1" noChangeAspect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>
          <a:xfrm>
            <a:off x="4276202" y="0"/>
            <a:ext cx="4867799" cy="6858000"/>
          </a:xfrm>
        </p:spPr>
      </p:pic>
      <p:sp>
        <p:nvSpPr>
          <p:cNvPr id="4" name="Прямоугольник 3"/>
          <p:cNvSpPr/>
          <p:nvPr/>
        </p:nvSpPr>
        <p:spPr>
          <a:xfrm>
            <a:off x="2428860" y="4143381"/>
            <a:ext cx="1357291" cy="78581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bg1"/>
                </a:solidFill>
              </a:rPr>
              <a:t>Мозговая грыжа</a:t>
            </a:r>
            <a:endParaRPr lang="ru-RU" b="1" dirty="0">
              <a:solidFill>
                <a:schemeClr val="bg1"/>
              </a:solidFill>
            </a:endParaRPr>
          </a:p>
        </p:txBody>
      </p:sp>
      <p:cxnSp>
        <p:nvCxnSpPr>
          <p:cNvPr id="9" name="Прямая со стрелкой 8"/>
          <p:cNvCxnSpPr/>
          <p:nvPr/>
        </p:nvCxnSpPr>
        <p:spPr>
          <a:xfrm flipV="1">
            <a:off x="3428992" y="2285992"/>
            <a:ext cx="2500331" cy="1785950"/>
          </a:xfrm>
          <a:prstGeom prst="straightConnector1">
            <a:avLst/>
          </a:prstGeom>
          <a:ln w="25400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17638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rgbClr val="00B050"/>
                </a:solidFill>
                <a:effectLst>
                  <a:innerShdw blurRad="63500" dist="50800" dir="10800000">
                    <a:prstClr val="black">
                      <a:alpha val="50000"/>
                    </a:prstClr>
                  </a:innerShdw>
                </a:effectLst>
              </a:rPr>
              <a:t> </a:t>
            </a:r>
            <a:r>
              <a:rPr lang="ru-RU" b="1" dirty="0" smtClean="0">
                <a:solidFill>
                  <a:srgbClr val="FF0000"/>
                </a:solidFill>
                <a:effectLst>
                  <a:innerShdw blurRad="63500" dist="50800" dir="10800000">
                    <a:prstClr val="black">
                      <a:alpha val="50000"/>
                    </a:prstClr>
                  </a:innerShdw>
                </a:effectLst>
              </a:rPr>
              <a:t>Головной мозг  плода</a:t>
            </a:r>
            <a:endParaRPr lang="ru-RU" b="1" dirty="0">
              <a:solidFill>
                <a:srgbClr val="FF0000"/>
              </a:solidFill>
              <a:effectLst>
                <a:innerShdw blurRad="63500" dist="50800" dir="10800000">
                  <a:prstClr val="black">
                    <a:alpha val="50000"/>
                  </a:prstClr>
                </a:innerShdw>
              </a:effectLst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14281" y="1857365"/>
            <a:ext cx="4283107" cy="822317"/>
          </a:xfrm>
        </p:spPr>
        <p:txBody>
          <a:bodyPr>
            <a:normAutofit lnSpcReduction="10000"/>
          </a:bodyPr>
          <a:lstStyle/>
          <a:p>
            <a:r>
              <a:rPr lang="ru-RU" dirty="0" smtClean="0"/>
              <a:t>нормально развивающегося</a:t>
            </a:r>
            <a:endParaRPr lang="ru-RU" dirty="0"/>
          </a:p>
        </p:txBody>
      </p:sp>
      <p:pic>
        <p:nvPicPr>
          <p:cNvPr id="7" name="Содержимое 6" descr="мозг1.bmp"/>
          <p:cNvPicPr>
            <a:picLocks noGrp="1" noChangeAspect="1"/>
          </p:cNvPicPr>
          <p:nvPr>
            <p:ph sz="half" idx="2"/>
          </p:nvPr>
        </p:nvPicPr>
        <p:blipFill>
          <a:blip r:embed="rId2" cstate="email"/>
          <a:stretch>
            <a:fillRect/>
          </a:stretch>
        </p:blipFill>
        <p:spPr>
          <a:xfrm>
            <a:off x="0" y="3214686"/>
            <a:ext cx="4500563" cy="2928958"/>
          </a:xfrm>
        </p:spPr>
      </p:pic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785927"/>
            <a:ext cx="4498975" cy="1214446"/>
          </a:xfrm>
        </p:spPr>
        <p:txBody>
          <a:bodyPr>
            <a:normAutofit fontScale="85000" lnSpcReduction="10000"/>
          </a:bodyPr>
          <a:lstStyle/>
          <a:p>
            <a:r>
              <a:rPr lang="ru-RU" dirty="0" smtClean="0"/>
              <a:t>Важнейшие отделы мозга недоразвиты (обозначены точками) из –за употребления алкоголя беременной.</a:t>
            </a:r>
            <a:endParaRPr lang="ru-RU" dirty="0"/>
          </a:p>
        </p:txBody>
      </p:sp>
      <p:pic>
        <p:nvPicPr>
          <p:cNvPr id="8" name="Содержимое 7" descr="мозг2.bmp"/>
          <p:cNvPicPr>
            <a:picLocks noGrp="1" noChangeAspect="1"/>
          </p:cNvPicPr>
          <p:nvPr>
            <p:ph sz="quarter" idx="4"/>
          </p:nvPr>
        </p:nvPicPr>
        <p:blipFill>
          <a:blip r:embed="rId3" cstate="email"/>
          <a:stretch>
            <a:fillRect/>
          </a:stretch>
        </p:blipFill>
        <p:spPr>
          <a:xfrm>
            <a:off x="4857752" y="3357562"/>
            <a:ext cx="4286248" cy="2786082"/>
          </a:xfrm>
        </p:spPr>
      </p:pic>
      <p:sp>
        <p:nvSpPr>
          <p:cNvPr id="9" name="Стрелка вниз 8"/>
          <p:cNvSpPr/>
          <p:nvPr/>
        </p:nvSpPr>
        <p:spPr>
          <a:xfrm>
            <a:off x="1214415" y="2643183"/>
            <a:ext cx="428628" cy="571504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Стрелка вниз 9"/>
          <p:cNvSpPr/>
          <p:nvPr/>
        </p:nvSpPr>
        <p:spPr>
          <a:xfrm>
            <a:off x="6357949" y="3000373"/>
            <a:ext cx="500067" cy="285752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1" y="357167"/>
            <a:ext cx="8472519" cy="5929354"/>
          </a:xfrm>
        </p:spPr>
        <p:txBody>
          <a:bodyPr>
            <a:noAutofit/>
          </a:bodyPr>
          <a:lstStyle/>
          <a:p>
            <a:pPr>
              <a:buNone/>
            </a:pPr>
            <a:endParaRPr lang="ru-RU" sz="4000" dirty="0" smtClean="0"/>
          </a:p>
          <a:p>
            <a:pPr>
              <a:buNone/>
            </a:pPr>
            <a:r>
              <a:rPr lang="ru-RU" sz="4000" b="1" dirty="0" smtClean="0">
                <a:solidFill>
                  <a:schemeClr val="accent4">
                    <a:lumMod val="50000"/>
                  </a:schemeClr>
                </a:solidFill>
              </a:rPr>
              <a:t>Вино губит телесное здоровье людей, губит умственные способности, губит благосостояние семей и, что всего ужаснее, губит души людей и их потомство.</a:t>
            </a:r>
          </a:p>
          <a:p>
            <a:pPr>
              <a:buNone/>
            </a:pPr>
            <a:r>
              <a:rPr lang="ru-RU" sz="4000" b="1" dirty="0" smtClean="0">
                <a:solidFill>
                  <a:schemeClr val="accent4">
                    <a:lumMod val="50000"/>
                  </a:schemeClr>
                </a:solidFill>
              </a:rPr>
              <a:t> 						Л.Н. Толстой</a:t>
            </a:r>
          </a:p>
          <a:p>
            <a:pPr>
              <a:buNone/>
            </a:pPr>
            <a:r>
              <a:rPr lang="ru-RU" sz="4000" dirty="0" smtClean="0"/>
              <a:t>                                                      </a:t>
            </a:r>
            <a:endParaRPr lang="ru-RU" sz="40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1" y="428605"/>
            <a:ext cx="8472519" cy="5697559"/>
          </a:xfrm>
        </p:spPr>
        <p:txBody>
          <a:bodyPr>
            <a:normAutofit/>
          </a:bodyPr>
          <a:lstStyle/>
          <a:p>
            <a:pPr>
              <a:buNone/>
            </a:pPr>
            <a:endParaRPr lang="ru-RU" sz="3600" dirty="0" smtClean="0"/>
          </a:p>
          <a:p>
            <a:pPr>
              <a:buNone/>
            </a:pPr>
            <a:endParaRPr lang="ru-RU" sz="3600" dirty="0" smtClean="0"/>
          </a:p>
          <a:p>
            <a:pPr>
              <a:buNone/>
            </a:pPr>
            <a:endParaRPr lang="ru-RU" sz="3600" dirty="0" smtClean="0"/>
          </a:p>
          <a:p>
            <a:pPr>
              <a:buNone/>
            </a:pPr>
            <a:r>
              <a:rPr lang="ru-RU" sz="3600" b="1" dirty="0" smtClean="0">
                <a:solidFill>
                  <a:schemeClr val="accent4">
                    <a:lumMod val="50000"/>
                  </a:schemeClr>
                </a:solidFill>
              </a:rPr>
              <a:t>Пьянство есть упражнение в безумии.</a:t>
            </a:r>
          </a:p>
          <a:p>
            <a:pPr>
              <a:buNone/>
            </a:pPr>
            <a:r>
              <a:rPr lang="ru-RU" sz="3600" b="1" dirty="0" smtClean="0">
                <a:solidFill>
                  <a:schemeClr val="accent4">
                    <a:lumMod val="50000"/>
                  </a:schemeClr>
                </a:solidFill>
              </a:rPr>
              <a:t>							Пифагор</a:t>
            </a:r>
            <a:endParaRPr lang="ru-RU" sz="3600" b="1" dirty="0">
              <a:solidFill>
                <a:schemeClr val="accent4">
                  <a:lumMod val="50000"/>
                </a:schemeClr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571480"/>
            <a:ext cx="8229600" cy="1143000"/>
          </a:xfrm>
        </p:spPr>
        <p:txBody>
          <a:bodyPr>
            <a:normAutofit fontScale="90000"/>
          </a:bodyPr>
          <a:lstStyle/>
          <a:p>
            <a:pPr algn="l"/>
            <a:r>
              <a:rPr lang="ru-RU" b="1" dirty="0" smtClean="0">
                <a:ln w="12700">
                  <a:noFill/>
                  <a:prstDash val="solid"/>
                </a:ln>
                <a:solidFill>
                  <a:srgbClr val="FF0000"/>
                </a:solidFill>
              </a:rPr>
              <a:t>Произойти от обезьяны</a:t>
            </a:r>
            <a:br>
              <a:rPr lang="ru-RU" b="1" dirty="0" smtClean="0">
                <a:ln w="12700">
                  <a:noFill/>
                  <a:prstDash val="solid"/>
                </a:ln>
                <a:solidFill>
                  <a:srgbClr val="FF0000"/>
                </a:solidFill>
              </a:rPr>
            </a:br>
            <a:r>
              <a:rPr lang="ru-RU" b="1" dirty="0" smtClean="0">
                <a:ln w="12700">
                  <a:noFill/>
                  <a:prstDash val="solid"/>
                </a:ln>
                <a:solidFill>
                  <a:srgbClr val="FF0000"/>
                </a:solidFill>
              </a:rPr>
              <a:t>Был человеку путь не мал.</a:t>
            </a:r>
            <a:endParaRPr lang="ru-RU" b="1" dirty="0">
              <a:ln w="12700">
                <a:noFill/>
                <a:prstDash val="solid"/>
              </a:ln>
              <a:solidFill>
                <a:srgbClr val="FF0000"/>
              </a:solidFill>
            </a:endParaRPr>
          </a:p>
        </p:txBody>
      </p:sp>
      <p:pic>
        <p:nvPicPr>
          <p:cNvPr id="5" name="Содержимое 4" descr="обез.bmp"/>
          <p:cNvPicPr>
            <a:picLocks noGrp="1" noChangeAspect="1"/>
          </p:cNvPicPr>
          <p:nvPr>
            <p:ph sz="half" idx="1"/>
          </p:nvPr>
        </p:nvPicPr>
        <p:blipFill>
          <a:blip r:embed="rId2" cstate="email"/>
          <a:stretch>
            <a:fillRect/>
          </a:stretch>
        </p:blipFill>
        <p:spPr>
          <a:xfrm>
            <a:off x="0" y="2500282"/>
            <a:ext cx="2857488" cy="4357718"/>
          </a:xfrm>
        </p:spPr>
      </p:pic>
      <p:pic>
        <p:nvPicPr>
          <p:cNvPr id="6" name="Содержимое 5" descr="обез1.bmp"/>
          <p:cNvPicPr>
            <a:picLocks noGrp="1" noChangeAspect="1"/>
          </p:cNvPicPr>
          <p:nvPr>
            <p:ph sz="half" idx="2"/>
          </p:nvPr>
        </p:nvPicPr>
        <p:blipFill>
          <a:blip r:embed="rId3" cstate="email"/>
          <a:stretch>
            <a:fillRect/>
          </a:stretch>
        </p:blipFill>
        <p:spPr>
          <a:xfrm>
            <a:off x="3357554" y="2500282"/>
            <a:ext cx="2726388" cy="4357718"/>
          </a:xfrm>
        </p:spPr>
      </p:pic>
      <p:pic>
        <p:nvPicPr>
          <p:cNvPr id="7" name="Содержимое 5" descr="обез1.bmp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6572264" y="2500282"/>
            <a:ext cx="2571736" cy="4357718"/>
          </a:xfrm>
          <a:prstGeom prst="rect">
            <a:avLst/>
          </a:prstGeom>
        </p:spPr>
      </p:pic>
      <p:sp>
        <p:nvSpPr>
          <p:cNvPr id="8" name="Стрелка вправо 7"/>
          <p:cNvSpPr/>
          <p:nvPr/>
        </p:nvSpPr>
        <p:spPr>
          <a:xfrm>
            <a:off x="2928926" y="3857629"/>
            <a:ext cx="357191" cy="285752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Стрелка вправо 8"/>
          <p:cNvSpPr/>
          <p:nvPr/>
        </p:nvSpPr>
        <p:spPr>
          <a:xfrm>
            <a:off x="6143636" y="3857628"/>
            <a:ext cx="357191" cy="285752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1" name="Содержимое 5" descr="обез1.bmp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3357554" y="2500282"/>
            <a:ext cx="2726388" cy="4357718"/>
          </a:xfrm>
          <a:prstGeom prst="rect">
            <a:avLst/>
          </a:prstGeom>
        </p:spPr>
      </p:pic>
      <p:pic>
        <p:nvPicPr>
          <p:cNvPr id="12" name="Содержимое 5" descr="обез1.bmp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6572264" y="2500282"/>
            <a:ext cx="2571736" cy="4357718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642919"/>
            <a:ext cx="8229600" cy="5483245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ru-RU" sz="3600" b="1" dirty="0" smtClean="0">
                <a:solidFill>
                  <a:srgbClr val="FF0000"/>
                </a:solidFill>
              </a:rPr>
              <a:t>Народные пословицы:</a:t>
            </a: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b="1" dirty="0" smtClean="0">
                <a:solidFill>
                  <a:schemeClr val="accent4">
                    <a:lumMod val="50000"/>
                  </a:schemeClr>
                </a:solidFill>
              </a:rPr>
              <a:t>Кто вино любит, тот сам себя погубит.</a:t>
            </a:r>
          </a:p>
          <a:p>
            <a:pPr>
              <a:buNone/>
            </a:pPr>
            <a:r>
              <a:rPr lang="ru-RU" b="1" dirty="0" smtClean="0">
                <a:solidFill>
                  <a:schemeClr val="accent4">
                    <a:lumMod val="50000"/>
                  </a:schemeClr>
                </a:solidFill>
              </a:rPr>
              <a:t>Тот себе вредит, кто в рюмку глядит.</a:t>
            </a:r>
          </a:p>
          <a:p>
            <a:pPr>
              <a:buNone/>
            </a:pPr>
            <a:r>
              <a:rPr lang="ru-RU" b="1" dirty="0" smtClean="0">
                <a:solidFill>
                  <a:schemeClr val="accent4">
                    <a:lumMod val="50000"/>
                  </a:schemeClr>
                </a:solidFill>
              </a:rPr>
              <a:t>Где больше пьют, там больше и болеют.</a:t>
            </a:r>
          </a:p>
          <a:p>
            <a:pPr>
              <a:buNone/>
            </a:pPr>
            <a:r>
              <a:rPr lang="ru-RU" b="1" dirty="0" smtClean="0">
                <a:solidFill>
                  <a:schemeClr val="accent4">
                    <a:lumMod val="50000"/>
                  </a:schemeClr>
                </a:solidFill>
              </a:rPr>
              <a:t>Кто бражкой упивается, тот слезами умывается.</a:t>
            </a:r>
          </a:p>
          <a:p>
            <a:pPr>
              <a:buNone/>
            </a:pPr>
            <a:r>
              <a:rPr lang="ru-RU" b="1" dirty="0" smtClean="0">
                <a:solidFill>
                  <a:schemeClr val="accent4">
                    <a:lumMod val="50000"/>
                  </a:schemeClr>
                </a:solidFill>
              </a:rPr>
              <a:t>Где опьянение, там преступление.</a:t>
            </a:r>
            <a:endParaRPr lang="ru-RU" b="1" dirty="0">
              <a:solidFill>
                <a:schemeClr val="accent4">
                  <a:lumMod val="50000"/>
                </a:schemeClr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500"/>
                            </p:stCondLst>
                            <p:childTnLst>
                              <p:par>
                                <p:cTn id="14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3000"/>
                            </p:stCondLst>
                            <p:childTnLst>
                              <p:par>
                                <p:cTn id="18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500"/>
                            </p:stCondLst>
                            <p:childTnLst>
                              <p:par>
                                <p:cTn id="22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4000"/>
                            </p:stCondLst>
                            <p:childTnLst>
                              <p:par>
                                <p:cTn id="26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2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2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285729"/>
            <a:ext cx="8929719" cy="6357982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4000" b="1" dirty="0" smtClean="0">
                <a:ln w="12700">
                  <a:noFill/>
                </a:ln>
                <a:solidFill>
                  <a:schemeClr val="accent4">
                    <a:lumMod val="50000"/>
                  </a:schemeClr>
                </a:solidFill>
              </a:rPr>
              <a:t>Употребление спиртных напитков </a:t>
            </a:r>
            <a:r>
              <a:rPr lang="ru-RU" sz="4000" b="1" dirty="0" err="1" smtClean="0">
                <a:ln w="12700">
                  <a:noFill/>
                </a:ln>
                <a:solidFill>
                  <a:schemeClr val="accent4">
                    <a:lumMod val="50000"/>
                  </a:schemeClr>
                </a:solidFill>
              </a:rPr>
              <a:t>скотинит</a:t>
            </a:r>
            <a:r>
              <a:rPr lang="ru-RU" sz="4000" b="1" dirty="0" smtClean="0">
                <a:ln w="12700">
                  <a:noFill/>
                </a:ln>
                <a:solidFill>
                  <a:schemeClr val="accent4">
                    <a:lumMod val="50000"/>
                  </a:schemeClr>
                </a:solidFill>
              </a:rPr>
              <a:t> и </a:t>
            </a:r>
            <a:r>
              <a:rPr lang="ru-RU" sz="4000" b="1" dirty="0" err="1" smtClean="0">
                <a:ln w="12700">
                  <a:noFill/>
                </a:ln>
                <a:solidFill>
                  <a:schemeClr val="accent4">
                    <a:lumMod val="50000"/>
                  </a:schemeClr>
                </a:solidFill>
              </a:rPr>
              <a:t>зверит</a:t>
            </a:r>
            <a:r>
              <a:rPr lang="ru-RU" sz="4000" b="1" dirty="0" smtClean="0">
                <a:ln w="12700">
                  <a:noFill/>
                </a:ln>
                <a:solidFill>
                  <a:schemeClr val="accent4">
                    <a:lumMod val="50000"/>
                  </a:schemeClr>
                </a:solidFill>
              </a:rPr>
              <a:t> человека, ожесточает его, отвлекает от светлых мыслей.., а главное – неотразимо стоит над человеческой волей и вообще искореняет всякую человечность.</a:t>
            </a:r>
          </a:p>
          <a:p>
            <a:pPr>
              <a:buNone/>
            </a:pPr>
            <a:r>
              <a:rPr lang="ru-RU" sz="4000" b="1" dirty="0" smtClean="0">
                <a:ln w="12700">
                  <a:noFill/>
                </a:ln>
                <a:solidFill>
                  <a:schemeClr val="accent4">
                    <a:lumMod val="50000"/>
                  </a:schemeClr>
                </a:solidFill>
              </a:rPr>
              <a:t>                        Ф.М.Достоевский</a:t>
            </a:r>
            <a:endParaRPr lang="ru-RU" sz="4000" b="1" dirty="0">
              <a:ln w="12700">
                <a:noFill/>
              </a:ln>
              <a:solidFill>
                <a:schemeClr val="accent4">
                  <a:lumMod val="50000"/>
                </a:schemeClr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857365"/>
            <a:ext cx="7772400" cy="1428760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Как ты относишься к алкоголю?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</a:rPr>
              <a:t>Проверь себя.</a:t>
            </a:r>
            <a:endParaRPr lang="ru-RU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274638"/>
            <a:ext cx="8929718" cy="2297106"/>
          </a:xfrm>
        </p:spPr>
        <p:txBody>
          <a:bodyPr>
            <a:normAutofit fontScale="90000"/>
          </a:bodyPr>
          <a:lstStyle/>
          <a:p>
            <a:pPr algn="l"/>
            <a:r>
              <a:rPr lang="ru-RU" b="1" dirty="0" smtClean="0">
                <a:solidFill>
                  <a:srgbClr val="FF0000"/>
                </a:solidFill>
              </a:rPr>
              <a:t>1. Если у твоего знакомого возникли проблемы, что ты посоветовал бы ему, чтобы снять напряжение?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643183"/>
            <a:ext cx="8229600" cy="3482981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А) заняться делом, которое принесет ему удовольствие</a:t>
            </a:r>
          </a:p>
          <a:p>
            <a:pPr>
              <a:buNone/>
            </a:pPr>
            <a:r>
              <a:rPr lang="ru-RU" dirty="0" smtClean="0"/>
              <a:t>Б) обсудить проблемы со знающими людьми</a:t>
            </a:r>
          </a:p>
          <a:p>
            <a:pPr>
              <a:buNone/>
            </a:pPr>
            <a:r>
              <a:rPr lang="ru-RU" dirty="0" smtClean="0"/>
              <a:t>В) выпить для улучшения настроения вина</a:t>
            </a:r>
            <a:endParaRPr lang="ru-RU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2. Если бы тебе предложили выпить друзья: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А) ты отказался бы в категорической форме</a:t>
            </a:r>
          </a:p>
          <a:p>
            <a:pPr>
              <a:buNone/>
            </a:pPr>
            <a:r>
              <a:rPr lang="ru-RU" dirty="0" smtClean="0"/>
              <a:t>Б) ты с трудом бы нашел объяснение, почему ты не хочешь этого делать</a:t>
            </a:r>
          </a:p>
          <a:p>
            <a:pPr>
              <a:buNone/>
            </a:pPr>
            <a:r>
              <a:rPr lang="ru-RU" dirty="0" smtClean="0"/>
              <a:t>В) с интересом и удовольствием согласился бы</a:t>
            </a:r>
            <a:endParaRPr lang="ru-RU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1" y="214290"/>
            <a:ext cx="8858280" cy="2357454"/>
          </a:xfrm>
        </p:spPr>
        <p:txBody>
          <a:bodyPr>
            <a:normAutofit fontScale="90000"/>
          </a:bodyPr>
          <a:lstStyle/>
          <a:p>
            <a:pPr algn="l"/>
            <a:r>
              <a:rPr lang="ru-RU" b="1" dirty="0" smtClean="0">
                <a:solidFill>
                  <a:srgbClr val="FF0000"/>
                </a:solidFill>
              </a:rPr>
              <a:t>3. Если бы тебе пришлось ехать в лифте с пьяным человеком, то он бы вызвал у тебя чувство: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928935"/>
            <a:ext cx="8229600" cy="3197229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А) брезгливости, отторжения</a:t>
            </a:r>
          </a:p>
          <a:p>
            <a:pPr>
              <a:buNone/>
            </a:pPr>
            <a:r>
              <a:rPr lang="ru-RU" dirty="0" smtClean="0"/>
              <a:t>Б) некоторого сочувствия</a:t>
            </a:r>
          </a:p>
          <a:p>
            <a:pPr>
              <a:buNone/>
            </a:pPr>
            <a:r>
              <a:rPr lang="ru-RU" dirty="0" smtClean="0"/>
              <a:t>В) любопытства </a:t>
            </a:r>
            <a:endParaRPr lang="ru-RU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" y="642919"/>
            <a:ext cx="8929719" cy="1785950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4. Если бы тебе пришлось вести домой пьяного человека, то тебе было бы: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3000373"/>
            <a:ext cx="8229600" cy="3125791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А) стыдно от того, что люди могут посчитать, что это твой родственник</a:t>
            </a:r>
          </a:p>
          <a:p>
            <a:pPr>
              <a:buNone/>
            </a:pPr>
            <a:r>
              <a:rPr lang="ru-RU" dirty="0" smtClean="0"/>
              <a:t>Б) неловко перед знакомыми</a:t>
            </a:r>
          </a:p>
          <a:p>
            <a:pPr>
              <a:buNone/>
            </a:pPr>
            <a:r>
              <a:rPr lang="ru-RU" dirty="0" smtClean="0"/>
              <a:t>В) смешно от его нелепых движений</a:t>
            </a:r>
            <a:endParaRPr lang="ru-RU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" y="142853"/>
            <a:ext cx="8929719" cy="1643074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5. Когда взрослый человек слишком много пьет, ты думаешь о том, что он: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143117"/>
            <a:ext cx="8229600" cy="3983047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А) своим примером неправильно воспитывает своих детей</a:t>
            </a:r>
          </a:p>
          <a:p>
            <a:pPr>
              <a:buNone/>
            </a:pPr>
            <a:r>
              <a:rPr lang="ru-RU" dirty="0" smtClean="0"/>
              <a:t>Б) пропивает много денег и этим лишает свою семью необходимого</a:t>
            </a:r>
          </a:p>
          <a:p>
            <a:pPr>
              <a:buNone/>
            </a:pPr>
            <a:r>
              <a:rPr lang="ru-RU" dirty="0" smtClean="0"/>
              <a:t>В) он хорошо зарабатывает, поэтому может позволить себе что угодно</a:t>
            </a:r>
            <a:endParaRPr lang="ru-RU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686800" cy="2011354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6. </a:t>
            </a:r>
            <a:r>
              <a:rPr lang="ru-RU" sz="3600" b="1" dirty="0" smtClean="0">
                <a:solidFill>
                  <a:srgbClr val="FF0000"/>
                </a:solidFill>
              </a:rPr>
              <a:t>Что ты думаешь , когда видишь телевизионную рекламу, в которой молодые люди с увлечением обсуждают качество пива </a:t>
            </a:r>
            <a:endParaRPr lang="ru-RU" sz="3600" b="1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571744"/>
            <a:ext cx="8229600" cy="3554420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А) категорически против того, чтобы такие рекламы появлялись на экране</a:t>
            </a:r>
          </a:p>
          <a:p>
            <a:pPr>
              <a:buNone/>
            </a:pPr>
            <a:r>
              <a:rPr lang="ru-RU" dirty="0" smtClean="0"/>
              <a:t>Б) наверное, телевидению нужны любые рекламодатели, даже такие</a:t>
            </a:r>
          </a:p>
          <a:p>
            <a:pPr>
              <a:buNone/>
            </a:pPr>
            <a:r>
              <a:rPr lang="ru-RU" dirty="0" smtClean="0"/>
              <a:t>В) неплохо бы попробовать эту марку пива.</a:t>
            </a:r>
            <a:endParaRPr lang="ru-RU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7. Если бы тебя спросили в школе, выпиваешь ли ты: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А) объяснил бы, что не пьешь, потому что это вредно для здоровья</a:t>
            </a:r>
          </a:p>
          <a:p>
            <a:pPr>
              <a:buNone/>
            </a:pPr>
            <a:r>
              <a:rPr lang="ru-RU" dirty="0" smtClean="0"/>
              <a:t>Б) ты не сознался бы, что пробовал вино, потому что знаешь, что это тебя не украсит</a:t>
            </a:r>
          </a:p>
          <a:p>
            <a:pPr>
              <a:buNone/>
            </a:pPr>
            <a:r>
              <a:rPr lang="ru-RU" dirty="0" smtClean="0"/>
              <a:t>В) преувеличил бы свои «подвиги», чтобы удивить одноклассников</a:t>
            </a:r>
            <a:endParaRPr lang="ru-RU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845" y="428604"/>
            <a:ext cx="9001156" cy="1714488"/>
          </a:xfrm>
        </p:spPr>
        <p:txBody>
          <a:bodyPr>
            <a:noAutofit/>
          </a:bodyPr>
          <a:lstStyle/>
          <a:p>
            <a:pPr algn="l"/>
            <a:r>
              <a:rPr lang="ru-RU" sz="3600" b="1" dirty="0" smtClean="0">
                <a:ln w="12700">
                  <a:noFill/>
                  <a:prstDash val="solid"/>
                </a:ln>
                <a:solidFill>
                  <a:srgbClr val="FF0000"/>
                </a:solidFill>
              </a:rPr>
              <a:t>В обратный путь пустился пьяный, </a:t>
            </a:r>
            <a:br>
              <a:rPr lang="ru-RU" sz="3600" b="1" dirty="0" smtClean="0">
                <a:ln w="12700">
                  <a:noFill/>
                  <a:prstDash val="solid"/>
                </a:ln>
                <a:solidFill>
                  <a:srgbClr val="FF0000"/>
                </a:solidFill>
              </a:rPr>
            </a:br>
            <a:r>
              <a:rPr lang="ru-RU" sz="3600" b="1" dirty="0" smtClean="0">
                <a:ln w="12700">
                  <a:noFill/>
                  <a:prstDash val="solid"/>
                </a:ln>
                <a:solidFill>
                  <a:srgbClr val="FF0000"/>
                </a:solidFill>
              </a:rPr>
              <a:t>За час опять животным стал. </a:t>
            </a:r>
            <a:br>
              <a:rPr lang="ru-RU" sz="3600" b="1" dirty="0" smtClean="0">
                <a:ln w="12700">
                  <a:noFill/>
                  <a:prstDash val="solid"/>
                </a:ln>
                <a:solidFill>
                  <a:srgbClr val="FF0000"/>
                </a:solidFill>
              </a:rPr>
            </a:br>
            <a:r>
              <a:rPr lang="ru-RU" sz="3600" b="1" dirty="0" smtClean="0">
                <a:ln w="12700">
                  <a:noFill/>
                  <a:prstDash val="solid"/>
                </a:ln>
                <a:solidFill>
                  <a:srgbClr val="FF0000"/>
                </a:solidFill>
              </a:rPr>
              <a:t>                                         Р. Гамзатов</a:t>
            </a:r>
            <a:endParaRPr lang="ru-RU" sz="3600" b="1" dirty="0">
              <a:ln w="12700">
                <a:noFill/>
                <a:prstDash val="solid"/>
              </a:ln>
              <a:solidFill>
                <a:srgbClr val="FF0000"/>
              </a:solidFill>
            </a:endParaRPr>
          </a:p>
        </p:txBody>
      </p:sp>
      <p:pic>
        <p:nvPicPr>
          <p:cNvPr id="7" name="Содержимое 6" descr="чел.bmp"/>
          <p:cNvPicPr>
            <a:picLocks noGrp="1" noChangeAspect="1"/>
          </p:cNvPicPr>
          <p:nvPr>
            <p:ph sz="half" idx="2"/>
          </p:nvPr>
        </p:nvPicPr>
        <p:blipFill>
          <a:blip r:embed="rId2" cstate="email"/>
          <a:stretch>
            <a:fillRect/>
          </a:stretch>
        </p:blipFill>
        <p:spPr>
          <a:xfrm>
            <a:off x="1" y="2744955"/>
            <a:ext cx="2400300" cy="4113046"/>
          </a:xfrm>
        </p:spPr>
      </p:pic>
      <p:pic>
        <p:nvPicPr>
          <p:cNvPr id="8" name="Содержимое 7" descr="чел1.bmp"/>
          <p:cNvPicPr>
            <a:picLocks noGrp="1" noChangeAspect="1"/>
          </p:cNvPicPr>
          <p:nvPr>
            <p:ph sz="quarter" idx="4"/>
          </p:nvPr>
        </p:nvPicPr>
        <p:blipFill>
          <a:blip r:embed="rId3" cstate="email"/>
          <a:stretch>
            <a:fillRect/>
          </a:stretch>
        </p:blipFill>
        <p:spPr>
          <a:xfrm>
            <a:off x="3143240" y="2786034"/>
            <a:ext cx="2284413" cy="4071966"/>
          </a:xfrm>
        </p:spPr>
      </p:pic>
      <p:pic>
        <p:nvPicPr>
          <p:cNvPr id="9" name="Содержимое 7" descr="чел1.bmp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6143637" y="2786034"/>
            <a:ext cx="3000364" cy="4071966"/>
          </a:xfrm>
          <a:prstGeom prst="rect">
            <a:avLst/>
          </a:prstGeom>
        </p:spPr>
      </p:pic>
      <p:sp>
        <p:nvSpPr>
          <p:cNvPr id="10" name="Стрелка вправо 9"/>
          <p:cNvSpPr/>
          <p:nvPr/>
        </p:nvSpPr>
        <p:spPr>
          <a:xfrm>
            <a:off x="2571737" y="3571876"/>
            <a:ext cx="428628" cy="500066"/>
          </a:xfrm>
          <a:prstGeom prst="rightArrow">
            <a:avLst/>
          </a:prstGeom>
          <a:solidFill>
            <a:srgbClr val="FF00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Стрелка вправо 10"/>
          <p:cNvSpPr/>
          <p:nvPr/>
        </p:nvSpPr>
        <p:spPr>
          <a:xfrm>
            <a:off x="5572133" y="3643315"/>
            <a:ext cx="428628" cy="500066"/>
          </a:xfrm>
          <a:prstGeom prst="rightArrow">
            <a:avLst/>
          </a:prstGeom>
          <a:solidFill>
            <a:srgbClr val="FF00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2" name="Содержимое 6" descr="чел.bmp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0" y="2744954"/>
            <a:ext cx="2400300" cy="4113046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686800" cy="1725602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8. Если бы твои родители поставили в твой день рождения на стол спиртное: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214555"/>
            <a:ext cx="8229600" cy="3911609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ru-RU" dirty="0" smtClean="0"/>
              <a:t>А) ты бы не одобрил их решение и отказался от предложенных напитков</a:t>
            </a:r>
          </a:p>
          <a:p>
            <a:pPr>
              <a:buNone/>
            </a:pPr>
            <a:r>
              <a:rPr lang="ru-RU" dirty="0" smtClean="0"/>
              <a:t>Б) начал бы обсуждать это предложение с друзьями, но предупредил бы их, чтобы не рассказывали об этом у себя дома</a:t>
            </a:r>
          </a:p>
          <a:p>
            <a:pPr>
              <a:buNone/>
            </a:pPr>
            <a:r>
              <a:rPr lang="ru-RU" dirty="0" smtClean="0"/>
              <a:t>В) посчитал бы это совершенно правильным</a:t>
            </a:r>
            <a:endParaRPr lang="ru-RU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9. Если человек пьет, то он: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А) незаметно привыкает к спиртному и станет алкоголиком</a:t>
            </a:r>
          </a:p>
          <a:p>
            <a:pPr>
              <a:buNone/>
            </a:pPr>
            <a:r>
              <a:rPr lang="ru-RU" dirty="0" smtClean="0"/>
              <a:t>б) может в любой момент бросить это занятие, если очень захочет</a:t>
            </a:r>
          </a:p>
          <a:p>
            <a:pPr>
              <a:buNone/>
            </a:pPr>
            <a:r>
              <a:rPr lang="ru-RU" dirty="0" smtClean="0"/>
              <a:t>В) правильно поступает, так как спиртное выводить из организма вредные вещества</a:t>
            </a:r>
            <a:endParaRPr lang="ru-RU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785926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10. Почему человеку трудно признаться, что он алкоголик?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143116"/>
            <a:ext cx="8229600" cy="3983048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А) потому что ему стыдно и страшно за себя и своих близких</a:t>
            </a:r>
          </a:p>
          <a:p>
            <a:pPr>
              <a:buNone/>
            </a:pPr>
            <a:r>
              <a:rPr lang="ru-RU" dirty="0" smtClean="0"/>
              <a:t>Б) потому что это значит признать себя слабым и безвольным</a:t>
            </a:r>
          </a:p>
          <a:p>
            <a:pPr>
              <a:buNone/>
            </a:pPr>
            <a:r>
              <a:rPr lang="ru-RU" dirty="0" smtClean="0"/>
              <a:t>В) потому что тогда нужно бросить пить и приступить к лечению</a:t>
            </a:r>
            <a:endParaRPr lang="ru-RU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sz="4000" b="1" dirty="0" smtClean="0">
                <a:solidFill>
                  <a:srgbClr val="FF0000"/>
                </a:solidFill>
              </a:rPr>
              <a:t>Поставь себе за каждый ответ:</a:t>
            </a:r>
          </a:p>
          <a:p>
            <a:pPr>
              <a:buNone/>
            </a:pPr>
            <a:r>
              <a:rPr lang="ru-RU" dirty="0" smtClean="0"/>
              <a:t>А) 1 балл</a:t>
            </a:r>
          </a:p>
          <a:p>
            <a:pPr>
              <a:buNone/>
            </a:pPr>
            <a:r>
              <a:rPr lang="ru-RU" dirty="0" smtClean="0"/>
              <a:t>Б) 2 балла</a:t>
            </a:r>
          </a:p>
          <a:p>
            <a:pPr>
              <a:buNone/>
            </a:pPr>
            <a:r>
              <a:rPr lang="ru-RU" dirty="0" smtClean="0"/>
              <a:t>В) 3 балла</a:t>
            </a:r>
            <a:endParaRPr lang="ru-RU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Если ты набрал 10-16 баллов</a:t>
            </a:r>
            <a:endParaRPr lang="ru-RU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У тебя есть в полной мере понимание опасности алкоголизма. Твое неприятие спиртного заслуживает одобрения.</a:t>
            </a:r>
            <a:endParaRPr lang="ru-RU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Если ты набрал 17-23 балла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Ты понимаешь опасность алкоголизма, но иногда надеешься на «авось». Избавься от некоторой снисходительности к употребляющим спиртное.</a:t>
            </a:r>
            <a:endParaRPr lang="ru-RU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Если ты набрал 24-30 баллов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К сожалению, ты не понимаешь всей опасности алкоголизма. Срочно пересмотри свое отношение к спиртному.</a:t>
            </a:r>
            <a:endParaRPr lang="ru-RU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Литература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ru-RU" dirty="0" smtClean="0"/>
              <a:t>О.И. Моисеева, И.И. </a:t>
            </a:r>
            <a:r>
              <a:rPr lang="ru-RU" dirty="0" err="1" smtClean="0"/>
              <a:t>Тараданова</a:t>
            </a:r>
            <a:r>
              <a:rPr lang="ru-RU" dirty="0" smtClean="0"/>
              <a:t> «Выбираем мир без наркотиков».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 smtClean="0"/>
              <a:t>Н.Я. Копыт, Е.С. Скворцова «Алкоголь и подростки».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 smtClean="0"/>
              <a:t>Д.В. Колесов «Алкоголь – наркотическое вещество»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 smtClean="0"/>
              <a:t>З.П. Громова, В.Г. Ленина «Объяснительный текст к таблицам по гигиене»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 smtClean="0"/>
              <a:t>Журнал «Здоровье».</a:t>
            </a:r>
            <a:endParaRPr lang="ru-RU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Алкоголь – наркотическое вещество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1" y="1600201"/>
            <a:ext cx="8543956" cy="4972071"/>
          </a:xfrm>
        </p:spPr>
        <p:txBody>
          <a:bodyPr>
            <a:noAutofit/>
          </a:bodyPr>
          <a:lstStyle/>
          <a:p>
            <a:r>
              <a:rPr lang="ru-RU" b="1" dirty="0" smtClean="0">
                <a:solidFill>
                  <a:schemeClr val="accent4">
                    <a:lumMod val="50000"/>
                  </a:schemeClr>
                </a:solidFill>
              </a:rPr>
              <a:t>От греч. «наркотикос» - «приводящий в оцепенение», </a:t>
            </a:r>
          </a:p>
          <a:p>
            <a:pPr>
              <a:buNone/>
            </a:pPr>
            <a:r>
              <a:rPr lang="ru-RU" b="1" dirty="0" smtClean="0">
                <a:solidFill>
                  <a:schemeClr val="accent4">
                    <a:lumMod val="50000"/>
                  </a:schemeClr>
                </a:solidFill>
              </a:rPr>
              <a:t>   «одурманивающий».</a:t>
            </a:r>
          </a:p>
          <a:p>
            <a:r>
              <a:rPr lang="ru-RU" b="1" dirty="0" smtClean="0">
                <a:solidFill>
                  <a:schemeClr val="accent4">
                    <a:lumMod val="50000"/>
                  </a:schemeClr>
                </a:solidFill>
              </a:rPr>
              <a:t>Наркотическими называют вещества, вызывающие вначале своеобразное возбуждение, а затем угнетение центральной нервной системы.</a:t>
            </a:r>
            <a:endParaRPr lang="ru-RU" b="1" dirty="0">
              <a:solidFill>
                <a:schemeClr val="accent4">
                  <a:lumMod val="50000"/>
                </a:schemeClr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FF0000">
                      <a:alpha val="65000"/>
                    </a:srgbClr>
                  </a:innerShdw>
                </a:effectLst>
              </a:rPr>
              <a:t>К алкоголю пристрастие возникает постепенно</a:t>
            </a:r>
            <a:endParaRPr lang="ru-RU" b="1" dirty="0">
              <a:ln w="1905"/>
              <a:solidFill>
                <a:srgbClr val="FF0000"/>
              </a:solidFill>
              <a:effectLst>
                <a:innerShdw blurRad="69850" dist="43180" dir="5400000">
                  <a:srgbClr val="FF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I.</a:t>
            </a:r>
            <a:r>
              <a:rPr lang="ru-RU" b="1" dirty="0" smtClean="0">
                <a:solidFill>
                  <a:srgbClr val="FF0000"/>
                </a:solidFill>
              </a:rPr>
              <a:t> Стадия знакомства с алкоголем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0" y="2071678"/>
            <a:ext cx="4429124" cy="4786322"/>
          </a:xfrm>
        </p:spPr>
        <p:txBody>
          <a:bodyPr/>
          <a:lstStyle/>
          <a:p>
            <a:pPr>
              <a:buNone/>
            </a:pPr>
            <a:r>
              <a:rPr lang="ru-RU" b="1" dirty="0" smtClean="0">
                <a:solidFill>
                  <a:schemeClr val="bg2">
                    <a:lumMod val="25000"/>
                  </a:schemeClr>
                </a:solidFill>
              </a:rPr>
              <a:t>   </a:t>
            </a:r>
            <a:r>
              <a:rPr lang="ru-RU" b="1" dirty="0" smtClean="0">
                <a:solidFill>
                  <a:schemeClr val="accent4">
                    <a:lumMod val="50000"/>
                  </a:schemeClr>
                </a:solidFill>
              </a:rPr>
              <a:t>Первое знакомство происходит </a:t>
            </a:r>
          </a:p>
          <a:p>
            <a:r>
              <a:rPr lang="ru-RU" b="1" dirty="0" smtClean="0">
                <a:solidFill>
                  <a:schemeClr val="accent4">
                    <a:lumMod val="50000"/>
                  </a:schemeClr>
                </a:solidFill>
              </a:rPr>
              <a:t>из любопытства</a:t>
            </a:r>
          </a:p>
          <a:p>
            <a:r>
              <a:rPr lang="ru-RU" b="1" dirty="0" smtClean="0">
                <a:solidFill>
                  <a:schemeClr val="accent4">
                    <a:lumMod val="50000"/>
                  </a:schemeClr>
                </a:solidFill>
              </a:rPr>
              <a:t>случайно</a:t>
            </a:r>
          </a:p>
          <a:p>
            <a:r>
              <a:rPr lang="ru-RU" b="1" dirty="0" smtClean="0">
                <a:solidFill>
                  <a:schemeClr val="accent4">
                    <a:lumMod val="50000"/>
                  </a:schemeClr>
                </a:solidFill>
              </a:rPr>
              <a:t>спиртное дают взрослые, сами ведущие неправильный образ жизни.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5" name="Содержимое 4" descr="File0027.bmp"/>
          <p:cNvPicPr>
            <a:picLocks noGrp="1" noChangeAspect="1"/>
          </p:cNvPicPr>
          <p:nvPr>
            <p:ph sz="half" idx="2"/>
          </p:nvPr>
        </p:nvPicPr>
        <p:blipFill>
          <a:blip r:embed="rId2" cstate="email"/>
          <a:stretch>
            <a:fillRect/>
          </a:stretch>
        </p:blipFill>
        <p:spPr>
          <a:xfrm>
            <a:off x="4572000" y="2285992"/>
            <a:ext cx="4286280" cy="4286280"/>
          </a:xfr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I.</a:t>
            </a:r>
            <a:r>
              <a:rPr lang="ru-RU" b="1" dirty="0" smtClean="0">
                <a:solidFill>
                  <a:srgbClr val="FF0000"/>
                </a:solidFill>
              </a:rPr>
              <a:t> Стадия знакомства с алкоголем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ru-RU" b="1" dirty="0" smtClean="0">
                <a:solidFill>
                  <a:schemeClr val="accent4">
                    <a:lumMod val="50000"/>
                  </a:schemeClr>
                </a:solidFill>
              </a:rPr>
              <a:t>Алкоголь воздействует на центральную нервную систему, вызывает особое психическое состояние – </a:t>
            </a:r>
            <a:r>
              <a:rPr lang="ru-RU" b="1" dirty="0" smtClean="0">
                <a:solidFill>
                  <a:srgbClr val="FF0000"/>
                </a:solidFill>
              </a:rPr>
              <a:t>эйфорию. </a:t>
            </a:r>
          </a:p>
          <a:p>
            <a:pPr>
              <a:buNone/>
            </a:pPr>
            <a:r>
              <a:rPr lang="ru-RU" b="1" dirty="0" smtClean="0">
                <a:solidFill>
                  <a:srgbClr val="FF0000"/>
                </a:solidFill>
              </a:rPr>
              <a:t>   </a:t>
            </a:r>
            <a:r>
              <a:rPr lang="ru-RU" b="1" dirty="0" smtClean="0">
                <a:solidFill>
                  <a:schemeClr val="accent4">
                    <a:lumMod val="50000"/>
                  </a:schemeClr>
                </a:solidFill>
              </a:rPr>
              <a:t>При этом человек излишне разговорчив, шумлив, оживлен, </a:t>
            </a:r>
          </a:p>
          <a:p>
            <a:pPr>
              <a:buNone/>
            </a:pPr>
            <a:r>
              <a:rPr lang="ru-RU" b="1" dirty="0" smtClean="0">
                <a:solidFill>
                  <a:schemeClr val="accent4">
                    <a:lumMod val="50000"/>
                  </a:schemeClr>
                </a:solidFill>
              </a:rPr>
              <a:t>    иногда агрессивен.</a:t>
            </a:r>
          </a:p>
          <a:p>
            <a:r>
              <a:rPr lang="ru-RU" b="1" dirty="0" smtClean="0">
                <a:solidFill>
                  <a:schemeClr val="accent4">
                    <a:lumMod val="50000"/>
                  </a:schemeClr>
                </a:solidFill>
              </a:rPr>
              <a:t>Эйфория – это вредное состояние, т.к. человек всегда отключается от реальности. </a:t>
            </a:r>
          </a:p>
          <a:p>
            <a:r>
              <a:rPr lang="ru-RU" b="1" dirty="0" smtClean="0">
                <a:solidFill>
                  <a:schemeClr val="accent4">
                    <a:lumMod val="50000"/>
                  </a:schemeClr>
                </a:solidFill>
              </a:rPr>
              <a:t>Это по существу обман психики химическим веществом.</a:t>
            </a:r>
          </a:p>
          <a:p>
            <a:endParaRPr lang="ru-RU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II.</a:t>
            </a:r>
            <a:r>
              <a:rPr lang="ru-RU" b="1" dirty="0" smtClean="0">
                <a:solidFill>
                  <a:srgbClr val="FF0000"/>
                </a:solidFill>
              </a:rPr>
              <a:t> Стадия регулярного употребления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2845" y="1600200"/>
            <a:ext cx="9001156" cy="4972072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chemeClr val="accent4">
                    <a:lumMod val="50000"/>
                  </a:schemeClr>
                </a:solidFill>
              </a:rPr>
              <a:t>На этой стадии алкоголь употребляют  регулярно.</a:t>
            </a:r>
          </a:p>
          <a:p>
            <a:r>
              <a:rPr lang="ru-RU" b="1" dirty="0" smtClean="0">
                <a:solidFill>
                  <a:schemeClr val="accent4">
                    <a:lumMod val="50000"/>
                  </a:schemeClr>
                </a:solidFill>
              </a:rPr>
              <a:t>Из тех подростков, которые пьют, большинство напиваются допьяна, так как пьют слишком много.</a:t>
            </a:r>
          </a:p>
          <a:p>
            <a:r>
              <a:rPr lang="ru-RU" b="1" dirty="0" smtClean="0">
                <a:solidFill>
                  <a:schemeClr val="accent4">
                    <a:lumMod val="50000"/>
                  </a:schemeClr>
                </a:solidFill>
              </a:rPr>
              <a:t>Для того чтобы выпить находятся поводы, такие как «неудобно было отстать от ребят», «друзья уговорили», «за компанию», «для храбрости» и др.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570</TotalTime>
  <Words>1500</Words>
  <Application>Microsoft Office PowerPoint</Application>
  <PresentationFormat>Экран (4:3)</PresentationFormat>
  <Paragraphs>184</Paragraphs>
  <Slides>47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47</vt:i4>
      </vt:variant>
    </vt:vector>
  </HeadingPairs>
  <TitlesOfParts>
    <vt:vector size="48" baseType="lpstr">
      <vt:lpstr>Тема Office</vt:lpstr>
      <vt:lpstr>МКОУ «Шараповская   СОШ»  Марьяновский  район  Омская область</vt:lpstr>
      <vt:lpstr>Слайд 2</vt:lpstr>
      <vt:lpstr>Произойти от обезьяны Был человеку путь не мал.</vt:lpstr>
      <vt:lpstr>В обратный путь пустился пьяный,  За час опять животным стал.                                           Р. Гамзатов</vt:lpstr>
      <vt:lpstr>Алкоголь – наркотическое вещество</vt:lpstr>
      <vt:lpstr>К алкоголю пристрастие возникает постепенно</vt:lpstr>
      <vt:lpstr>I. Стадия знакомства с алкоголем</vt:lpstr>
      <vt:lpstr>I. Стадия знакомства с алкоголем</vt:lpstr>
      <vt:lpstr>II. Стадия регулярного употребления</vt:lpstr>
      <vt:lpstr>С сарказмом перечисляет поводы для пьянства английский поэт Роберт Бёрнс</vt:lpstr>
      <vt:lpstr>Выдающийся психиатр академик В.М. Бехтерев</vt:lpstr>
      <vt:lpstr>III. Стадия навязчивой идеи</vt:lpstr>
      <vt:lpstr>III. Стадия навязчивой идеи</vt:lpstr>
      <vt:lpstr>IV.Стадия физической зависимости</vt:lpstr>
      <vt:lpstr>IV.Стадия физической зависимости</vt:lpstr>
      <vt:lpstr>Алкоголизм</vt:lpstr>
      <vt:lpstr>Слайд 17</vt:lpstr>
      <vt:lpstr>Как изменяются органы человека при приеме алкоголя?</vt:lpstr>
      <vt:lpstr>Нервная ткань</vt:lpstr>
      <vt:lpstr>Сердце</vt:lpstr>
      <vt:lpstr>Электрокардиограмма</vt:lpstr>
      <vt:lpstr>Печень</vt:lpstr>
      <vt:lpstr>Изменения печени на клеточном уровне</vt:lpstr>
      <vt:lpstr>Почки</vt:lpstr>
      <vt:lpstr>Систематическое употребление родителями алкоголя во много раз увеличивает возможность врожденных уродств и других изменений</vt:lpstr>
      <vt:lpstr>Жертва пагубного пристрастия родителей к спиртному</vt:lpstr>
      <vt:lpstr> Головной мозг  плода</vt:lpstr>
      <vt:lpstr>Слайд 28</vt:lpstr>
      <vt:lpstr>Слайд 29</vt:lpstr>
      <vt:lpstr>Слайд 30</vt:lpstr>
      <vt:lpstr>Слайд 31</vt:lpstr>
      <vt:lpstr>Как ты относишься к алкоголю?</vt:lpstr>
      <vt:lpstr>1. Если у твоего знакомого возникли проблемы, что ты посоветовал бы ему, чтобы снять напряжение?</vt:lpstr>
      <vt:lpstr>2. Если бы тебе предложили выпить друзья:</vt:lpstr>
      <vt:lpstr>3. Если бы тебе пришлось ехать в лифте с пьяным человеком, то он бы вызвал у тебя чувство:</vt:lpstr>
      <vt:lpstr>4. Если бы тебе пришлось вести домой пьяного человека, то тебе было бы:</vt:lpstr>
      <vt:lpstr>5. Когда взрослый человек слишком много пьет, ты думаешь о том, что он:</vt:lpstr>
      <vt:lpstr>6. Что ты думаешь , когда видишь телевизионную рекламу, в которой молодые люди с увлечением обсуждают качество пива </vt:lpstr>
      <vt:lpstr>7. Если бы тебя спросили в школе, выпиваешь ли ты:</vt:lpstr>
      <vt:lpstr>8. Если бы твои родители поставили в твой день рождения на стол спиртное:</vt:lpstr>
      <vt:lpstr>9. Если человек пьет, то он:</vt:lpstr>
      <vt:lpstr>10. Почему человеку трудно признаться, что он алкоголик?</vt:lpstr>
      <vt:lpstr>Слайд 43</vt:lpstr>
      <vt:lpstr>Если ты набрал 10-16 баллов</vt:lpstr>
      <vt:lpstr>Если ты набрал 17-23 балла</vt:lpstr>
      <vt:lpstr>Если ты набрал 24-30 баллов</vt:lpstr>
      <vt:lpstr>Литература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revaz</cp:lastModifiedBy>
  <cp:revision>90</cp:revision>
  <dcterms:modified xsi:type="dcterms:W3CDTF">2013-03-10T22:00:51Z</dcterms:modified>
</cp:coreProperties>
</file>