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67" autoAdjust="0"/>
  </p:normalViewPr>
  <p:slideViewPr>
    <p:cSldViewPr>
      <p:cViewPr varScale="1">
        <p:scale>
          <a:sx n="67" d="100"/>
          <a:sy n="67" d="100"/>
        </p:scale>
        <p:origin x="-7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43E07-138A-4979-9CC9-D797B10DB4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FB54C-DBF5-4697-A7CA-0F7E58C6CB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40467-127F-437C-A42D-2DFCD5D158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A13FFC8-159A-403F-BB04-9062CDD87A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816463E-49C2-4D63-B9D6-8CA80EABD35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36AD8B-333D-4CD0-910C-425426CA55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BBA33-54D1-45D2-B9FB-EAC60165A6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BDA84-4A40-4744-BDC5-573BC6555E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32438-4539-45D4-9232-FE5D575669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E4D7D-0FA8-49B8-8087-78E8C41275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DC1F8-FAD2-45B4-8C81-1560F5D192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40C15-37F5-4446-90C2-C9A117A9CB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CBF3F-7AA4-4B44-969F-B429888D0A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F1F6D-17E2-414D-99AC-B9551A9789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7DF0BB-E9D0-46C3-BFD3-32A913D44DA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r>
              <a:rPr lang="en-US" sz="5400" b="1">
                <a:solidFill>
                  <a:srgbClr val="FF0066"/>
                </a:solidFill>
              </a:rPr>
              <a:t>Mass Media</a:t>
            </a:r>
            <a:endParaRPr lang="ru-RU" sz="5400" b="1">
              <a:solidFill>
                <a:srgbClr val="FF0066"/>
              </a:solidFill>
            </a:endParaRPr>
          </a:p>
        </p:txBody>
      </p:sp>
      <p:pic>
        <p:nvPicPr>
          <p:cNvPr id="3083" name="Picture 11" descr="газеты 2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659563" y="260350"/>
            <a:ext cx="2160587" cy="2160588"/>
          </a:xfrm>
          <a:noFill/>
          <a:ln/>
        </p:spPr>
      </p:pic>
      <p:pic>
        <p:nvPicPr>
          <p:cNvPr id="3086" name="Picture 14" descr="студия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563938" y="333375"/>
            <a:ext cx="2598737" cy="2003425"/>
          </a:xfrm>
          <a:noFill/>
          <a:ln/>
        </p:spPr>
      </p:pic>
      <p:pic>
        <p:nvPicPr>
          <p:cNvPr id="3087" name="Picture 15" descr="студия1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179388" y="333375"/>
            <a:ext cx="3024187" cy="2011363"/>
          </a:xfrm>
          <a:noFill/>
          <a:ln/>
        </p:spPr>
      </p:pic>
      <p:pic>
        <p:nvPicPr>
          <p:cNvPr id="3089" name="Picture 17" descr="мужчина"/>
          <p:cNvPicPr>
            <a:picLocks noChangeAspect="1" noChangeArrowheads="1"/>
          </p:cNvPicPr>
          <p:nvPr>
            <p:ph sz="quarter" idx="4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39750" y="3860800"/>
            <a:ext cx="1843088" cy="2727325"/>
          </a:xfrm>
          <a:noFill/>
          <a:ln/>
        </p:spPr>
      </p:pic>
      <p:pic>
        <p:nvPicPr>
          <p:cNvPr id="3091" name="Picture 19" descr="Изображение 03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948488" y="3860800"/>
            <a:ext cx="1566862" cy="2663825"/>
          </a:xfrm>
          <a:prstGeom prst="rect">
            <a:avLst/>
          </a:prstGeom>
          <a:noFill/>
        </p:spPr>
      </p:pic>
      <p:pic>
        <p:nvPicPr>
          <p:cNvPr id="3092" name="Picture 20" descr="ведущая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771775" y="4581525"/>
            <a:ext cx="3673475" cy="1101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45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7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66"/>
                </a:solidFill>
              </a:rPr>
              <a:t>Radio</a:t>
            </a:r>
            <a:endParaRPr lang="ru-RU" b="1">
              <a:solidFill>
                <a:srgbClr val="FF0066"/>
              </a:solidFill>
            </a:endParaRPr>
          </a:p>
        </p:txBody>
      </p:sp>
      <p:pic>
        <p:nvPicPr>
          <p:cNvPr id="26630" name="Picture 6" descr="Изображение 030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47813" y="1773238"/>
            <a:ext cx="6119812" cy="27495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66"/>
                </a:solidFill>
              </a:rPr>
              <a:t>Our local Newspapers</a:t>
            </a:r>
            <a:endParaRPr lang="ru-RU" b="1">
              <a:solidFill>
                <a:srgbClr val="FF0066"/>
              </a:solidFill>
            </a:endParaRPr>
          </a:p>
        </p:txBody>
      </p:sp>
      <p:pic>
        <p:nvPicPr>
          <p:cNvPr id="28679" name="Picture 7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989138"/>
            <a:ext cx="3887788" cy="3009900"/>
          </a:xfrm>
          <a:noFill/>
          <a:ln/>
        </p:spPr>
      </p:pic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2060575"/>
            <a:ext cx="4033838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solidFill>
                  <a:srgbClr val="FF0066"/>
                </a:solidFill>
              </a:rPr>
              <a:t>Books</a:t>
            </a:r>
            <a:br>
              <a:rPr lang="en-US" sz="4000" b="1">
                <a:solidFill>
                  <a:srgbClr val="FF0066"/>
                </a:solidFill>
              </a:rPr>
            </a:br>
            <a:r>
              <a:rPr lang="en-US" sz="4000">
                <a:solidFill>
                  <a:schemeClr val="accent2"/>
                </a:solidFill>
              </a:rPr>
              <a:t>Are books Media too</a:t>
            </a:r>
            <a:r>
              <a:rPr lang="ru-RU" sz="4000">
                <a:solidFill>
                  <a:schemeClr val="accent2"/>
                </a:solidFill>
              </a:rPr>
              <a:t>?</a:t>
            </a:r>
          </a:p>
        </p:txBody>
      </p:sp>
      <p:pic>
        <p:nvPicPr>
          <p:cNvPr id="30728" name="Picture 8" descr="Изображение 035а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476375" y="1989138"/>
            <a:ext cx="6119813" cy="3413125"/>
          </a:xfrm>
          <a:noFill/>
          <a:ln/>
        </p:spPr>
      </p:pic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5621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solidFill>
                  <a:srgbClr val="FF0066"/>
                </a:solidFill>
              </a:rPr>
              <a:t>The most modern way of communication is the Internet.</a:t>
            </a:r>
            <a:endParaRPr lang="ru-RU" sz="4000" b="1">
              <a:solidFill>
                <a:srgbClr val="FF0066"/>
              </a:solidFill>
            </a:endParaRPr>
          </a:p>
        </p:txBody>
      </p:sp>
      <p:pic>
        <p:nvPicPr>
          <p:cNvPr id="32774" name="Picture 6" descr="мужчина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1700213"/>
            <a:ext cx="2921000" cy="4321175"/>
          </a:xfrm>
          <a:noFill/>
          <a:ln/>
        </p:spPr>
      </p:pic>
      <p:pic>
        <p:nvPicPr>
          <p:cNvPr id="32777" name="Picture 9" descr="комп 3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932363" y="4292600"/>
            <a:ext cx="3095625" cy="2063750"/>
          </a:xfrm>
          <a:noFill/>
          <a:ln/>
        </p:spPr>
      </p:pic>
      <p:pic>
        <p:nvPicPr>
          <p:cNvPr id="32778" name="Picture 10" descr="комп2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003800" y="1773238"/>
            <a:ext cx="2808288" cy="20955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r>
              <a:rPr lang="en-US" sz="4000">
                <a:solidFill>
                  <a:schemeClr val="accent2"/>
                </a:solidFill>
              </a:rPr>
              <a:t>Means of communication are our teachers, advisers, partners, friends and the most amusing company</a:t>
            </a:r>
            <a:r>
              <a:rPr lang="en-US" sz="4000"/>
              <a:t>.</a:t>
            </a:r>
            <a:endParaRPr lang="ru-RU" sz="4000"/>
          </a:p>
        </p:txBody>
      </p:sp>
      <p:pic>
        <p:nvPicPr>
          <p:cNvPr id="34825" name="Picture 9" descr="1 газеты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276475" y="3646488"/>
            <a:ext cx="400050" cy="433387"/>
          </a:xfrm>
          <a:noFill/>
          <a:ln/>
        </p:spPr>
      </p:pic>
      <p:pic>
        <p:nvPicPr>
          <p:cNvPr id="34831" name="Picture 1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2852738"/>
            <a:ext cx="25241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3" name="Picture 17" descr="газеты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3203575" y="2924175"/>
            <a:ext cx="2786063" cy="3529013"/>
          </a:xfrm>
          <a:noFill/>
          <a:ln/>
        </p:spPr>
      </p:pic>
      <p:pic>
        <p:nvPicPr>
          <p:cNvPr id="34837" name="Picture 21" descr="комп4"/>
          <p:cNvPicPr>
            <a:picLocks noChangeAspect="1" noChangeArrowheads="1"/>
          </p:cNvPicPr>
          <p:nvPr>
            <p:ph sz="quarter" idx="2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6300788" y="2924175"/>
            <a:ext cx="2651125" cy="34575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66"/>
                </a:solidFill>
                <a:latin typeface="Arial Black" pitchFamily="34" charset="0"/>
              </a:rPr>
              <a:t>Mass Media</a:t>
            </a:r>
            <a:endParaRPr lang="ru-RU" b="1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1628775"/>
            <a:ext cx="5348288" cy="4525963"/>
          </a:xfrm>
        </p:spPr>
        <p:txBody>
          <a:bodyPr/>
          <a:lstStyle/>
          <a:p>
            <a:r>
              <a:rPr lang="en-US" b="1">
                <a:solidFill>
                  <a:schemeClr val="accent2"/>
                </a:solidFill>
              </a:rPr>
              <a:t>Television (satellite/ cable)</a:t>
            </a:r>
          </a:p>
          <a:p>
            <a:r>
              <a:rPr lang="en-US" b="1">
                <a:solidFill>
                  <a:schemeClr val="accent2"/>
                </a:solidFill>
              </a:rPr>
              <a:t>Newspaper (daily/ weekly)</a:t>
            </a:r>
          </a:p>
          <a:p>
            <a:r>
              <a:rPr lang="en-US" b="1">
                <a:solidFill>
                  <a:schemeClr val="accent2"/>
                </a:solidFill>
              </a:rPr>
              <a:t>Tabloid</a:t>
            </a:r>
          </a:p>
          <a:p>
            <a:r>
              <a:rPr lang="en-US" b="1">
                <a:solidFill>
                  <a:schemeClr val="accent2"/>
                </a:solidFill>
              </a:rPr>
              <a:t>The Internet</a:t>
            </a:r>
          </a:p>
          <a:p>
            <a:r>
              <a:rPr lang="en-US" b="1">
                <a:solidFill>
                  <a:schemeClr val="accent2"/>
                </a:solidFill>
              </a:rPr>
              <a:t>Radio</a:t>
            </a:r>
          </a:p>
          <a:p>
            <a:endParaRPr lang="ru-RU" b="1">
              <a:solidFill>
                <a:schemeClr val="accent2"/>
              </a:solidFill>
            </a:endParaRPr>
          </a:p>
        </p:txBody>
      </p:sp>
      <p:pic>
        <p:nvPicPr>
          <p:cNvPr id="9220" name="Picture 4" descr="Изображение 02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196975"/>
            <a:ext cx="2600325" cy="5327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solidFill>
                  <a:srgbClr val="FF0066"/>
                </a:solidFill>
              </a:rPr>
              <a:t>The</a:t>
            </a:r>
            <a:r>
              <a:rPr lang="en-US" sz="4000"/>
              <a:t> </a:t>
            </a:r>
            <a:r>
              <a:rPr lang="en-US" sz="4000">
                <a:solidFill>
                  <a:srgbClr val="FF0066"/>
                </a:solidFill>
              </a:rPr>
              <a:t>disadvantages</a:t>
            </a:r>
            <a:r>
              <a:rPr lang="en-US" sz="4000"/>
              <a:t> </a:t>
            </a:r>
            <a:r>
              <a:rPr lang="en-US" sz="4000">
                <a:solidFill>
                  <a:srgbClr val="FF0066"/>
                </a:solidFill>
              </a:rPr>
              <a:t>of</a:t>
            </a:r>
            <a:r>
              <a:rPr lang="en-US" sz="4000"/>
              <a:t> </a:t>
            </a:r>
            <a:r>
              <a:rPr lang="en-US" sz="4000">
                <a:solidFill>
                  <a:srgbClr val="FF0066"/>
                </a:solidFill>
              </a:rPr>
              <a:t>different</a:t>
            </a:r>
            <a:r>
              <a:rPr lang="en-US" sz="4000"/>
              <a:t> </a:t>
            </a:r>
            <a:r>
              <a:rPr lang="en-US" sz="4000">
                <a:solidFill>
                  <a:srgbClr val="FF0066"/>
                </a:solidFill>
              </a:rPr>
              <a:t>Mass</a:t>
            </a:r>
            <a:r>
              <a:rPr lang="en-US" sz="4000"/>
              <a:t> </a:t>
            </a:r>
            <a:r>
              <a:rPr lang="en-US" sz="4000">
                <a:solidFill>
                  <a:srgbClr val="FF0066"/>
                </a:solidFill>
              </a:rPr>
              <a:t>Media</a:t>
            </a:r>
            <a:endParaRPr lang="ru-RU" sz="4000">
              <a:solidFill>
                <a:srgbClr val="FF0066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9475" y="1844675"/>
            <a:ext cx="5267325" cy="4525963"/>
          </a:xfrm>
        </p:spPr>
        <p:txBody>
          <a:bodyPr/>
          <a:lstStyle/>
          <a:p>
            <a:r>
              <a:rPr lang="en-US"/>
              <a:t>If we watch TV a lot we………</a:t>
            </a:r>
          </a:p>
          <a:p>
            <a:r>
              <a:rPr lang="en-US"/>
              <a:t>When we often use the Internet we ……….</a:t>
            </a:r>
          </a:p>
          <a:p>
            <a:r>
              <a:rPr lang="en-US"/>
              <a:t>When we play computer games a lot we…….</a:t>
            </a:r>
            <a:endParaRPr lang="ru-RU"/>
          </a:p>
        </p:txBody>
      </p:sp>
      <p:pic>
        <p:nvPicPr>
          <p:cNvPr id="14340" name="Picture 4" descr="мужчин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1773238"/>
            <a:ext cx="2336800" cy="3455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66"/>
                </a:solidFill>
              </a:rPr>
              <a:t>TV broadcasting companies</a:t>
            </a:r>
            <a:endParaRPr lang="ru-RU">
              <a:solidFill>
                <a:srgbClr val="FF0066"/>
              </a:solidFill>
            </a:endParaRPr>
          </a:p>
        </p:txBody>
      </p:sp>
      <p:graphicFrame>
        <p:nvGraphicFramePr>
          <p:cNvPr id="10262" name="Group 22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Russia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The USA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Britain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Canada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4" name="Picture 24" descr="1 орт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363" y="1773238"/>
            <a:ext cx="676275" cy="798512"/>
          </a:xfrm>
          <a:prstGeom prst="rect">
            <a:avLst/>
          </a:prstGeom>
          <a:noFill/>
        </p:spPr>
      </p:pic>
      <p:pic>
        <p:nvPicPr>
          <p:cNvPr id="10265" name="Picture 25" descr="культур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7763" y="1844675"/>
            <a:ext cx="822325" cy="669925"/>
          </a:xfrm>
          <a:prstGeom prst="rect">
            <a:avLst/>
          </a:prstGeom>
          <a:noFill/>
        </p:spPr>
      </p:pic>
      <p:pic>
        <p:nvPicPr>
          <p:cNvPr id="10266" name="Picture 26" descr="ртр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451725" y="2060575"/>
            <a:ext cx="854075" cy="285750"/>
          </a:xfrm>
          <a:prstGeom prst="rect">
            <a:avLst/>
          </a:prstGeom>
          <a:noFill/>
        </p:spPr>
      </p:pic>
      <p:pic>
        <p:nvPicPr>
          <p:cNvPr id="10267" name="Picture 27" descr="снн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2997200"/>
            <a:ext cx="871538" cy="469900"/>
          </a:xfrm>
          <a:prstGeom prst="rect">
            <a:avLst/>
          </a:prstGeom>
          <a:noFill/>
        </p:spPr>
      </p:pic>
      <p:pic>
        <p:nvPicPr>
          <p:cNvPr id="10268" name="Picture 28" descr="ввс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940425" y="4149725"/>
            <a:ext cx="1279525" cy="444500"/>
          </a:xfrm>
          <a:prstGeom prst="rect">
            <a:avLst/>
          </a:prstGeom>
          <a:noFill/>
        </p:spPr>
      </p:pic>
      <p:pic>
        <p:nvPicPr>
          <p:cNvPr id="10269" name="Picture 29" descr="снн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227763" y="5084763"/>
            <a:ext cx="74295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solidFill>
                  <a:srgbClr val="FF0066"/>
                </a:solidFill>
              </a:rPr>
              <a:t>Television</a:t>
            </a:r>
            <a:r>
              <a:rPr lang="en-US" sz="4000"/>
              <a:t> </a:t>
            </a:r>
            <a:r>
              <a:rPr lang="ru-RU" sz="4000"/>
              <a:t/>
            </a:r>
            <a:br>
              <a:rPr lang="ru-RU" sz="4000"/>
            </a:br>
            <a:r>
              <a:rPr lang="en-US" sz="4000">
                <a:solidFill>
                  <a:schemeClr val="accent2"/>
                </a:solidFill>
              </a:rPr>
              <a:t>What do you like to watch on TV</a:t>
            </a:r>
            <a:r>
              <a:rPr lang="ru-RU" sz="40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16238" y="1600200"/>
            <a:ext cx="5770562" cy="4525963"/>
          </a:xfrm>
        </p:spPr>
        <p:txBody>
          <a:bodyPr/>
          <a:lstStyle/>
          <a:p>
            <a:r>
              <a:rPr lang="en-US"/>
              <a:t>Talk shows</a:t>
            </a:r>
          </a:p>
          <a:p>
            <a:r>
              <a:rPr lang="en-US"/>
              <a:t>Sport programmes</a:t>
            </a:r>
          </a:p>
          <a:p>
            <a:r>
              <a:rPr lang="en-US"/>
              <a:t>Films</a:t>
            </a:r>
          </a:p>
          <a:p>
            <a:r>
              <a:rPr lang="en-US"/>
              <a:t>News</a:t>
            </a:r>
          </a:p>
          <a:p>
            <a:pPr>
              <a:buFontTx/>
              <a:buNone/>
            </a:pPr>
            <a:endParaRPr lang="en-US"/>
          </a:p>
          <a:p>
            <a:endParaRPr lang="en-US"/>
          </a:p>
          <a:p>
            <a:endParaRPr lang="ru-RU"/>
          </a:p>
        </p:txBody>
      </p:sp>
      <p:pic>
        <p:nvPicPr>
          <p:cNvPr id="12292" name="Picture 4" descr="телевизо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850" y="1916113"/>
            <a:ext cx="2016125" cy="1897062"/>
          </a:xfrm>
          <a:prstGeom prst="rect">
            <a:avLst/>
          </a:prstGeom>
          <a:noFill/>
        </p:spPr>
      </p:pic>
      <p:pic>
        <p:nvPicPr>
          <p:cNvPr id="12293" name="Picture 5" descr="Изображение 0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4221163"/>
            <a:ext cx="2876550" cy="2157412"/>
          </a:xfrm>
          <a:prstGeom prst="rect">
            <a:avLst/>
          </a:prstGeom>
          <a:noFill/>
        </p:spPr>
      </p:pic>
      <p:pic>
        <p:nvPicPr>
          <p:cNvPr id="12295" name="Picture 7" descr="Изображение 02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35600" y="4373563"/>
            <a:ext cx="2952750" cy="2214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en-US" b="1">
                <a:solidFill>
                  <a:srgbClr val="FF0066"/>
                </a:solidFill>
              </a:rPr>
              <a:t>TV commentators</a:t>
            </a:r>
            <a:endParaRPr lang="ru-RU" b="1">
              <a:solidFill>
                <a:srgbClr val="FF0066"/>
              </a:solidFill>
            </a:endParaRPr>
          </a:p>
        </p:txBody>
      </p:sp>
      <p:pic>
        <p:nvPicPr>
          <p:cNvPr id="13320" name="Picture 8" descr="Изображение 031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771775" y="1196975"/>
            <a:ext cx="3673475" cy="2466975"/>
          </a:xfrm>
          <a:noFill/>
          <a:ln/>
        </p:spPr>
      </p:pic>
      <p:pic>
        <p:nvPicPr>
          <p:cNvPr id="13321" name="Picture 9" descr="F3469i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8313" y="3789363"/>
            <a:ext cx="2433637" cy="2708275"/>
          </a:xfrm>
          <a:noFill/>
          <a:ln/>
        </p:spPr>
      </p:pic>
      <p:pic>
        <p:nvPicPr>
          <p:cNvPr id="13322" name="Picture 10" descr="H3521i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3419475" y="3789363"/>
            <a:ext cx="2525713" cy="2811462"/>
          </a:xfrm>
          <a:noFill/>
          <a:ln/>
        </p:spPr>
      </p:pic>
      <p:pic>
        <p:nvPicPr>
          <p:cNvPr id="13328" name="Picture 16" descr="m03006i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43663" y="3789363"/>
            <a:ext cx="2457450" cy="2735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solidFill>
                  <a:srgbClr val="FF0066"/>
                </a:solidFill>
              </a:rPr>
              <a:t>The Newsreader is an image of the channel</a:t>
            </a:r>
            <a:r>
              <a:rPr lang="en-US" sz="4000"/>
              <a:t>.</a:t>
            </a:r>
            <a:endParaRPr lang="ru-RU" sz="4000"/>
          </a:p>
        </p:txBody>
      </p:sp>
      <p:pic>
        <p:nvPicPr>
          <p:cNvPr id="17418" name="Picture 10" descr="Изображение 005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0825" y="2060575"/>
            <a:ext cx="4038600" cy="3028950"/>
          </a:xfrm>
          <a:noFill/>
          <a:ln/>
        </p:spPr>
      </p:pic>
      <p:pic>
        <p:nvPicPr>
          <p:cNvPr id="17419" name="Picture 11" descr="Изображение 021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16463" y="2133600"/>
            <a:ext cx="4038600" cy="3028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0066"/>
                </a:solidFill>
              </a:rPr>
              <a:t/>
            </a:r>
            <a:br>
              <a:rPr lang="ru-RU" sz="4000">
                <a:solidFill>
                  <a:srgbClr val="FF0066"/>
                </a:solidFill>
              </a:rPr>
            </a:br>
            <a:r>
              <a:rPr lang="ru-RU" sz="4000">
                <a:solidFill>
                  <a:srgbClr val="FF0066"/>
                </a:solidFill>
              </a:rPr>
              <a:t> </a:t>
            </a:r>
            <a:r>
              <a:rPr lang="en-US" sz="4000" b="1">
                <a:solidFill>
                  <a:srgbClr val="FF0066"/>
                </a:solidFill>
              </a:rPr>
              <a:t>A</a:t>
            </a:r>
            <a:r>
              <a:rPr lang="en-US" sz="4000" b="1"/>
              <a:t> </a:t>
            </a:r>
            <a:r>
              <a:rPr lang="en-US" sz="4000" b="1">
                <a:solidFill>
                  <a:srgbClr val="FF0066"/>
                </a:solidFill>
              </a:rPr>
              <a:t>reporter</a:t>
            </a:r>
            <a:r>
              <a:rPr lang="en-US" sz="4000"/>
              <a:t/>
            </a:r>
            <a:br>
              <a:rPr lang="en-US" sz="4000"/>
            </a:br>
            <a:r>
              <a:rPr lang="en-US" sz="4000">
                <a:solidFill>
                  <a:schemeClr val="accent2"/>
                </a:solidFill>
              </a:rPr>
              <a:t>Is being a reporter a dangerous job</a:t>
            </a:r>
            <a:r>
              <a:rPr lang="ru-RU" sz="4000">
                <a:solidFill>
                  <a:schemeClr val="accent2"/>
                </a:solidFill>
              </a:rPr>
              <a:t>?</a:t>
            </a:r>
          </a:p>
        </p:txBody>
      </p:sp>
      <p:pic>
        <p:nvPicPr>
          <p:cNvPr id="19469" name="Picture 13" descr="Изображение 033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5288" y="1628775"/>
            <a:ext cx="2987675" cy="2189163"/>
          </a:xfrm>
          <a:noFill/>
          <a:ln/>
        </p:spPr>
      </p:pic>
      <p:pic>
        <p:nvPicPr>
          <p:cNvPr id="19470" name="Picture 14" descr="репортер1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203575" y="2565400"/>
            <a:ext cx="3311525" cy="2468563"/>
          </a:xfrm>
          <a:noFill/>
          <a:ln/>
        </p:spPr>
      </p:pic>
      <p:pic>
        <p:nvPicPr>
          <p:cNvPr id="19473" name="Picture 17" descr="репортер3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516688" y="4292600"/>
            <a:ext cx="2160587" cy="22764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6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r>
              <a:rPr lang="en-US" sz="4000">
                <a:solidFill>
                  <a:srgbClr val="FF0066"/>
                </a:solidFill>
              </a:rPr>
              <a:t>International journalist,</a:t>
            </a:r>
            <a:r>
              <a:rPr lang="ru-RU" sz="4000">
                <a:solidFill>
                  <a:srgbClr val="FF0066"/>
                </a:solidFill>
              </a:rPr>
              <a:t/>
            </a:r>
            <a:br>
              <a:rPr lang="ru-RU" sz="4000">
                <a:solidFill>
                  <a:srgbClr val="FF0066"/>
                </a:solidFill>
              </a:rPr>
            </a:br>
            <a:r>
              <a:rPr lang="en-US" sz="4000">
                <a:solidFill>
                  <a:srgbClr val="FF0066"/>
                </a:solidFill>
              </a:rPr>
              <a:t> Artyom Borovik</a:t>
            </a:r>
            <a:endParaRPr lang="ru-RU" sz="4000">
              <a:solidFill>
                <a:srgbClr val="FF0066"/>
              </a:solidFill>
            </a:endParaRP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635375" y="1989138"/>
            <a:ext cx="4978400" cy="31972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chemeClr val="accent2"/>
                </a:solidFill>
              </a:rPr>
              <a:t>He was 39.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accent2"/>
                </a:solidFill>
              </a:rPr>
              <a:t>He began his career as a war correspondent in Afghanistan.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accent2"/>
                </a:solidFill>
              </a:rPr>
              <a:t>He became the special Correspondent and interpreter in Moscow for the most popular weekly TV news show in the US, </a:t>
            </a:r>
            <a:r>
              <a:rPr lang="ru-RU" sz="2400">
                <a:solidFill>
                  <a:schemeClr val="accent2"/>
                </a:solidFill>
              </a:rPr>
              <a:t>«</a:t>
            </a:r>
            <a:r>
              <a:rPr lang="en-US" sz="2400">
                <a:solidFill>
                  <a:schemeClr val="accent2"/>
                </a:solidFill>
              </a:rPr>
              <a:t>60 Minutes</a:t>
            </a:r>
            <a:r>
              <a:rPr lang="ru-RU" sz="2400">
                <a:solidFill>
                  <a:schemeClr val="accent2"/>
                </a:solidFill>
              </a:rPr>
              <a:t>»</a:t>
            </a:r>
            <a:r>
              <a:rPr lang="en-US" sz="2400">
                <a:solidFill>
                  <a:schemeClr val="accent2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chemeClr val="accent2"/>
                </a:solidFill>
              </a:rPr>
              <a:t>He was the first Russian to win a top American Overseas Press Award.</a:t>
            </a:r>
            <a:endParaRPr lang="ru-RU" sz="2400">
              <a:solidFill>
                <a:schemeClr val="accent2"/>
              </a:solidFill>
            </a:endParaRPr>
          </a:p>
        </p:txBody>
      </p:sp>
      <p:pic>
        <p:nvPicPr>
          <p:cNvPr id="23560" name="Picture 8" descr="Изображение 03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1989138"/>
            <a:ext cx="3089275" cy="3168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168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Arial Black</vt:lpstr>
      <vt:lpstr>Оформление по умолчанию</vt:lpstr>
      <vt:lpstr>Mass Media</vt:lpstr>
      <vt:lpstr>Mass Media</vt:lpstr>
      <vt:lpstr>The disadvantages of different Mass Media</vt:lpstr>
      <vt:lpstr>TV broadcasting companies</vt:lpstr>
      <vt:lpstr>Television  What do you like to watch on TV?</vt:lpstr>
      <vt:lpstr>TV commentators</vt:lpstr>
      <vt:lpstr>The Newsreader is an image of the channel.</vt:lpstr>
      <vt:lpstr>  A reporter Is being a reporter a dangerous job?</vt:lpstr>
      <vt:lpstr>International journalist,  Artyom Borovik</vt:lpstr>
      <vt:lpstr>Radio</vt:lpstr>
      <vt:lpstr>Our local Newspapers</vt:lpstr>
      <vt:lpstr>Books Are books Media too?</vt:lpstr>
      <vt:lpstr>The most modern way of communication is the Internet.</vt:lpstr>
      <vt:lpstr>Means of communication are our teachers, advisers, partners, friends and the most amusing company.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revaz</cp:lastModifiedBy>
  <cp:revision>8</cp:revision>
  <dcterms:created xsi:type="dcterms:W3CDTF">2009-02-09T06:56:51Z</dcterms:created>
  <dcterms:modified xsi:type="dcterms:W3CDTF">2013-02-07T17:39:34Z</dcterms:modified>
</cp:coreProperties>
</file>