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93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2" r:id="rId8"/>
    <p:sldId id="263" r:id="rId9"/>
    <p:sldId id="264" r:id="rId10"/>
    <p:sldId id="265" r:id="rId11"/>
    <p:sldId id="266" r:id="rId12"/>
    <p:sldId id="261" r:id="rId13"/>
  </p:sldIdLst>
  <p:sldSz cx="9144000" cy="6858000" type="screen4x3"/>
  <p:notesSz cx="6858000" cy="9144000"/>
  <p:embeddedFontLst>
    <p:embeddedFont>
      <p:font typeface="Tahoma" pitchFamily="34" charset="0"/>
      <p:regular r:id="rId14"/>
      <p:bold r:id="rId15"/>
    </p:embeddedFont>
    <p:embeddedFont>
      <p:font typeface="Calibri" pitchFamily="34" charset="0"/>
      <p:regular r:id="rId16"/>
      <p:bold r:id="rId17"/>
      <p:italic r:id="rId18"/>
      <p:boldItalic r:id="rId19"/>
    </p:embeddedFont>
    <p:embeddedFont>
      <p:font typeface="Tw Cen MT Condensed" pitchFamily="34" charset="0"/>
      <p:regular r:id="rId20"/>
      <p:bold r:id="rId21"/>
    </p:embeddedFont>
    <p:embeddedFont>
      <p:font typeface="Calisto MT" pitchFamily="18" charset="0"/>
      <p:regular r:id="rId22"/>
      <p:bold r:id="rId23"/>
      <p:italic r:id="rId24"/>
      <p:boldItalic r:id="rId25"/>
    </p:embeddedFont>
    <p:embeddedFont>
      <p:font typeface="Castellar" pitchFamily="18" charset="0"/>
      <p:regular r:id="rId26"/>
    </p:embeddedFont>
    <p:embeddedFont>
      <p:font typeface="Shruti" pitchFamily="2"/>
      <p:regular r:id="rId27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3D95"/>
    <a:srgbClr val="6D337D"/>
    <a:srgbClr val="9D492F"/>
    <a:srgbClr val="8E3675"/>
    <a:srgbClr val="7DC98A"/>
    <a:srgbClr val="379F9D"/>
    <a:srgbClr val="6BB925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5.fntdata"/><Relationship Id="rId26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font" Target="fonts/font14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FD627-1894-4A1E-9618-53E87E1CA7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CCEC1-96A7-4512-89A4-57A8DA301B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9CEBD-116F-44E3-B76A-C07170A57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6199A-767E-49B9-BFD5-6190FDDD4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B5A89-2E59-47D4-80E1-9822F8875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59DA7-0509-495B-A59E-C83BCD2A02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152D3-0D24-498C-99A8-E5A51D857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F2A60-BB29-443F-B470-212938C19A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B1B61-C479-4F48-8407-D3283D536D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2EE0B-7980-4075-996B-47DDB90CC7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9B55A-C795-49DE-AC34-29CE098BCB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DB04CE7A-63FA-4CD2-9A45-2DDEBC807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608138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smtClean="0">
                <a:solidFill>
                  <a:srgbClr val="59917E"/>
                </a:solidFill>
              </a:rPr>
              <a:t>Афанасий Афанасьевич </a:t>
            </a:r>
            <a:br>
              <a:rPr lang="ru-RU" sz="5400" smtClean="0">
                <a:solidFill>
                  <a:srgbClr val="59917E"/>
                </a:solidFill>
              </a:rPr>
            </a:br>
            <a:r>
              <a:rPr lang="ru-RU" sz="5400" smtClean="0">
                <a:solidFill>
                  <a:srgbClr val="59917E"/>
                </a:solidFill>
              </a:rPr>
              <a:t>Фет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827088" y="58054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>
                <a:solidFill>
                  <a:srgbClr val="FF0000"/>
                </a:solidFill>
                <a:latin typeface="Tw Cen MT Condensed" pitchFamily="34" charset="0"/>
              </a:rPr>
              <a:t>Любовная лирика</a:t>
            </a:r>
          </a:p>
        </p:txBody>
      </p:sp>
      <p:pic>
        <p:nvPicPr>
          <p:cNvPr id="2055" name="Picture 7" descr="Repin_78-6736"/>
          <p:cNvPicPr>
            <a:picLocks noChangeAspect="1" noChangeArrowheads="1"/>
          </p:cNvPicPr>
          <p:nvPr/>
        </p:nvPicPr>
        <p:blipFill>
          <a:blip r:embed="rId3" cstate="email">
            <a:lum contrast="18000"/>
          </a:blip>
          <a:srcRect/>
          <a:stretch>
            <a:fillRect/>
          </a:stretch>
        </p:blipFill>
        <p:spPr bwMode="auto">
          <a:xfrm>
            <a:off x="3276600" y="2276475"/>
            <a:ext cx="2520950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21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4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18891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379F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Анализ стихотворения А.А. Фета «Сияла ночь…»</a:t>
            </a: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179388" y="765175"/>
            <a:ext cx="8748712" cy="588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391025" algn="l"/>
              </a:tabLst>
            </a:pPr>
            <a:r>
              <a:rPr lang="ru-RU" sz="2000">
                <a:latin typeface="Castellar" pitchFamily="18" charset="0"/>
              </a:rPr>
              <a:t>     Последняя строка симметрична, она подытоживает движения мысли поэта.</a:t>
            </a:r>
          </a:p>
          <a:p>
            <a:pPr>
              <a:tabLst>
                <a:tab pos="4391025" algn="l"/>
              </a:tabLst>
            </a:pPr>
            <a:r>
              <a:rPr lang="ru-RU" sz="2000">
                <a:latin typeface="Castellar" pitchFamily="18" charset="0"/>
              </a:rPr>
              <a:t>     Почти эти же слова звучали в предыдущей строфе, и становится понятно, что Фету важно эта мысль: « что ты одна – любовь ». В третьей строфе есть эпитеты: «томительные и скучные » годы. Они навевают грусть, мы чувствуем переживания поэта. Во второй и третьей строках повторяются «З» «В» - в душе лирического героя раздается шепот. Он слышит голос певицы, и все вокруг наполняется звуками. В этом четверостишии Фет использует инверсии : «много лет прошло, томительных и скучных»,  «в тиши ночной», «во вздохах этих звучных». Поэту не обходимо подчеркнуть определения что годы были именно «томительными и скучными», тишь – «ночной», вздохи – «звучными».</a:t>
            </a:r>
          </a:p>
          <a:p>
            <a:pPr>
              <a:tabLst>
                <a:tab pos="4391025" algn="l"/>
              </a:tabLst>
            </a:pPr>
            <a:r>
              <a:rPr lang="ru-RU" sz="2000">
                <a:latin typeface="Castellar" pitchFamily="18" charset="0"/>
              </a:rPr>
              <a:t>     Последняя строфа богата эмоциональными настроениями. Мысль поэта не была завершена в третьей строке, и теперь он ее развивает до конца :</a:t>
            </a:r>
          </a:p>
          <a:p>
            <a:pPr algn="ctr">
              <a:tabLst>
                <a:tab pos="4391025" algn="l"/>
              </a:tabLst>
            </a:pPr>
            <a:endParaRPr lang="ru-RU" sz="2000">
              <a:latin typeface="Castellar" pitchFamily="18" charset="0"/>
            </a:endParaRPr>
          </a:p>
          <a:p>
            <a:pPr>
              <a:tabLst>
                <a:tab pos="4391025" algn="l"/>
              </a:tabLst>
            </a:pPr>
            <a:r>
              <a:rPr lang="ru-RU" sz="2000">
                <a:latin typeface="Castellar" pitchFamily="18" charset="0"/>
              </a:rPr>
              <a:t>                  </a:t>
            </a:r>
            <a:r>
              <a:rPr lang="ru-RU" sz="2000" i="1">
                <a:latin typeface="Shruti" pitchFamily="34" charset="0"/>
              </a:rPr>
              <a:t>…Что нет обид судьбы и сердца жгучей муки,</a:t>
            </a:r>
          </a:p>
          <a:p>
            <a:pPr>
              <a:tabLst>
                <a:tab pos="4391025" algn="l"/>
              </a:tabLst>
            </a:pPr>
            <a:r>
              <a:rPr lang="ru-RU" sz="2000" i="1">
                <a:latin typeface="Shruti" pitchFamily="34" charset="0"/>
              </a:rPr>
              <a:t>                    А жизни нет конца, и цели нет иной,</a:t>
            </a:r>
          </a:p>
          <a:p>
            <a:pPr>
              <a:tabLst>
                <a:tab pos="4391025" algn="l"/>
              </a:tabLst>
            </a:pPr>
            <a:r>
              <a:rPr lang="ru-RU" sz="2000" i="1">
                <a:latin typeface="Shruti" pitchFamily="34" charset="0"/>
              </a:rPr>
              <a:t>                    Как только веровать в рыдающие звуки, 	</a:t>
            </a:r>
          </a:p>
          <a:p>
            <a:pPr>
              <a:tabLst>
                <a:tab pos="4391025" algn="l"/>
              </a:tabLst>
            </a:pPr>
            <a:r>
              <a:rPr lang="ru-RU" sz="2000" i="1">
                <a:latin typeface="Shruti" pitchFamily="34" charset="0"/>
              </a:rPr>
              <a:t>                    Тебя любить, обнять и плакать над тобою!</a:t>
            </a:r>
          </a:p>
        </p:txBody>
      </p:sp>
      <p:sp>
        <p:nvSpPr>
          <p:cNvPr id="11268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custGeom>
            <a:avLst/>
            <a:gdLst>
              <a:gd name="T0" fmla="*/ 21788929 w 21600"/>
              <a:gd name="T1" fmla="*/ 0 h 21600"/>
              <a:gd name="T2" fmla="*/ 0 w 21600"/>
              <a:gd name="T3" fmla="*/ 5862233 h 21600"/>
              <a:gd name="T4" fmla="*/ 21788929 w 21600"/>
              <a:gd name="T5" fmla="*/ 11724467 h 21600"/>
              <a:gd name="T6" fmla="*/ 29051881 w 21600"/>
              <a:gd name="T7" fmla="*/ 58622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634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634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634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634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3333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379F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Анализ стихотворения А.А. Фета «Сияла ночь…»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250825" y="1052513"/>
            <a:ext cx="864235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>
                <a:latin typeface="Castellar" pitchFamily="18" charset="0"/>
              </a:rPr>
              <a:t>     Здесь тоже встречаются эпитеты, но они, я думаю, вместе с тем являются олицетворениями: «сердца жгучей муки», «рыдающие звуки». В этих строках слышатся переживания лирического героя, мелодии его души.</a:t>
            </a:r>
          </a:p>
          <a:p>
            <a:r>
              <a:rPr lang="ru-RU" sz="2000">
                <a:latin typeface="Castellar" pitchFamily="18" charset="0"/>
              </a:rPr>
              <a:t>     Стихотворение написано шестистопным ямбом. Этот размер был популярен в творчестве поэтов Х</a:t>
            </a:r>
            <a:r>
              <a:rPr lang="en-US" sz="2000">
                <a:latin typeface="Castellar" pitchFamily="18" charset="0"/>
              </a:rPr>
              <a:t>I</a:t>
            </a:r>
            <a:r>
              <a:rPr lang="ru-RU" sz="2000">
                <a:latin typeface="Castellar" pitchFamily="18" charset="0"/>
              </a:rPr>
              <a:t>Х века. Благодаря размеру стихотворение звучит очень плавно и мелодично. К тому же оно имеет прекрасную рифму: во всех строфах первая  и третья строки звучат мягко и нежно, а вторые и четвертые носят более твердый и резкий характер. С помощью перекрестной рифмы все строфы перетекают одна в другую и тянутся до последней строки, приобретая еще более музыкальный характер.</a:t>
            </a:r>
          </a:p>
          <a:p>
            <a:r>
              <a:rPr lang="ru-RU" sz="2000">
                <a:latin typeface="Castellar" pitchFamily="18" charset="0"/>
              </a:rPr>
              <a:t>     Итак, образ ночи, тема «вечной» любви, мотив единства музыки и человеческой души – все это отражено в стихотворении Фета.          </a:t>
            </a:r>
          </a:p>
        </p:txBody>
      </p:sp>
      <p:sp>
        <p:nvSpPr>
          <p:cNvPr id="12292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01013" y="6249988"/>
            <a:ext cx="792162" cy="503237"/>
          </a:xfrm>
          <a:custGeom>
            <a:avLst/>
            <a:gdLst>
              <a:gd name="T0" fmla="*/ 21788929 w 21600"/>
              <a:gd name="T1" fmla="*/ 0 h 21600"/>
              <a:gd name="T2" fmla="*/ 0 w 21600"/>
              <a:gd name="T3" fmla="*/ 5862222 h 21600"/>
              <a:gd name="T4" fmla="*/ 21788929 w 21600"/>
              <a:gd name="T5" fmla="*/ 11724444 h 21600"/>
              <a:gd name="T6" fmla="*/ 29051881 w 21600"/>
              <a:gd name="T7" fmla="*/ 58622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64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64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645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000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8E3675"/>
                </a:solidFill>
                <a:latin typeface="Calisto MT" pitchFamily="18" charset="0"/>
              </a:rPr>
              <a:t> Любовная лирика А.А.Фета</a:t>
            </a: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79388" y="989013"/>
            <a:ext cx="8713787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>
                <a:latin typeface="Castellar" pitchFamily="18" charset="0"/>
              </a:rPr>
              <a:t>     Но любовная лирика Фета наполнена не только чувством надежды и упования. Она также глубоко трагична. Чувство любви очень противоречиво, это не только радость, но и муки, страдания. В стихах часто встречаются такие сочетания, как радость - страдание, "блаженство страданий", "сладость тайных мук". </a:t>
            </a:r>
          </a:p>
          <a:p>
            <a:r>
              <a:rPr lang="ru-RU" sz="2000">
                <a:latin typeface="Castellar" pitchFamily="18" charset="0"/>
              </a:rPr>
              <a:t>     Любовная лирика Фета дает возможность глубже проникнуть в его общефилософские, а соответственно, и эстетические взгляды... Любовь, так же как и поэзия, по Фету, относится к другому, потустороннему миру, который дорог и близок Фету. В своих стихах о любви Фет выступал </a:t>
            </a:r>
            <a:r>
              <a:rPr lang="en-US" sz="2000">
                <a:latin typeface="Castellar" pitchFamily="18" charset="0"/>
              </a:rPr>
              <a:t>“</a:t>
            </a:r>
            <a:r>
              <a:rPr lang="ru-RU" sz="2000">
                <a:latin typeface="Castellar" pitchFamily="18" charset="0"/>
              </a:rPr>
              <a:t>не как воинствующий проповедник чистого искусства в противовес шестидесятникам, а создавал свой собственный и самоценный мир</a:t>
            </a:r>
            <a:r>
              <a:rPr lang="en-US" sz="2000">
                <a:latin typeface="Castellar" pitchFamily="18" charset="0"/>
              </a:rPr>
              <a:t>”</a:t>
            </a:r>
            <a:r>
              <a:rPr lang="ru-RU" sz="2000">
                <a:latin typeface="Castellar" pitchFamily="18" charset="0"/>
              </a:rPr>
              <a:t>. И мир этот наполнен истинными переживаниями, духовными стремлениями поэта и глубоким чувством надежды, отраженными в любовной лирике поэта.</a:t>
            </a:r>
          </a:p>
        </p:txBody>
      </p:sp>
      <p:sp>
        <p:nvSpPr>
          <p:cNvPr id="13316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812088" y="6308725"/>
            <a:ext cx="1152525" cy="360363"/>
          </a:xfrm>
          <a:prstGeom prst="rightArrow">
            <a:avLst>
              <a:gd name="adj1" fmla="val 50000"/>
              <a:gd name="adj2" fmla="val 79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59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9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000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8E3675"/>
                </a:solidFill>
                <a:latin typeface="Calisto MT" pitchFamily="18" charset="0"/>
              </a:rPr>
              <a:t>Тема любви в лирике А.А.Фета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323850" y="981075"/>
            <a:ext cx="83518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    </a:t>
            </a:r>
            <a:r>
              <a:rPr lang="ru-RU" sz="2000">
                <a:latin typeface="Castellar" pitchFamily="18" charset="0"/>
              </a:rPr>
              <a:t>Создание прекрасных стихов о любви объясняется не только божеским даром и особым талантом поэта. В случае с Фетом оно имеет и реальную автобиографическую подоплеку. Вдохновением для Фета являлась любовь его молодости - дочь сербского помещика </a:t>
            </a:r>
            <a:r>
              <a:rPr lang="ru-RU" sz="2000" u="sng">
                <a:solidFill>
                  <a:srgbClr val="FF0000"/>
                </a:solidFill>
                <a:latin typeface="Castellar" pitchFamily="18" charset="0"/>
                <a:hlinkClick r:id="rId2" action="ppaction://hlinksldjump"/>
              </a:rPr>
              <a:t>Мария Лазич</a:t>
            </a:r>
            <a:r>
              <a:rPr lang="ru-RU" sz="2000">
                <a:latin typeface="Castellar" pitchFamily="18" charset="0"/>
              </a:rPr>
              <a:t>. Любовь их была столь высока и неугасаема, сколь и трагична. Лазич знала, что Фет никогда не женится на ней, тем не менее ее последними словами перед смертью было восклицание:"Виноват не он, а я!" Обстоятельства ее смерти так и не выяснены, как и обстоятельства рождения Фета, но есть основания полагать, что это было самоубийство. Сознание косвенной вины и тяжести утраты тяготило Фета на протяжении всей его жизни, и результатом этого явилось двоемирие... Современники отмечали холодность, расчетливость и даже некоторую жестокость Фета в повседневной жизни. Но какой контраст это составляет с другим миром Фета - миром его лирических переживаний, воплощенных в его стихотворениях. Фет погружен в свой собственный мир, ведь только в нем возможно единение с любимой. </a:t>
            </a:r>
          </a:p>
        </p:txBody>
      </p:sp>
      <p:sp>
        <p:nvSpPr>
          <p:cNvPr id="3076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667625" y="6092825"/>
            <a:ext cx="1152525" cy="576263"/>
          </a:xfrm>
          <a:custGeom>
            <a:avLst/>
            <a:gdLst>
              <a:gd name="T0" fmla="*/ 46122023 w 21600"/>
              <a:gd name="T1" fmla="*/ 0 h 21600"/>
              <a:gd name="T2" fmla="*/ 0 w 21600"/>
              <a:gd name="T3" fmla="*/ 7687028 h 21600"/>
              <a:gd name="T4" fmla="*/ 46122023 w 21600"/>
              <a:gd name="T5" fmla="*/ 15374030 h 21600"/>
              <a:gd name="T6" fmla="*/ 61496013 w 21600"/>
              <a:gd name="T7" fmla="*/ 768702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solidFill>
                  <a:schemeClr val="accent1"/>
                </a:solidFill>
                <a:hlinkClick r:id="rId3" action="ppaction://hlinksldjump"/>
              </a:rPr>
              <a:t>ДАЛЕЕ</a:t>
            </a:r>
            <a:endParaRPr lang="ru-RU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5270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7DC98A"/>
                </a:solidFill>
              </a:rPr>
              <a:t>Героиня лирики А. А. Фета</a:t>
            </a: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179388" y="765175"/>
            <a:ext cx="864235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>
                <a:latin typeface="Castellar" pitchFamily="18" charset="0"/>
              </a:rPr>
              <a:t>     Самой большой любовью всей жизни Фета была Мария Лазич. Но их судьба сложилась несчастливо. Они расстались, и Мария покончила жизнь самоубийством, обронив зажженную спичку, от которой загорелось ее платье. Это несчастье наложило на жизнь и творчество поэта неизгладимый отпечаток. Стихи, в которых присутствует “она”, овеяны трагичностью и тоской. Вместе с Марией Лазич погиб и его идеал, который звучал теперь только в стихах — воспоминаниях о ней. Стихотворение “На заре ты ее не буди...” овеяно чистой, искренней, нежной любовью к возлюбленной.</a:t>
            </a:r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323850" y="3716338"/>
            <a:ext cx="85693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000" i="1">
                <a:latin typeface="Shruti" pitchFamily="34" charset="0"/>
              </a:rPr>
              <a:t>На</a:t>
            </a:r>
            <a:r>
              <a:rPr lang="ru-RU" sz="2000">
                <a:latin typeface="Shruti" pitchFamily="34" charset="0"/>
              </a:rPr>
              <a:t> </a:t>
            </a:r>
            <a:r>
              <a:rPr lang="ru-RU" sz="2000" i="1">
                <a:latin typeface="Shruti" pitchFamily="34" charset="0"/>
              </a:rPr>
              <a:t>заре ты ее не буди,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На заре она сладко так спит;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Утро дышит у ней на груди,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Ярко пышет на ямках ланит</a:t>
            </a:r>
            <a:r>
              <a:rPr lang="ru-RU" sz="2000">
                <a:latin typeface="Shruti" pitchFamily="34" charset="0"/>
              </a:rPr>
              <a:t>.</a:t>
            </a:r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250825" y="5084763"/>
            <a:ext cx="86423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>
                <a:latin typeface="Castellar" pitchFamily="18" charset="0"/>
              </a:rPr>
              <a:t>     В этом четверостишии наравне с “ней” действует природа. Поэт употребил анафору “на заре” с целью показать, как неразрывны для него любовь и природа. Утро у Фета оживлено, оно дышит на груди, то есть у сердца девушки. </a:t>
            </a:r>
          </a:p>
        </p:txBody>
      </p:sp>
      <p:sp>
        <p:nvSpPr>
          <p:cNvPr id="4102" name="AutoShape 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custGeom>
            <a:avLst/>
            <a:gdLst>
              <a:gd name="T0" fmla="*/ 21788929 w 21600"/>
              <a:gd name="T1" fmla="*/ 0 h 21600"/>
              <a:gd name="T2" fmla="*/ 0 w 21600"/>
              <a:gd name="T3" fmla="*/ 5862233 h 21600"/>
              <a:gd name="T4" fmla="*/ 21788929 w 21600"/>
              <a:gd name="T5" fmla="*/ 11724467 h 21600"/>
              <a:gd name="T6" fmla="*/ 29051881 w 21600"/>
              <a:gd name="T7" fmla="*/ 58622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5" grpId="0"/>
      <p:bldP spid="56326" grpId="0"/>
      <p:bldP spid="563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5270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7DC98A"/>
                </a:solidFill>
              </a:rPr>
              <a:t>Героиня лирики А. А. Фета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179388" y="765175"/>
            <a:ext cx="8785225" cy="588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000">
                <a:latin typeface="Castellar" pitchFamily="18" charset="0"/>
              </a:rPr>
              <a:t>    Следя за развитием сюжета, мы обнаруживаем луну. Луна, как известно, — символ разлуки, и она часто присутствует в стихотворениях о “ней”.</a:t>
            </a:r>
          </a:p>
          <a:p>
            <a:pPr algn="ctr"/>
            <a:endParaRPr lang="ru-RU" sz="1000">
              <a:latin typeface="Castellar" pitchFamily="18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И чем ярче играла луна,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И чем громче свистел соловей,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Все бледней становилась она,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Сердце билось больней и больней.</a:t>
            </a:r>
          </a:p>
          <a:p>
            <a:pPr algn="ctr"/>
            <a:endParaRPr lang="ru-RU" sz="1000">
              <a:latin typeface="Shruti" pitchFamily="34" charset="0"/>
            </a:endParaRPr>
          </a:p>
          <a:p>
            <a:r>
              <a:rPr lang="ru-RU" sz="2000">
                <a:latin typeface="Castellar" pitchFamily="18" charset="0"/>
              </a:rPr>
              <a:t>     Это четверостишие навевает грусть, даже страх. Чем ярче разгоралась луна, тем ей становилось хуже. Как будто, умирая, она уходила все дальше и дальше. Стихотворение “Нет, я не изменил. До старости глубокой...” не описывает и не показывает того, к кому оно обращено. Но из строк стихотворения мы понимаем, что оно посвящено Марии Лазич.</a:t>
            </a:r>
          </a:p>
          <a:p>
            <a:endParaRPr lang="ru-RU" sz="1000">
              <a:latin typeface="Castellar" pitchFamily="18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Нет, я не изменил.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До старости глубокой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Я тот же преданный,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я раб твоей любви.</a:t>
            </a:r>
          </a:p>
          <a:p>
            <a:pPr algn="ctr"/>
            <a:endParaRPr lang="ru-RU" sz="1000" i="1">
              <a:latin typeface="Shruti" pitchFamily="34" charset="0"/>
            </a:endParaRPr>
          </a:p>
          <a:p>
            <a:r>
              <a:rPr lang="ru-RU"/>
              <a:t>      </a:t>
            </a:r>
            <a:r>
              <a:rPr lang="ru-RU" sz="2000">
                <a:latin typeface="Castellar" pitchFamily="18" charset="0"/>
              </a:rPr>
              <a:t>Мы видим, что до конца жизни Мария Лазич осталась его</a:t>
            </a:r>
          </a:p>
          <a:p>
            <a:r>
              <a:rPr lang="ru-RU" sz="2000">
                <a:latin typeface="Castellar" pitchFamily="18" charset="0"/>
              </a:rPr>
              <a:t> единственной любовью.</a:t>
            </a:r>
          </a:p>
        </p:txBody>
      </p:sp>
      <p:sp>
        <p:nvSpPr>
          <p:cNvPr id="5124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custGeom>
            <a:avLst/>
            <a:gdLst>
              <a:gd name="T0" fmla="*/ 21788929 w 21600"/>
              <a:gd name="T1" fmla="*/ 0 h 21600"/>
              <a:gd name="T2" fmla="*/ 0 w 21600"/>
              <a:gd name="T3" fmla="*/ 5862233 h 21600"/>
              <a:gd name="T4" fmla="*/ 21788929 w 21600"/>
              <a:gd name="T5" fmla="*/ 11724467 h 21600"/>
              <a:gd name="T6" fmla="*/ 29051881 w 21600"/>
              <a:gd name="T7" fmla="*/ 58622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73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73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73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73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73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73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73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73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73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73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73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73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73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73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73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73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73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73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73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73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73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5270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7DC98A"/>
                </a:solidFill>
              </a:rPr>
              <a:t>Героиня лирики А. А. Фета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250825" y="908050"/>
            <a:ext cx="8713788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>
                <a:latin typeface="Castellar" pitchFamily="18" charset="0"/>
              </a:rPr>
              <a:t>     Годы прошли, а Фет по-прежнему любит только ее одну, единственную и неповторимую:</a:t>
            </a:r>
          </a:p>
          <a:p>
            <a:endParaRPr lang="ru-RU" sz="1600">
              <a:latin typeface="Castellar" pitchFamily="18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И много лет прошло, томительных и скучных,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И вот в тиши ночной твой голос слышу вновь,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И веет, как тогда, во вздохах этих звучных,</a:t>
            </a:r>
            <a:endParaRPr lang="ru-RU" sz="2000">
              <a:latin typeface="Shruti" pitchFamily="34" charset="0"/>
            </a:endParaRPr>
          </a:p>
          <a:p>
            <a:pPr algn="ctr"/>
            <a:r>
              <a:rPr lang="ru-RU" sz="2000" i="1">
                <a:latin typeface="Shruti" pitchFamily="34" charset="0"/>
              </a:rPr>
              <a:t>Что ты одна — вся жизнь, что ты одна — любовь</a:t>
            </a:r>
            <a:r>
              <a:rPr lang="ru-RU" sz="2000">
                <a:latin typeface="Shruti" pitchFamily="34" charset="0"/>
              </a:rPr>
              <a:t>.</a:t>
            </a:r>
          </a:p>
          <a:p>
            <a:pPr algn="ctr"/>
            <a:endParaRPr lang="ru-RU" sz="1600">
              <a:latin typeface="Shruti" pitchFamily="34" charset="0"/>
            </a:endParaRPr>
          </a:p>
          <a:p>
            <a:r>
              <a:rPr lang="ru-RU" sz="2000">
                <a:latin typeface="Castellar" pitchFamily="18" charset="0"/>
              </a:rPr>
              <a:t>     Фета всегда тянуло к прекрасному, гармоническому, чего не хватало в его реальной жизни. Поэтому его творчество часто уходит в далекие античные времена в поисках этой гармонии и красоты. </a:t>
            </a:r>
          </a:p>
          <a:p>
            <a:pPr eaLnBrk="0" hangingPunct="0"/>
            <a:endParaRPr lang="ru-RU" sz="2000">
              <a:latin typeface="Castellar" pitchFamily="18" charset="0"/>
            </a:endParaRPr>
          </a:p>
        </p:txBody>
      </p:sp>
      <p:sp>
        <p:nvSpPr>
          <p:cNvPr id="6148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 flipH="1" flipV="1">
            <a:off x="7740650" y="5661025"/>
            <a:ext cx="1081088" cy="936625"/>
          </a:xfrm>
          <a:custGeom>
            <a:avLst/>
            <a:gdLst>
              <a:gd name="T0" fmla="*/ 23171620 w 21600"/>
              <a:gd name="T1" fmla="*/ 0 h 21600"/>
              <a:gd name="T2" fmla="*/ 7652902 w 21600"/>
              <a:gd name="T3" fmla="*/ 40614185 h 21600"/>
              <a:gd name="T4" fmla="*/ 24361517 w 21600"/>
              <a:gd name="T5" fmla="*/ 15625160 h 21600"/>
              <a:gd name="T6" fmla="*/ 39233935 w 21600"/>
              <a:gd name="T7" fmla="*/ 26859890 h 21600"/>
              <a:gd name="T8" fmla="*/ 54108855 w 21600"/>
              <a:gd name="T9" fmla="*/ 15625160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lnTo>
                  <a:pt x="15662" y="14285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8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8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83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83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0" y="188913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379F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Стихотворение А.А. Фета «Сияла ночь…»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0" y="1052513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i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</a:t>
            </a:r>
            <a:r>
              <a:rPr lang="ru-RU" sz="2000" i="1">
                <a:latin typeface="Shruti" pitchFamily="34" charset="0"/>
              </a:rPr>
              <a:t>Сияла ночь. Луной был полон сад. Лежали</a:t>
            </a:r>
          </a:p>
          <a:p>
            <a:pPr>
              <a:defRPr/>
            </a:pPr>
            <a:r>
              <a:rPr lang="ru-RU" sz="2000" i="1">
                <a:latin typeface="Shruti" pitchFamily="34" charset="0"/>
              </a:rPr>
              <a:t>		     Лучи у наших ног в гостиной без огней.</a:t>
            </a:r>
          </a:p>
          <a:p>
            <a:pPr>
              <a:defRPr/>
            </a:pPr>
            <a:r>
              <a:rPr lang="ru-RU" sz="2000" i="1">
                <a:latin typeface="Shruti" pitchFamily="34" charset="0"/>
              </a:rPr>
              <a:t>		     Рояль был весь раскрыт, и струны в нём дрожали,</a:t>
            </a:r>
          </a:p>
          <a:p>
            <a:pPr>
              <a:defRPr/>
            </a:pPr>
            <a:r>
              <a:rPr lang="ru-RU" sz="2000" i="1">
                <a:latin typeface="Shruti" pitchFamily="34" charset="0"/>
              </a:rPr>
              <a:t>		     Как и сердца у нас за песнею твоей</a:t>
            </a: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0" y="2492375"/>
            <a:ext cx="91440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i="1">
                <a:latin typeface="Shruti" pitchFamily="34" charset="0"/>
              </a:rPr>
              <a:t>                       Ты пела до зари, в слезах изнемогая,</a:t>
            </a:r>
          </a:p>
          <a:p>
            <a:pPr algn="ctr"/>
            <a:r>
              <a:rPr lang="ru-RU" sz="2000" i="1">
                <a:latin typeface="Shruti" pitchFamily="34" charset="0"/>
              </a:rPr>
              <a:t>        Что ты одна – любовь, что нет любви иной,</a:t>
            </a:r>
          </a:p>
          <a:p>
            <a:pPr algn="ctr"/>
            <a:r>
              <a:rPr lang="ru-RU" sz="2000" i="1">
                <a:latin typeface="Shruti" pitchFamily="34" charset="0"/>
              </a:rPr>
              <a:t>        И так хотелось жить, чтоб, звука не роняя,</a:t>
            </a:r>
          </a:p>
          <a:p>
            <a:pPr algn="ctr"/>
            <a:r>
              <a:rPr lang="ru-RU" sz="2000" i="1">
                <a:latin typeface="Shruti" pitchFamily="34" charset="0"/>
              </a:rPr>
              <a:t>      Тебя любить, обнять и плакать над тобою</a:t>
            </a:r>
          </a:p>
          <a:p>
            <a:pPr>
              <a:spcBef>
                <a:spcPct val="50000"/>
              </a:spcBef>
            </a:pPr>
            <a:endParaRPr lang="ru-RU" sz="2000" i="1">
              <a:latin typeface="Shruti" pitchFamily="34" charset="0"/>
            </a:endParaRP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0" y="4005263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i="1"/>
              <a:t>                                </a:t>
            </a:r>
            <a:r>
              <a:rPr lang="ru-RU" sz="2000" i="1">
                <a:latin typeface="Shruti" pitchFamily="34" charset="0"/>
              </a:rPr>
              <a:t>И много лет прошло, томительных и скучных,</a:t>
            </a:r>
          </a:p>
          <a:p>
            <a:r>
              <a:rPr lang="ru-RU" sz="2000" i="1">
                <a:latin typeface="Shruti" pitchFamily="34" charset="0"/>
              </a:rPr>
              <a:t>	              И вот в тиши ночной твой голос слышу вновь,</a:t>
            </a:r>
          </a:p>
          <a:p>
            <a:r>
              <a:rPr lang="ru-RU" sz="2000" i="1">
                <a:latin typeface="Shruti" pitchFamily="34" charset="0"/>
              </a:rPr>
              <a:t>		     И веет, как тогда, во вздохах этих звучных,</a:t>
            </a:r>
          </a:p>
          <a:p>
            <a:r>
              <a:rPr lang="ru-RU" sz="2000" i="1">
                <a:latin typeface="Shruti" pitchFamily="34" charset="0"/>
              </a:rPr>
              <a:t>		     Что ты одна – вся жизнь, что ты одна – любовь</a:t>
            </a: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0" y="5445125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i="1"/>
              <a:t>                                </a:t>
            </a:r>
            <a:r>
              <a:rPr lang="ru-RU" sz="2000" i="1">
                <a:latin typeface="Shruti" pitchFamily="34" charset="0"/>
              </a:rPr>
              <a:t>Что нет обид судьбы и сердца жгучей муки,</a:t>
            </a:r>
          </a:p>
          <a:p>
            <a:r>
              <a:rPr lang="ru-RU" sz="2000" i="1">
                <a:latin typeface="Shruti" pitchFamily="34" charset="0"/>
              </a:rPr>
              <a:t>                        А жизни нет конца, и цели нет иной,</a:t>
            </a:r>
          </a:p>
          <a:p>
            <a:r>
              <a:rPr lang="ru-RU" sz="2000" i="1">
                <a:latin typeface="Shruti" pitchFamily="34" charset="0"/>
              </a:rPr>
              <a:t>                        Как только веровать в рыдающие звуки, 	</a:t>
            </a:r>
          </a:p>
          <a:p>
            <a:r>
              <a:rPr lang="ru-RU" sz="2000" i="1">
                <a:latin typeface="Shruti" pitchFamily="34" charset="0"/>
              </a:rPr>
              <a:t>                        Тебя любить, обнять и плакать над тобою!</a:t>
            </a:r>
          </a:p>
        </p:txBody>
      </p:sp>
      <p:sp>
        <p:nvSpPr>
          <p:cNvPr id="7175" name="AutoShape 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custGeom>
            <a:avLst/>
            <a:gdLst>
              <a:gd name="T0" fmla="*/ 21788929 w 21600"/>
              <a:gd name="T1" fmla="*/ 0 h 21600"/>
              <a:gd name="T2" fmla="*/ 0 w 21600"/>
              <a:gd name="T3" fmla="*/ 5862233 h 21600"/>
              <a:gd name="T4" fmla="*/ 21788929 w 21600"/>
              <a:gd name="T5" fmla="*/ 11724467 h 21600"/>
              <a:gd name="T6" fmla="*/ 29051881 w 21600"/>
              <a:gd name="T7" fmla="*/ 58622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37" grpId="0"/>
      <p:bldP spid="69638" grpId="0"/>
      <p:bldP spid="69639" grpId="0"/>
      <p:bldP spid="696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1" name="Picture 5" descr="11"/>
          <p:cNvPicPr>
            <a:picLocks noChangeAspect="1" noChangeArrowheads="1"/>
          </p:cNvPicPr>
          <p:nvPr/>
        </p:nvPicPr>
        <p:blipFill>
          <a:blip r:embed="rId2" cstate="email"/>
          <a:srcRect t="10152"/>
          <a:stretch>
            <a:fillRect/>
          </a:stretch>
        </p:blipFill>
        <p:spPr bwMode="auto">
          <a:xfrm>
            <a:off x="395288" y="1125538"/>
            <a:ext cx="3810000" cy="470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79216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379F9D"/>
                </a:solidFill>
              </a:rPr>
              <a:t>Анализ стихотворения А.А. Фета «Сияла ночь…»</a:t>
            </a:r>
            <a:r>
              <a:rPr lang="ru-RU" smtClean="0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    Стихотворение А.А. Фета «Сияла ночь…» было написано в 1877 году.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Навеянное пением Татьяны Кузьминской, свояченицы Л.Н. Толстого, оно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посвящено теме любви. Зная о том, что Фет в течении всей жизни любил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Марию Лазич, трагически погибшую в молодости, мы не можем не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заметить переживания, отдаленных воспоминаний поэта. В стихотворении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четыре строфы в трех из которых звучит музыка: «рояль был весь раскрыт,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и струны в нём дрожали», «Ты пела до зари, в слезах изнемогая », «и вот в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тиши ночной твой голос слышу вновь». Две первые строфы – это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поэтическое писание того , что в прошлом. Две другие обращение к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настоящему, отражение внутреннего состояния поэта, его душевных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переживаний от услышанной музыки: «И веет, как тогда, во вздохах этих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звучных, что ты одна – вся жизнь, что ты одна - любовь…»</a:t>
            </a:r>
          </a:p>
        </p:txBody>
      </p:sp>
      <p:sp>
        <p:nvSpPr>
          <p:cNvPr id="8197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custGeom>
            <a:avLst/>
            <a:gdLst>
              <a:gd name="T0" fmla="*/ 21788929 w 21600"/>
              <a:gd name="T1" fmla="*/ 0 h 21600"/>
              <a:gd name="T2" fmla="*/ 0 w 21600"/>
              <a:gd name="T3" fmla="*/ 5862233 h 21600"/>
              <a:gd name="T4" fmla="*/ 21788929 w 21600"/>
              <a:gd name="T5" fmla="*/ 11724467 h 21600"/>
              <a:gd name="T6" fmla="*/ 29051881 w 21600"/>
              <a:gd name="T7" fmla="*/ 58622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" fill="hold"/>
                                        <p:tgtEl>
                                          <p:spTgt spid="60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60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785225" cy="616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    Всё стихотворение очень музыкально. С помощью аллитерации в первых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двух строках (повторяются звуки «л» и «н») Фет задаёт определённую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тональность: ночь и луна будто льются за окном, появляется единство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всеобъёмлющей темноты и людей, слышится плавность звуков. 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следующей строке повторяется звук  «р», который, кажется «гремит» сквозь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тишину, и мы слышим музыку самого рояля. А звук «с» в последней строке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смягчает услышанное, музыка угасает, рояль уже не «дрожит», а шепчет 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успокаивает.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     Надо заметить, что первая строфа наполнена олицетворениями: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smtClean="0">
              <a:latin typeface="Castellar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Castellar" pitchFamily="18" charset="0"/>
              </a:rPr>
              <a:t>        		</a:t>
            </a:r>
            <a:r>
              <a:rPr lang="ru-RU" sz="2000" i="1" smtClean="0">
                <a:latin typeface="Shruti" pitchFamily="34" charset="0"/>
              </a:rPr>
              <a:t>Сияла ночь. Луной был полон сад. Лежали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 smtClean="0">
                <a:latin typeface="Shruti" pitchFamily="34" charset="0"/>
              </a:rPr>
              <a:t>		          Лучи у наших ног в гостиной без огней.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 smtClean="0">
                <a:latin typeface="Shruti" pitchFamily="34" charset="0"/>
              </a:rPr>
              <a:t>		          Рояль был весь раскрыт, и струны в нём дрожали,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 smtClean="0">
                <a:latin typeface="Shruti" pitchFamily="34" charset="0"/>
              </a:rPr>
              <a:t>		          Как и сердца у нас за песнею твоей…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i="1" smtClean="0">
              <a:latin typeface="Shrut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Castellar" pitchFamily="18" charset="0"/>
              </a:rPr>
              <a:t>    </a:t>
            </a:r>
            <a:r>
              <a:rPr lang="ru-RU" sz="2000" smtClean="0">
                <a:latin typeface="Castellar" pitchFamily="18" charset="0"/>
              </a:rPr>
              <a:t>Фет считал, что природа оживает только ночью, и в этих строках мы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видим, как ночь «сияет», как лучи «лежат». Ещё можно сказать, что 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последней строке писатель сравнивает «дрожание струн» и «дрожание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сердца» лирического героя, тем самым указывая на слияние музыки 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latin typeface="Castellar" pitchFamily="18" charset="0"/>
              </a:rPr>
              <a:t>чувств в душе человека.</a:t>
            </a: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179388" y="0"/>
            <a:ext cx="8964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379F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Анализ стихотворения А.А. Фета «Сияла ночь…»</a:t>
            </a:r>
          </a:p>
        </p:txBody>
      </p:sp>
      <p:sp>
        <p:nvSpPr>
          <p:cNvPr id="9220" name="AutoShape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351838" y="6354763"/>
            <a:ext cx="792162" cy="503237"/>
          </a:xfrm>
          <a:custGeom>
            <a:avLst/>
            <a:gdLst>
              <a:gd name="T0" fmla="*/ 21788929 w 21600"/>
              <a:gd name="T1" fmla="*/ 0 h 21600"/>
              <a:gd name="T2" fmla="*/ 0 w 21600"/>
              <a:gd name="T3" fmla="*/ 5862222 h 21600"/>
              <a:gd name="T4" fmla="*/ 21788929 w 21600"/>
              <a:gd name="T5" fmla="*/ 11724420 h 21600"/>
              <a:gd name="T6" fmla="*/ 29051881 w 21600"/>
              <a:gd name="T7" fmla="*/ 58622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45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" fill="hold"/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" fill="hold"/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" fill="hold"/>
                                        <p:tgtEl>
                                          <p:spTgt spid="614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" fill="hold"/>
                                        <p:tgtEl>
                                          <p:spTgt spid="614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6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" fill="hold"/>
                                        <p:tgtEl>
                                          <p:spTgt spid="614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" fill="hold"/>
                                        <p:tgtEl>
                                          <p:spTgt spid="614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" fill="hold"/>
                                        <p:tgtEl>
                                          <p:spTgt spid="614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" fill="hold"/>
                                        <p:tgtEl>
                                          <p:spTgt spid="614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650"/>
                            </p:stCondLst>
                            <p:childTnLst>
                              <p:par>
                                <p:cTn id="7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" fill="hold"/>
                                        <p:tgtEl>
                                          <p:spTgt spid="614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" fill="hold"/>
                                        <p:tgtEl>
                                          <p:spTgt spid="614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8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" fill="hold"/>
                                        <p:tgtEl>
                                          <p:spTgt spid="614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" fill="hold"/>
                                        <p:tgtEl>
                                          <p:spTgt spid="614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8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" fill="hold"/>
                                        <p:tgtEl>
                                          <p:spTgt spid="614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" fill="hold"/>
                                        <p:tgtEl>
                                          <p:spTgt spid="614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9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" fill="hold"/>
                                        <p:tgtEl>
                                          <p:spTgt spid="614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" fill="hold"/>
                                        <p:tgtEl>
                                          <p:spTgt spid="614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850"/>
                            </p:stCondLst>
                            <p:childTnLst>
                              <p:par>
                                <p:cTn id="9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" fill="hold"/>
                                        <p:tgtEl>
                                          <p:spTgt spid="6144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" fill="hold"/>
                                        <p:tgtEl>
                                          <p:spTgt spid="6144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  <p:bldP spid="614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379F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Анализ стихотворения А.А. Фета «Сияла ночь…»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79388" y="765175"/>
            <a:ext cx="8785225" cy="588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>
                <a:latin typeface="Castellar" pitchFamily="18" charset="0"/>
              </a:rPr>
              <a:t>     Повторные «з» и «т» наполняют второе четверостишие тревогой, настойчивостью. Кажется поэт задаёт определённый ритм, такт</a:t>
            </a:r>
            <a:r>
              <a:rPr lang="en-US" sz="2000">
                <a:latin typeface="Castellar" pitchFamily="18" charset="0"/>
              </a:rPr>
              <a:t>:</a:t>
            </a:r>
            <a:endParaRPr lang="ru-RU" sz="2000">
              <a:latin typeface="Castellar" pitchFamily="18" charset="0"/>
            </a:endParaRPr>
          </a:p>
          <a:p>
            <a:endParaRPr lang="ru-RU" sz="2000" i="1">
              <a:latin typeface="Shruti" pitchFamily="34" charset="0"/>
            </a:endParaRPr>
          </a:p>
          <a:p>
            <a:r>
              <a:rPr lang="ru-RU" sz="2000" i="1">
                <a:latin typeface="Shruti" pitchFamily="34" charset="0"/>
              </a:rPr>
              <a:t>                   …Ты пела до зари, в слезах изнемогая,</a:t>
            </a:r>
          </a:p>
          <a:p>
            <a:pPr algn="ctr"/>
            <a:r>
              <a:rPr lang="ru-RU" sz="2000" i="1">
                <a:latin typeface="Shruti" pitchFamily="34" charset="0"/>
              </a:rPr>
              <a:t>    Что ты одна – любовь, что нет любви иной,</a:t>
            </a:r>
          </a:p>
          <a:p>
            <a:pPr algn="ctr"/>
            <a:r>
              <a:rPr lang="ru-RU" sz="2000" i="1">
                <a:latin typeface="Shruti" pitchFamily="34" charset="0"/>
              </a:rPr>
              <a:t>     И так хотелось жить, чтоб, звука не роняя,</a:t>
            </a:r>
          </a:p>
          <a:p>
            <a:pPr algn="ctr"/>
            <a:r>
              <a:rPr lang="ru-RU" sz="2000" i="1">
                <a:latin typeface="Shruti" pitchFamily="34" charset="0"/>
              </a:rPr>
              <a:t>     Тебя любить, обнять и плакать над тобою…</a:t>
            </a:r>
          </a:p>
          <a:p>
            <a:pPr algn="ctr"/>
            <a:endParaRPr lang="ru-RU" sz="2000" i="1">
              <a:latin typeface="Shruti" pitchFamily="34" charset="0"/>
            </a:endParaRPr>
          </a:p>
          <a:p>
            <a:r>
              <a:rPr lang="ru-RU" sz="2000">
                <a:latin typeface="Castellar" pitchFamily="18" charset="0"/>
              </a:rPr>
              <a:t>     При этом вторая строка построена симметрично. Таким образом Фет словно обращается к своей «неземной любви» (возможно это та самая Лазич).</a:t>
            </a:r>
          </a:p>
          <a:p>
            <a:r>
              <a:rPr lang="ru-RU" sz="2000">
                <a:latin typeface="Castellar" pitchFamily="18" charset="0"/>
              </a:rPr>
              <a:t>     Отметим, что в третьей строфе первые строки начинаются одинаково – с союза «и». С помощью анафоры Фет «ускоряет» душевные переживания, и мы невольно начинаем читать стихотворение быстрее:</a:t>
            </a:r>
          </a:p>
          <a:p>
            <a:endParaRPr lang="ru-RU" sz="2000">
              <a:latin typeface="Castellar" pitchFamily="18" charset="0"/>
            </a:endParaRPr>
          </a:p>
          <a:p>
            <a:r>
              <a:rPr lang="en-US" sz="2000">
                <a:latin typeface="Castellar" pitchFamily="18" charset="0"/>
              </a:rPr>
              <a:t>	</a:t>
            </a:r>
            <a:r>
              <a:rPr lang="ru-RU" sz="2000">
                <a:latin typeface="Castellar" pitchFamily="18" charset="0"/>
              </a:rPr>
              <a:t>          </a:t>
            </a:r>
            <a:r>
              <a:rPr lang="ru-RU" sz="2000" i="1">
                <a:latin typeface="Shruti" pitchFamily="34" charset="0"/>
              </a:rPr>
              <a:t>…И много лет прошло, томительных и скучных,</a:t>
            </a:r>
          </a:p>
          <a:p>
            <a:r>
              <a:rPr lang="ru-RU" sz="2000" i="1">
                <a:latin typeface="Shruti" pitchFamily="34" charset="0"/>
              </a:rPr>
              <a:t>		И вот в тиши ночной твой голос слышу вновь,</a:t>
            </a:r>
          </a:p>
          <a:p>
            <a:r>
              <a:rPr lang="ru-RU" sz="2000" i="1">
                <a:latin typeface="Shruti" pitchFamily="34" charset="0"/>
              </a:rPr>
              <a:t>		И веет, как тогда, во вздохах этих звучных,</a:t>
            </a:r>
          </a:p>
          <a:p>
            <a:r>
              <a:rPr lang="ru-RU" sz="2000" i="1">
                <a:latin typeface="Shruti" pitchFamily="34" charset="0"/>
              </a:rPr>
              <a:t>		Что ты одна – вся жизнь, что ты одна – любовь…</a:t>
            </a:r>
          </a:p>
        </p:txBody>
      </p:sp>
      <p:sp>
        <p:nvSpPr>
          <p:cNvPr id="10244" name="AutoShape 8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351838" y="6354763"/>
            <a:ext cx="792162" cy="503237"/>
          </a:xfrm>
          <a:custGeom>
            <a:avLst/>
            <a:gdLst>
              <a:gd name="T0" fmla="*/ 21788929 w 21600"/>
              <a:gd name="T1" fmla="*/ 0 h 21600"/>
              <a:gd name="T2" fmla="*/ 0 w 21600"/>
              <a:gd name="T3" fmla="*/ 5862222 h 21600"/>
              <a:gd name="T4" fmla="*/ 21788929 w 21600"/>
              <a:gd name="T5" fmla="*/ 11724420 h 21600"/>
              <a:gd name="T6" fmla="*/ 29051881 w 21600"/>
              <a:gd name="T7" fmla="*/ 586222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24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24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24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24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24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24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24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24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9" grpId="0"/>
    </p:bldLst>
  </p:timing>
</p:sld>
</file>

<file path=ppt/theme/theme1.xml><?xml version="1.0" encoding="utf-8"?>
<a:theme xmlns:a="http://schemas.openxmlformats.org/drawingml/2006/main" name="Текстура">
  <a:themeElements>
    <a:clrScheme name="Текстура 3">
      <a:dk1>
        <a:srgbClr val="4E4E74"/>
      </a:dk1>
      <a:lt1>
        <a:srgbClr val="FFFFFF"/>
      </a:lt1>
      <a:dk2>
        <a:srgbClr val="666699"/>
      </a:dk2>
      <a:lt2>
        <a:srgbClr val="FFFFCC"/>
      </a:lt2>
      <a:accent1>
        <a:srgbClr val="5E5884"/>
      </a:accent1>
      <a:accent2>
        <a:srgbClr val="8AB29D"/>
      </a:accent2>
      <a:accent3>
        <a:srgbClr val="B8B8CA"/>
      </a:accent3>
      <a:accent4>
        <a:srgbClr val="DADADA"/>
      </a:accent4>
      <a:accent5>
        <a:srgbClr val="B6B4C2"/>
      </a:accent5>
      <a:accent6>
        <a:srgbClr val="7DA18E"/>
      </a:accent6>
      <a:hlink>
        <a:srgbClr val="FFFF99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Текстура 8">
    <a:dk1>
      <a:srgbClr val="000000"/>
    </a:dk1>
    <a:lt1>
      <a:srgbClr val="DCE8F4"/>
    </a:lt1>
    <a:dk2>
      <a:srgbClr val="7B9CB5"/>
    </a:dk2>
    <a:lt2>
      <a:srgbClr val="969696"/>
    </a:lt2>
    <a:accent1>
      <a:srgbClr val="FFFFFF"/>
    </a:accent1>
    <a:accent2>
      <a:srgbClr val="00BAB6"/>
    </a:accent2>
    <a:accent3>
      <a:srgbClr val="EBF2F8"/>
    </a:accent3>
    <a:accent4>
      <a:srgbClr val="000000"/>
    </a:accent4>
    <a:accent5>
      <a:srgbClr val="FFFFFF"/>
    </a:accent5>
    <a:accent6>
      <a:srgbClr val="00A8A5"/>
    </a:accent6>
    <a:hlink>
      <a:srgbClr val="8A8AD8"/>
    </a:hlink>
    <a:folHlink>
      <a:srgbClr val="24249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200</TotalTime>
  <Words>1660</Words>
  <Application>Microsoft Office PowerPoint</Application>
  <PresentationFormat>Экран (4:3)</PresentationFormat>
  <Paragraphs>120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Tahoma</vt:lpstr>
      <vt:lpstr>Arial</vt:lpstr>
      <vt:lpstr>Wingdings</vt:lpstr>
      <vt:lpstr>Calibri</vt:lpstr>
      <vt:lpstr>Tw Cen MT Condensed</vt:lpstr>
      <vt:lpstr>Calisto MT</vt:lpstr>
      <vt:lpstr>Castellar</vt:lpstr>
      <vt:lpstr>Shruti</vt:lpstr>
      <vt:lpstr>Текстура</vt:lpstr>
      <vt:lpstr>Афанасий Афанасьевич  Фет</vt:lpstr>
      <vt:lpstr>Тема любви в лирике А.А.Фета</vt:lpstr>
      <vt:lpstr>Героиня лирики А. А. Фета</vt:lpstr>
      <vt:lpstr>Героиня лирики А. А. Фета</vt:lpstr>
      <vt:lpstr>Героиня лирики А. А. Фета</vt:lpstr>
      <vt:lpstr>Слайд 6</vt:lpstr>
      <vt:lpstr>Анализ стихотворения А.А. Фета «Сияла ночь…» </vt:lpstr>
      <vt:lpstr>Слайд 8</vt:lpstr>
      <vt:lpstr>Слайд 9</vt:lpstr>
      <vt:lpstr>Слайд 10</vt:lpstr>
      <vt:lpstr>Слайд 11</vt:lpstr>
      <vt:lpstr> Любовная лирика А.А.Фета</vt:lpstr>
    </vt:vector>
  </TitlesOfParts>
  <Company>Домашний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Афанасий Афанасьевич  Фет</dc:title>
  <dc:creator>Роман</dc:creator>
  <cp:lastModifiedBy>revaz</cp:lastModifiedBy>
  <cp:revision>22</cp:revision>
  <dcterms:created xsi:type="dcterms:W3CDTF">2005-12-14T16:13:53Z</dcterms:created>
  <dcterms:modified xsi:type="dcterms:W3CDTF">2013-03-03T20:55:21Z</dcterms:modified>
</cp:coreProperties>
</file>